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10287000" cx="18288000"/>
  <p:notesSz cx="6858000" cy="9144000"/>
  <p:embeddedFontLst>
    <p:embeddedFont>
      <p:font typeface="Roboto"/>
      <p:bold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0" roundtripDataSignature="AMtx7miaTgWZfQTiql9jaiRPeNdf6WpL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f798f3cc9c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f798f3cc9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2"/>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3"/>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1"/>
          <p:cNvSpPr/>
          <p:nvPr>
            <p:ph idx="2" type="pic"/>
          </p:nvPr>
        </p:nvSpPr>
        <p:spPr>
          <a:xfrm>
            <a:off x="1792288" y="612775"/>
            <a:ext cx="5486400" cy="4114800"/>
          </a:xfrm>
          <a:prstGeom prst="rect">
            <a:avLst/>
          </a:prstGeom>
          <a:noFill/>
          <a:ln>
            <a:noFill/>
          </a:ln>
        </p:spPr>
      </p:sp>
      <p:sp>
        <p:nvSpPr>
          <p:cNvPr id="64" name="Google Shape;64;p2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hyperlink" Target="https://www.yesmagazine.org/social-justice/2020/07/31/urban-planning-segregation-white-supremacy" TargetMode="External"/><Relationship Id="rId5" Type="http://schemas.openxmlformats.org/officeDocument/2006/relationships/hyperlink" Target="https://www-ehn-org.cdn.ampproject.org/c/s/www.ehn.org/amp/climate-injustice-2654634094" TargetMode="External"/><Relationship Id="rId6" Type="http://schemas.openxmlformats.org/officeDocument/2006/relationships/hyperlink" Target="https://www.sierraclub.org/articles/2021/07/deep-dive-redlining-racism-and-urban-planning" TargetMode="External"/><Relationship Id="rId7" Type="http://schemas.openxmlformats.org/officeDocument/2006/relationships/hyperlink" Target="https://www.brookings.edu/wp-content/uploads/2021/04/A-Comparison-of-Renters-and-Homeowners-in-Recent-Decades-2.pdf" TargetMode="External"/><Relationship Id="rId8" Type="http://schemas.openxmlformats.org/officeDocument/2006/relationships/hyperlink" Target="https://theconversation.com/removing-urban-highways-can-improve-neighborhoods-blighted-by-decades-of-racist-policies-16622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hyperlink" Target="https://www.americanprogress.org/issues/criminal-justice/reports/2019/10/02/475220/neighborhoodstat-strengthening-public-safety-community-empowerment/" TargetMode="External"/><Relationship Id="rId5" Type="http://schemas.openxmlformats.org/officeDocument/2006/relationships/hyperlink" Target="https://www.huduser.gov/Portal/Periodicals/Em/Summer16/Highlight2.Html" TargetMode="External"/><Relationship Id="rId6" Type="http://schemas.openxmlformats.org/officeDocument/2006/relationships/hyperlink" Target="https://www.huduser.gov/portal/periodicals/em/summer16/highlight2.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0.jpg"/><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gf798f3cc9c_0_4"/>
          <p:cNvPicPr preferRelativeResize="0"/>
          <p:nvPr/>
        </p:nvPicPr>
        <p:blipFill>
          <a:blip r:embed="rId3">
            <a:alphaModFix/>
          </a:blip>
          <a:stretch>
            <a:fillRect/>
          </a:stretch>
        </p:blipFill>
        <p:spPr>
          <a:xfrm>
            <a:off x="-118550" y="-66684"/>
            <a:ext cx="18406550" cy="1035368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AAEA"/>
        </a:solidFill>
      </p:bgPr>
    </p:bg>
    <p:spTree>
      <p:nvGrpSpPr>
        <p:cNvPr id="206" name="Shape 206"/>
        <p:cNvGrpSpPr/>
        <p:nvPr/>
      </p:nvGrpSpPr>
      <p:grpSpPr>
        <a:xfrm>
          <a:off x="0" y="0"/>
          <a:ext cx="0" cy="0"/>
          <a:chOff x="0" y="0"/>
          <a:chExt cx="0" cy="0"/>
        </a:xfrm>
      </p:grpSpPr>
      <p:sp>
        <p:nvSpPr>
          <p:cNvPr id="207" name="Google Shape;207;p9"/>
          <p:cNvSpPr/>
          <p:nvPr/>
        </p:nvSpPr>
        <p:spPr>
          <a:xfrm>
            <a:off x="6779172" y="4079328"/>
            <a:ext cx="4621105" cy="3604307"/>
          </a:xfrm>
          <a:custGeom>
            <a:rect b="b" l="l" r="r" t="t"/>
            <a:pathLst>
              <a:path extrusionOk="0" h="1219235" w="1563189">
                <a:moveTo>
                  <a:pt x="1438729" y="1219235"/>
                </a:moveTo>
                <a:lnTo>
                  <a:pt x="124460" y="1219235"/>
                </a:lnTo>
                <a:cubicBezTo>
                  <a:pt x="55880" y="1219235"/>
                  <a:pt x="0" y="1163355"/>
                  <a:pt x="0" y="1094775"/>
                </a:cubicBezTo>
                <a:lnTo>
                  <a:pt x="0" y="124460"/>
                </a:lnTo>
                <a:cubicBezTo>
                  <a:pt x="0" y="55880"/>
                  <a:pt x="55880" y="0"/>
                  <a:pt x="124460" y="0"/>
                </a:cubicBezTo>
                <a:lnTo>
                  <a:pt x="1438729" y="0"/>
                </a:lnTo>
                <a:cubicBezTo>
                  <a:pt x="1507309" y="0"/>
                  <a:pt x="1563189" y="55880"/>
                  <a:pt x="1563189" y="124460"/>
                </a:cubicBezTo>
                <a:lnTo>
                  <a:pt x="1563189" y="1094775"/>
                </a:lnTo>
                <a:cubicBezTo>
                  <a:pt x="1563189" y="1163355"/>
                  <a:pt x="1507309" y="1219235"/>
                  <a:pt x="1438729" y="1219235"/>
                </a:cubicBezTo>
                <a:close/>
              </a:path>
            </a:pathLst>
          </a:custGeom>
          <a:solidFill>
            <a:srgbClr val="F6F6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8" name="Google Shape;208;p9"/>
          <p:cNvGrpSpPr/>
          <p:nvPr/>
        </p:nvGrpSpPr>
        <p:grpSpPr>
          <a:xfrm>
            <a:off x="1870650" y="1217295"/>
            <a:ext cx="14310219" cy="1679796"/>
            <a:chOff x="-315309" y="-76200"/>
            <a:chExt cx="19080291" cy="2239727"/>
          </a:xfrm>
        </p:grpSpPr>
        <p:sp>
          <p:nvSpPr>
            <p:cNvPr id="209" name="Google Shape;209;p9"/>
            <p:cNvSpPr txBox="1"/>
            <p:nvPr/>
          </p:nvSpPr>
          <p:spPr>
            <a:xfrm>
              <a:off x="0" y="-76200"/>
              <a:ext cx="18764982" cy="1364827"/>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n-US" sz="6400" u="none">
                  <a:solidFill>
                    <a:srgbClr val="FFFFFF"/>
                  </a:solidFill>
                  <a:latin typeface="Roboto"/>
                  <a:ea typeface="Roboto"/>
                  <a:cs typeface="Roboto"/>
                  <a:sym typeface="Roboto"/>
                </a:rPr>
                <a:t>What</a:t>
              </a:r>
              <a:r>
                <a:rPr lang="en-US" sz="6400">
                  <a:solidFill>
                    <a:srgbClr val="FFFFFF"/>
                  </a:solidFill>
                  <a:latin typeface="Roboto"/>
                  <a:ea typeface="Roboto"/>
                  <a:cs typeface="Roboto"/>
                  <a:sym typeface="Roboto"/>
                </a:rPr>
                <a:t> can we do? </a:t>
              </a:r>
              <a:endParaRPr sz="6400" u="none">
                <a:solidFill>
                  <a:srgbClr val="FFFFFF"/>
                </a:solidFill>
                <a:latin typeface="Roboto"/>
                <a:ea typeface="Roboto"/>
                <a:cs typeface="Roboto"/>
                <a:sym typeface="Roboto"/>
              </a:endParaRPr>
            </a:p>
          </p:txBody>
        </p:sp>
        <p:sp>
          <p:nvSpPr>
            <p:cNvPr id="210" name="Google Shape;210;p9"/>
            <p:cNvSpPr txBox="1"/>
            <p:nvPr/>
          </p:nvSpPr>
          <p:spPr>
            <a:xfrm>
              <a:off x="-315309" y="1607819"/>
              <a:ext cx="18764982" cy="555708"/>
            </a:xfrm>
            <a:prstGeom prst="rect">
              <a:avLst/>
            </a:prstGeom>
            <a:noFill/>
            <a:ln>
              <a:noFill/>
            </a:ln>
          </p:spPr>
          <p:txBody>
            <a:bodyPr anchorCtr="0" anchor="t" bIns="0" lIns="0" spcFirstLastPara="1" rIns="0" wrap="square" tIns="0">
              <a:spAutoFit/>
            </a:bodyPr>
            <a:lstStyle/>
            <a:p>
              <a:pPr indent="0" lvl="0" marL="0" marR="0" rtl="0" algn="ctr">
                <a:lnSpc>
                  <a:spcPct val="119964"/>
                </a:lnSpc>
                <a:spcBef>
                  <a:spcPts val="0"/>
                </a:spcBef>
                <a:spcAft>
                  <a:spcPts val="0"/>
                </a:spcAft>
                <a:buNone/>
              </a:pPr>
              <a:r>
                <a:rPr lang="en-US" sz="2800">
                  <a:solidFill>
                    <a:srgbClr val="FFFFFF"/>
                  </a:solidFill>
                  <a:latin typeface="Roboto"/>
                  <a:ea typeface="Roboto"/>
                  <a:cs typeface="Roboto"/>
                  <a:sym typeface="Roboto"/>
                </a:rPr>
                <a:t>Advocacy &amp; Accountability Ideas</a:t>
              </a:r>
              <a:endParaRPr sz="2399">
                <a:solidFill>
                  <a:srgbClr val="FFFFFF"/>
                </a:solidFill>
                <a:latin typeface="Roboto"/>
                <a:ea typeface="Roboto"/>
                <a:cs typeface="Roboto"/>
                <a:sym typeface="Roboto"/>
              </a:endParaRPr>
            </a:p>
          </p:txBody>
        </p:sp>
      </p:grpSp>
      <p:sp>
        <p:nvSpPr>
          <p:cNvPr id="211" name="Google Shape;211;p9"/>
          <p:cNvSpPr/>
          <p:nvPr/>
        </p:nvSpPr>
        <p:spPr>
          <a:xfrm>
            <a:off x="9412" y="8870247"/>
            <a:ext cx="18278588" cy="1416753"/>
          </a:xfrm>
          <a:prstGeom prst="rect">
            <a:avLst/>
          </a:prstGeom>
          <a:solidFill>
            <a:srgbClr val="1411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9"/>
          <p:cNvSpPr/>
          <p:nvPr/>
        </p:nvSpPr>
        <p:spPr>
          <a:xfrm>
            <a:off x="742979" y="4078129"/>
            <a:ext cx="4621105" cy="3604307"/>
          </a:xfrm>
          <a:custGeom>
            <a:rect b="b" l="l" r="r" t="t"/>
            <a:pathLst>
              <a:path extrusionOk="0" h="1219235" w="1563189">
                <a:moveTo>
                  <a:pt x="1438729" y="1219235"/>
                </a:moveTo>
                <a:lnTo>
                  <a:pt x="124460" y="1219235"/>
                </a:lnTo>
                <a:cubicBezTo>
                  <a:pt x="55880" y="1219235"/>
                  <a:pt x="0" y="1163355"/>
                  <a:pt x="0" y="1094775"/>
                </a:cubicBezTo>
                <a:lnTo>
                  <a:pt x="0" y="124460"/>
                </a:lnTo>
                <a:cubicBezTo>
                  <a:pt x="0" y="55880"/>
                  <a:pt x="55880" y="0"/>
                  <a:pt x="124460" y="0"/>
                </a:cubicBezTo>
                <a:lnTo>
                  <a:pt x="1438729" y="0"/>
                </a:lnTo>
                <a:cubicBezTo>
                  <a:pt x="1507309" y="0"/>
                  <a:pt x="1563189" y="55880"/>
                  <a:pt x="1563189" y="124460"/>
                </a:cubicBezTo>
                <a:lnTo>
                  <a:pt x="1563189" y="1094775"/>
                </a:lnTo>
                <a:cubicBezTo>
                  <a:pt x="1563189" y="1163355"/>
                  <a:pt x="1507309" y="1219235"/>
                  <a:pt x="1438729" y="1219235"/>
                </a:cubicBezTo>
                <a:close/>
              </a:path>
            </a:pathLst>
          </a:custGeom>
          <a:solidFill>
            <a:srgbClr val="F6F6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9"/>
          <p:cNvSpPr txBox="1"/>
          <p:nvPr/>
        </p:nvSpPr>
        <p:spPr>
          <a:xfrm>
            <a:off x="1367532" y="4429255"/>
            <a:ext cx="3701958" cy="436017"/>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US" sz="2800">
                <a:solidFill>
                  <a:srgbClr val="14110F"/>
                </a:solidFill>
                <a:latin typeface="Roboto"/>
                <a:ea typeface="Roboto"/>
                <a:cs typeface="Roboto"/>
                <a:sym typeface="Roboto"/>
              </a:rPr>
              <a:t>Corporate</a:t>
            </a:r>
            <a:endParaRPr/>
          </a:p>
        </p:txBody>
      </p:sp>
      <p:sp>
        <p:nvSpPr>
          <p:cNvPr id="214" name="Google Shape;214;p9"/>
          <p:cNvSpPr/>
          <p:nvPr/>
        </p:nvSpPr>
        <p:spPr>
          <a:xfrm>
            <a:off x="12725809" y="333818"/>
            <a:ext cx="4621105" cy="3604307"/>
          </a:xfrm>
          <a:custGeom>
            <a:rect b="b" l="l" r="r" t="t"/>
            <a:pathLst>
              <a:path extrusionOk="0" h="1219235" w="1563189">
                <a:moveTo>
                  <a:pt x="1438729" y="1219235"/>
                </a:moveTo>
                <a:lnTo>
                  <a:pt x="124460" y="1219235"/>
                </a:lnTo>
                <a:cubicBezTo>
                  <a:pt x="55880" y="1219235"/>
                  <a:pt x="0" y="1163355"/>
                  <a:pt x="0" y="1094775"/>
                </a:cubicBezTo>
                <a:lnTo>
                  <a:pt x="0" y="124460"/>
                </a:lnTo>
                <a:cubicBezTo>
                  <a:pt x="0" y="55880"/>
                  <a:pt x="55880" y="0"/>
                  <a:pt x="124460" y="0"/>
                </a:cubicBezTo>
                <a:lnTo>
                  <a:pt x="1438729" y="0"/>
                </a:lnTo>
                <a:cubicBezTo>
                  <a:pt x="1507309" y="0"/>
                  <a:pt x="1563189" y="55880"/>
                  <a:pt x="1563189" y="124460"/>
                </a:cubicBezTo>
                <a:lnTo>
                  <a:pt x="1563189" y="1094775"/>
                </a:lnTo>
                <a:cubicBezTo>
                  <a:pt x="1563189" y="1163355"/>
                  <a:pt x="1507309" y="1219235"/>
                  <a:pt x="1438729" y="1219235"/>
                </a:cubicBezTo>
                <a:close/>
              </a:path>
            </a:pathLst>
          </a:custGeom>
          <a:solidFill>
            <a:srgbClr val="F6F6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9"/>
          <p:cNvSpPr txBox="1"/>
          <p:nvPr/>
        </p:nvSpPr>
        <p:spPr>
          <a:xfrm>
            <a:off x="7063862" y="4429255"/>
            <a:ext cx="4041515" cy="436017"/>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US" sz="2800">
                <a:solidFill>
                  <a:srgbClr val="14110F"/>
                </a:solidFill>
                <a:latin typeface="Roboto"/>
                <a:ea typeface="Roboto"/>
                <a:cs typeface="Roboto"/>
                <a:sym typeface="Roboto"/>
              </a:rPr>
              <a:t>Government</a:t>
            </a:r>
            <a:endParaRPr/>
          </a:p>
        </p:txBody>
      </p:sp>
      <p:sp>
        <p:nvSpPr>
          <p:cNvPr id="216" name="Google Shape;216;p9"/>
          <p:cNvSpPr/>
          <p:nvPr/>
        </p:nvSpPr>
        <p:spPr>
          <a:xfrm>
            <a:off x="12726847" y="4137250"/>
            <a:ext cx="4621105" cy="3604307"/>
          </a:xfrm>
          <a:custGeom>
            <a:rect b="b" l="l" r="r" t="t"/>
            <a:pathLst>
              <a:path extrusionOk="0" h="1219235" w="1563189">
                <a:moveTo>
                  <a:pt x="1438729" y="1219235"/>
                </a:moveTo>
                <a:lnTo>
                  <a:pt x="124460" y="1219235"/>
                </a:lnTo>
                <a:cubicBezTo>
                  <a:pt x="55880" y="1219235"/>
                  <a:pt x="0" y="1163355"/>
                  <a:pt x="0" y="1094775"/>
                </a:cubicBezTo>
                <a:lnTo>
                  <a:pt x="0" y="124460"/>
                </a:lnTo>
                <a:cubicBezTo>
                  <a:pt x="0" y="55880"/>
                  <a:pt x="55880" y="0"/>
                  <a:pt x="124460" y="0"/>
                </a:cubicBezTo>
                <a:lnTo>
                  <a:pt x="1438729" y="0"/>
                </a:lnTo>
                <a:cubicBezTo>
                  <a:pt x="1507309" y="0"/>
                  <a:pt x="1563189" y="55880"/>
                  <a:pt x="1563189" y="124460"/>
                </a:cubicBezTo>
                <a:lnTo>
                  <a:pt x="1563189" y="1094775"/>
                </a:lnTo>
                <a:cubicBezTo>
                  <a:pt x="1563189" y="1163355"/>
                  <a:pt x="1507309" y="1219235"/>
                  <a:pt x="1438729" y="1219235"/>
                </a:cubicBezTo>
                <a:close/>
              </a:path>
            </a:pathLst>
          </a:custGeom>
          <a:solidFill>
            <a:srgbClr val="F6F6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9"/>
          <p:cNvSpPr txBox="1"/>
          <p:nvPr/>
        </p:nvSpPr>
        <p:spPr>
          <a:xfrm>
            <a:off x="13095210" y="4429255"/>
            <a:ext cx="3701958" cy="436017"/>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US" sz="2800">
                <a:solidFill>
                  <a:srgbClr val="14110F"/>
                </a:solidFill>
                <a:latin typeface="Roboto"/>
                <a:ea typeface="Roboto"/>
                <a:cs typeface="Roboto"/>
                <a:sym typeface="Roboto"/>
              </a:rPr>
              <a:t>Philanthropy</a:t>
            </a:r>
            <a:endParaRPr/>
          </a:p>
        </p:txBody>
      </p:sp>
      <p:sp>
        <p:nvSpPr>
          <p:cNvPr id="218" name="Google Shape;218;p9"/>
          <p:cNvSpPr txBox="1"/>
          <p:nvPr/>
        </p:nvSpPr>
        <p:spPr>
          <a:xfrm>
            <a:off x="1190170" y="5271340"/>
            <a:ext cx="3701958" cy="2128788"/>
          </a:xfrm>
          <a:prstGeom prst="rect">
            <a:avLst/>
          </a:prstGeom>
          <a:noFill/>
          <a:ln>
            <a:noFill/>
          </a:ln>
        </p:spPr>
        <p:txBody>
          <a:bodyPr anchorCtr="0" anchor="t" bIns="0" lIns="0" spcFirstLastPara="1" rIns="0" wrap="square" tIns="0">
            <a:spAutoFit/>
          </a:bodyPr>
          <a:lstStyle/>
          <a:p>
            <a:pPr indent="-342900" lvl="0" marL="342900" marR="0" rtl="0" algn="l">
              <a:lnSpc>
                <a:spcPct val="140000"/>
              </a:lnSpc>
              <a:spcBef>
                <a:spcPts val="0"/>
              </a:spcBef>
              <a:spcAft>
                <a:spcPts val="0"/>
              </a:spcAft>
              <a:buClr>
                <a:srgbClr val="14110F"/>
              </a:buClr>
              <a:buSzPts val="2000"/>
              <a:buFont typeface="Arial"/>
              <a:buChar char="•"/>
            </a:pPr>
            <a:r>
              <a:rPr lang="en-US" sz="2000">
                <a:solidFill>
                  <a:srgbClr val="14110F"/>
                </a:solidFill>
                <a:latin typeface="Roboto"/>
                <a:ea typeface="Roboto"/>
                <a:cs typeface="Roboto"/>
                <a:sym typeface="Roboto"/>
              </a:rPr>
              <a:t>How can local business advocate for housing &amp; racial jusitce? </a:t>
            </a:r>
            <a:endParaRPr sz="1800">
              <a:solidFill>
                <a:srgbClr val="000000"/>
              </a:solidFill>
              <a:latin typeface="Calibri"/>
              <a:ea typeface="Calibri"/>
              <a:cs typeface="Calibri"/>
              <a:sym typeface="Calibri"/>
            </a:endParaRPr>
          </a:p>
          <a:p>
            <a:pPr indent="-342900" lvl="0" marL="342900" marR="0" rtl="0" algn="l">
              <a:lnSpc>
                <a:spcPct val="140000"/>
              </a:lnSpc>
              <a:spcBef>
                <a:spcPts val="0"/>
              </a:spcBef>
              <a:spcAft>
                <a:spcPts val="0"/>
              </a:spcAft>
              <a:buClr>
                <a:srgbClr val="14110F"/>
              </a:buClr>
              <a:buSzPts val="2000"/>
              <a:buFont typeface="Arial"/>
              <a:buChar char="•"/>
            </a:pPr>
            <a:r>
              <a:rPr lang="en-US" sz="2000">
                <a:solidFill>
                  <a:srgbClr val="14110F"/>
                </a:solidFill>
                <a:latin typeface="Roboto"/>
                <a:ea typeface="Roboto"/>
                <a:cs typeface="Roboto"/>
                <a:sym typeface="Roboto"/>
              </a:rPr>
              <a:t>How can the community hold them accountable? </a:t>
            </a:r>
            <a:endParaRPr/>
          </a:p>
          <a:p>
            <a:pPr indent="-342900" lvl="0" marL="342900" marR="0" rtl="0" algn="l">
              <a:lnSpc>
                <a:spcPct val="140000"/>
              </a:lnSpc>
              <a:spcBef>
                <a:spcPts val="0"/>
              </a:spcBef>
              <a:spcAft>
                <a:spcPts val="0"/>
              </a:spcAft>
              <a:buClr>
                <a:srgbClr val="14110F"/>
              </a:buClr>
              <a:buSzPts val="2000"/>
              <a:buFont typeface="Arial"/>
              <a:buChar char="•"/>
            </a:pPr>
            <a:r>
              <a:rPr lang="en-US" sz="2000">
                <a:solidFill>
                  <a:srgbClr val="14110F"/>
                </a:solidFill>
                <a:latin typeface="Roboto"/>
                <a:ea typeface="Roboto"/>
                <a:cs typeface="Roboto"/>
                <a:sym typeface="Roboto"/>
              </a:rPr>
              <a:t>Are they good "neighbors?"</a:t>
            </a:r>
            <a:endParaRPr sz="2000">
              <a:solidFill>
                <a:srgbClr val="14110F"/>
              </a:solidFill>
              <a:latin typeface="Roboto"/>
              <a:ea typeface="Roboto"/>
              <a:cs typeface="Roboto"/>
              <a:sym typeface="Roboto"/>
            </a:endParaRPr>
          </a:p>
        </p:txBody>
      </p:sp>
      <p:sp>
        <p:nvSpPr>
          <p:cNvPr id="219" name="Google Shape;219;p9"/>
          <p:cNvSpPr txBox="1"/>
          <p:nvPr/>
        </p:nvSpPr>
        <p:spPr>
          <a:xfrm>
            <a:off x="7241224" y="5448702"/>
            <a:ext cx="3701958" cy="1410643"/>
          </a:xfrm>
          <a:prstGeom prst="rect">
            <a:avLst/>
          </a:prstGeom>
          <a:noFill/>
          <a:ln>
            <a:noFill/>
          </a:ln>
        </p:spPr>
        <p:txBody>
          <a:bodyPr anchorCtr="0" anchor="t" bIns="0" lIns="0" spcFirstLastPara="1" rIns="0" wrap="square" tIns="0">
            <a:spAutoFit/>
          </a:bodyPr>
          <a:lstStyle/>
          <a:p>
            <a:pPr indent="-342900" lvl="0" marL="342900" marR="0" rtl="0" algn="l">
              <a:lnSpc>
                <a:spcPct val="140000"/>
              </a:lnSpc>
              <a:spcBef>
                <a:spcPts val="0"/>
              </a:spcBef>
              <a:spcAft>
                <a:spcPts val="0"/>
              </a:spcAft>
              <a:buClr>
                <a:srgbClr val="14110F"/>
              </a:buClr>
              <a:buSzPts val="2000"/>
              <a:buFont typeface="Arial"/>
              <a:buChar char="•"/>
            </a:pPr>
            <a:r>
              <a:rPr lang="en-US" sz="2000">
                <a:solidFill>
                  <a:srgbClr val="14110F"/>
                </a:solidFill>
                <a:latin typeface="Roboto"/>
                <a:ea typeface="Roboto"/>
                <a:cs typeface="Roboto"/>
                <a:sym typeface="Roboto"/>
              </a:rPr>
              <a:t>Policy</a:t>
            </a:r>
            <a:endParaRPr sz="1800">
              <a:solidFill>
                <a:schemeClr val="dk1"/>
              </a:solidFill>
              <a:latin typeface="Calibri"/>
              <a:ea typeface="Calibri"/>
              <a:cs typeface="Calibri"/>
              <a:sym typeface="Calibri"/>
            </a:endParaRPr>
          </a:p>
          <a:p>
            <a:pPr indent="-342900" lvl="0" marL="342900" marR="0" rtl="0" algn="l">
              <a:lnSpc>
                <a:spcPct val="140000"/>
              </a:lnSpc>
              <a:spcBef>
                <a:spcPts val="0"/>
              </a:spcBef>
              <a:spcAft>
                <a:spcPts val="0"/>
              </a:spcAft>
              <a:buClr>
                <a:srgbClr val="14110F"/>
              </a:buClr>
              <a:buSzPts val="2000"/>
              <a:buFont typeface="Arial"/>
              <a:buChar char="•"/>
            </a:pPr>
            <a:r>
              <a:rPr lang="en-US" sz="2000">
                <a:solidFill>
                  <a:srgbClr val="14110F"/>
                </a:solidFill>
                <a:latin typeface="Roboto"/>
                <a:ea typeface="Roboto"/>
                <a:cs typeface="Roboto"/>
                <a:sym typeface="Roboto"/>
              </a:rPr>
              <a:t>Candidates</a:t>
            </a:r>
            <a:endParaRPr/>
          </a:p>
          <a:p>
            <a:pPr indent="-342900" lvl="0" marL="342900" marR="0" rtl="0" algn="l">
              <a:lnSpc>
                <a:spcPct val="140000"/>
              </a:lnSpc>
              <a:spcBef>
                <a:spcPts val="0"/>
              </a:spcBef>
              <a:spcAft>
                <a:spcPts val="0"/>
              </a:spcAft>
              <a:buClr>
                <a:srgbClr val="14110F"/>
              </a:buClr>
              <a:buSzPts val="2000"/>
              <a:buFont typeface="Arial"/>
              <a:buChar char="•"/>
            </a:pPr>
            <a:r>
              <a:rPr lang="en-US" sz="2000">
                <a:solidFill>
                  <a:srgbClr val="14110F"/>
                </a:solidFill>
                <a:latin typeface="Roboto"/>
                <a:ea typeface="Roboto"/>
                <a:cs typeface="Roboto"/>
                <a:sym typeface="Roboto"/>
              </a:rPr>
              <a:t>Accountability</a:t>
            </a:r>
            <a:endParaRPr sz="2000">
              <a:solidFill>
                <a:srgbClr val="14110F"/>
              </a:solidFill>
              <a:latin typeface="Roboto"/>
              <a:ea typeface="Roboto"/>
              <a:cs typeface="Roboto"/>
              <a:sym typeface="Roboto"/>
            </a:endParaRPr>
          </a:p>
          <a:p>
            <a:pPr indent="-342900" lvl="0" marL="342900" marR="0" rtl="0" algn="l">
              <a:lnSpc>
                <a:spcPct val="140000"/>
              </a:lnSpc>
              <a:spcBef>
                <a:spcPts val="0"/>
              </a:spcBef>
              <a:spcAft>
                <a:spcPts val="0"/>
              </a:spcAft>
              <a:buClr>
                <a:srgbClr val="14110F"/>
              </a:buClr>
              <a:buSzPts val="2000"/>
              <a:buFont typeface="Arial"/>
              <a:buChar char="•"/>
            </a:pPr>
            <a:r>
              <a:rPr lang="en-US" sz="2000">
                <a:solidFill>
                  <a:srgbClr val="14110F"/>
                </a:solidFill>
                <a:latin typeface="Roboto"/>
                <a:ea typeface="Roboto"/>
                <a:cs typeface="Roboto"/>
                <a:sym typeface="Roboto"/>
              </a:rPr>
              <a:t>Voting Access</a:t>
            </a:r>
            <a:endParaRPr sz="2000">
              <a:solidFill>
                <a:srgbClr val="14110F"/>
              </a:solidFill>
              <a:latin typeface="Roboto"/>
              <a:ea typeface="Roboto"/>
              <a:cs typeface="Roboto"/>
              <a:sym typeface="Roboto"/>
            </a:endParaRPr>
          </a:p>
        </p:txBody>
      </p:sp>
      <p:sp>
        <p:nvSpPr>
          <p:cNvPr id="220" name="Google Shape;220;p9"/>
          <p:cNvSpPr txBox="1"/>
          <p:nvPr/>
        </p:nvSpPr>
        <p:spPr>
          <a:xfrm>
            <a:off x="13087885" y="4877202"/>
            <a:ext cx="3701958" cy="2850524"/>
          </a:xfrm>
          <a:prstGeom prst="rect">
            <a:avLst/>
          </a:prstGeom>
          <a:noFill/>
          <a:ln>
            <a:noFill/>
          </a:ln>
        </p:spPr>
        <p:txBody>
          <a:bodyPr anchorCtr="0" anchor="t" bIns="0" lIns="0" spcFirstLastPara="1" rIns="0" wrap="square" tIns="0">
            <a:spAutoFit/>
          </a:bodyPr>
          <a:lstStyle/>
          <a:p>
            <a:pPr indent="-342900" lvl="0" marL="342900" marR="0" rtl="0" algn="l">
              <a:lnSpc>
                <a:spcPct val="140000"/>
              </a:lnSpc>
              <a:spcBef>
                <a:spcPts val="0"/>
              </a:spcBef>
              <a:spcAft>
                <a:spcPts val="0"/>
              </a:spcAft>
              <a:buClr>
                <a:srgbClr val="14110F"/>
              </a:buClr>
              <a:buSzPts val="2000"/>
              <a:buFont typeface="Arial"/>
              <a:buChar char="•"/>
            </a:pPr>
            <a:r>
              <a:rPr lang="en-US" sz="2000">
                <a:solidFill>
                  <a:srgbClr val="14110F"/>
                </a:solidFill>
                <a:latin typeface="Calibri"/>
                <a:ea typeface="Calibri"/>
                <a:cs typeface="Calibri"/>
                <a:sym typeface="Calibri"/>
              </a:rPr>
              <a:t>How can local funders better advocate for housing &amp; racial  jusitce? </a:t>
            </a:r>
            <a:endParaRPr sz="1800">
              <a:solidFill>
                <a:srgbClr val="000000"/>
              </a:solidFill>
              <a:latin typeface="Calibri"/>
              <a:ea typeface="Calibri"/>
              <a:cs typeface="Calibri"/>
              <a:sym typeface="Calibri"/>
            </a:endParaRPr>
          </a:p>
          <a:p>
            <a:pPr indent="-342900" lvl="0" marL="342900" marR="0" rtl="0" algn="l">
              <a:lnSpc>
                <a:spcPct val="140000"/>
              </a:lnSpc>
              <a:spcBef>
                <a:spcPts val="0"/>
              </a:spcBef>
              <a:spcAft>
                <a:spcPts val="0"/>
              </a:spcAft>
              <a:buClr>
                <a:srgbClr val="14110F"/>
              </a:buClr>
              <a:buSzPts val="2000"/>
              <a:buFont typeface="Arial"/>
              <a:buChar char="•"/>
            </a:pPr>
            <a:r>
              <a:rPr lang="en-US" sz="2000">
                <a:solidFill>
                  <a:srgbClr val="14110F"/>
                </a:solidFill>
                <a:latin typeface="Calibri"/>
                <a:ea typeface="Calibri"/>
                <a:cs typeface="Calibri"/>
                <a:sym typeface="Calibri"/>
              </a:rPr>
              <a:t>How can the community hold them accountable when they don't? </a:t>
            </a:r>
            <a:endParaRPr/>
          </a:p>
          <a:p>
            <a:pPr indent="-342900" lvl="0" marL="342900" marR="0" rtl="0" algn="l">
              <a:lnSpc>
                <a:spcPct val="140000"/>
              </a:lnSpc>
              <a:spcBef>
                <a:spcPts val="0"/>
              </a:spcBef>
              <a:spcAft>
                <a:spcPts val="0"/>
              </a:spcAft>
              <a:buClr>
                <a:srgbClr val="14110F"/>
              </a:buClr>
              <a:buSzPts val="2000"/>
              <a:buFont typeface="Arial"/>
              <a:buChar char="•"/>
            </a:pPr>
            <a:r>
              <a:rPr lang="en-US" sz="2000">
                <a:solidFill>
                  <a:srgbClr val="14110F"/>
                </a:solidFill>
                <a:latin typeface="Calibri"/>
                <a:ea typeface="Calibri"/>
                <a:cs typeface="Calibri"/>
                <a:sym typeface="Calibri"/>
              </a:rPr>
              <a:t>Charity vs justice and funding patterns</a:t>
            </a:r>
            <a:endParaRPr sz="2000">
              <a:solidFill>
                <a:srgbClr val="14110F"/>
              </a:solidFill>
              <a:latin typeface="Calibri"/>
              <a:ea typeface="Calibri"/>
              <a:cs typeface="Calibri"/>
              <a:sym typeface="Calibri"/>
            </a:endParaRPr>
          </a:p>
        </p:txBody>
      </p:sp>
      <p:pic>
        <p:nvPicPr>
          <p:cNvPr descr="Logo&#10;&#10;Description automatically generated" id="221" name="Google Shape;221;p9"/>
          <p:cNvPicPr preferRelativeResize="0"/>
          <p:nvPr/>
        </p:nvPicPr>
        <p:blipFill rotWithShape="1">
          <a:blip r:embed="rId3">
            <a:alphaModFix/>
          </a:blip>
          <a:srcRect b="0" l="0" r="0" t="0"/>
          <a:stretch/>
        </p:blipFill>
        <p:spPr>
          <a:xfrm>
            <a:off x="16896694" y="9053348"/>
            <a:ext cx="1048407" cy="1048407"/>
          </a:xfrm>
          <a:prstGeom prst="rect">
            <a:avLst/>
          </a:prstGeom>
          <a:noFill/>
          <a:ln>
            <a:noFill/>
          </a:ln>
        </p:spPr>
      </p:pic>
      <p:sp>
        <p:nvSpPr>
          <p:cNvPr id="222" name="Google Shape;222;p9"/>
          <p:cNvSpPr/>
          <p:nvPr/>
        </p:nvSpPr>
        <p:spPr>
          <a:xfrm>
            <a:off x="718017" y="328564"/>
            <a:ext cx="4621105" cy="3604307"/>
          </a:xfrm>
          <a:custGeom>
            <a:rect b="b" l="l" r="r" t="t"/>
            <a:pathLst>
              <a:path extrusionOk="0" h="1219235" w="1563189">
                <a:moveTo>
                  <a:pt x="1438729" y="1219235"/>
                </a:moveTo>
                <a:lnTo>
                  <a:pt x="124460" y="1219235"/>
                </a:lnTo>
                <a:cubicBezTo>
                  <a:pt x="55880" y="1219235"/>
                  <a:pt x="0" y="1163355"/>
                  <a:pt x="0" y="1094775"/>
                </a:cubicBezTo>
                <a:lnTo>
                  <a:pt x="0" y="124460"/>
                </a:lnTo>
                <a:cubicBezTo>
                  <a:pt x="0" y="55880"/>
                  <a:pt x="55880" y="0"/>
                  <a:pt x="124460" y="0"/>
                </a:cubicBezTo>
                <a:lnTo>
                  <a:pt x="1438729" y="0"/>
                </a:lnTo>
                <a:cubicBezTo>
                  <a:pt x="1507309" y="0"/>
                  <a:pt x="1563189" y="55880"/>
                  <a:pt x="1563189" y="124460"/>
                </a:cubicBezTo>
                <a:lnTo>
                  <a:pt x="1563189" y="1094775"/>
                </a:lnTo>
                <a:cubicBezTo>
                  <a:pt x="1563189" y="1163355"/>
                  <a:pt x="1507309" y="1219235"/>
                  <a:pt x="1438729" y="1219235"/>
                </a:cubicBezTo>
                <a:close/>
              </a:path>
            </a:pathLst>
          </a:custGeom>
          <a:solidFill>
            <a:srgbClr val="F6F6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9"/>
          <p:cNvSpPr txBox="1"/>
          <p:nvPr/>
        </p:nvSpPr>
        <p:spPr>
          <a:xfrm>
            <a:off x="1012808" y="724358"/>
            <a:ext cx="3701958" cy="436017"/>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US" sz="2800">
                <a:solidFill>
                  <a:srgbClr val="14110F"/>
                </a:solidFill>
                <a:latin typeface="Roboto"/>
                <a:ea typeface="Roboto"/>
                <a:cs typeface="Roboto"/>
                <a:sym typeface="Roboto"/>
              </a:rPr>
              <a:t>Media</a:t>
            </a:r>
            <a:endParaRPr/>
          </a:p>
        </p:txBody>
      </p:sp>
      <p:sp>
        <p:nvSpPr>
          <p:cNvPr id="224" name="Google Shape;224;p9"/>
          <p:cNvSpPr txBox="1"/>
          <p:nvPr/>
        </p:nvSpPr>
        <p:spPr>
          <a:xfrm>
            <a:off x="933980" y="1546737"/>
            <a:ext cx="3701958" cy="1410643"/>
          </a:xfrm>
          <a:prstGeom prst="rect">
            <a:avLst/>
          </a:prstGeom>
          <a:noFill/>
          <a:ln>
            <a:noFill/>
          </a:ln>
        </p:spPr>
        <p:txBody>
          <a:bodyPr anchorCtr="0" anchor="t" bIns="0" lIns="0" spcFirstLastPara="1" rIns="0" wrap="square" tIns="0">
            <a:spAutoFit/>
          </a:bodyPr>
          <a:lstStyle/>
          <a:p>
            <a:pPr indent="-342900" lvl="0" marL="342900" marR="0" rtl="0" algn="l">
              <a:lnSpc>
                <a:spcPct val="140000"/>
              </a:lnSpc>
              <a:spcBef>
                <a:spcPts val="0"/>
              </a:spcBef>
              <a:spcAft>
                <a:spcPts val="0"/>
              </a:spcAft>
              <a:buClr>
                <a:srgbClr val="14110F"/>
              </a:buClr>
              <a:buSzPts val="2000"/>
              <a:buFont typeface="Arial"/>
              <a:buChar char="•"/>
            </a:pPr>
            <a:r>
              <a:rPr lang="en-US" sz="2000">
                <a:solidFill>
                  <a:srgbClr val="14110F"/>
                </a:solidFill>
                <a:latin typeface="Roboto"/>
                <a:ea typeface="Roboto"/>
                <a:cs typeface="Roboto"/>
                <a:sym typeface="Roboto"/>
              </a:rPr>
              <a:t>Are they asking the right questions? </a:t>
            </a:r>
            <a:endParaRPr sz="1800">
              <a:solidFill>
                <a:schemeClr val="dk1"/>
              </a:solidFill>
              <a:latin typeface="Calibri"/>
              <a:ea typeface="Calibri"/>
              <a:cs typeface="Calibri"/>
              <a:sym typeface="Calibri"/>
            </a:endParaRPr>
          </a:p>
          <a:p>
            <a:pPr indent="-342900" lvl="0" marL="342900" marR="0" rtl="0" algn="l">
              <a:lnSpc>
                <a:spcPct val="140000"/>
              </a:lnSpc>
              <a:spcBef>
                <a:spcPts val="0"/>
              </a:spcBef>
              <a:spcAft>
                <a:spcPts val="0"/>
              </a:spcAft>
              <a:buClr>
                <a:srgbClr val="14110F"/>
              </a:buClr>
              <a:buSzPts val="2000"/>
              <a:buFont typeface="Arial"/>
              <a:buChar char="•"/>
            </a:pPr>
            <a:r>
              <a:rPr lang="en-US" sz="2000">
                <a:solidFill>
                  <a:srgbClr val="14110F"/>
                </a:solidFill>
                <a:latin typeface="Roboto"/>
                <a:ea typeface="Roboto"/>
                <a:cs typeface="Roboto"/>
                <a:sym typeface="Roboto"/>
              </a:rPr>
              <a:t>Are they challenging the narrative? </a:t>
            </a:r>
            <a:endParaRPr sz="2000">
              <a:solidFill>
                <a:srgbClr val="14110F"/>
              </a:solidFill>
              <a:latin typeface="Roboto"/>
              <a:ea typeface="Roboto"/>
              <a:cs typeface="Roboto"/>
              <a:sym typeface="Roboto"/>
            </a:endParaRPr>
          </a:p>
        </p:txBody>
      </p:sp>
      <p:sp>
        <p:nvSpPr>
          <p:cNvPr id="225" name="Google Shape;225;p9"/>
          <p:cNvSpPr txBox="1"/>
          <p:nvPr/>
        </p:nvSpPr>
        <p:spPr>
          <a:xfrm>
            <a:off x="13093135" y="1428495"/>
            <a:ext cx="3701958" cy="2487861"/>
          </a:xfrm>
          <a:prstGeom prst="rect">
            <a:avLst/>
          </a:prstGeom>
          <a:noFill/>
          <a:ln>
            <a:noFill/>
          </a:ln>
        </p:spPr>
        <p:txBody>
          <a:bodyPr anchorCtr="0" anchor="t" bIns="0" lIns="0" spcFirstLastPara="1" rIns="0" wrap="square" tIns="0">
            <a:spAutoFit/>
          </a:bodyPr>
          <a:lstStyle/>
          <a:p>
            <a:pPr indent="-342900" lvl="0" marL="342900" marR="0" rtl="0" algn="l">
              <a:lnSpc>
                <a:spcPct val="140000"/>
              </a:lnSpc>
              <a:spcBef>
                <a:spcPts val="0"/>
              </a:spcBef>
              <a:spcAft>
                <a:spcPts val="0"/>
              </a:spcAft>
              <a:buClr>
                <a:srgbClr val="14110F"/>
              </a:buClr>
              <a:buSzPts val="2000"/>
              <a:buFont typeface="Arial"/>
              <a:buChar char="•"/>
            </a:pPr>
            <a:r>
              <a:rPr lang="en-US" sz="2000">
                <a:solidFill>
                  <a:srgbClr val="14110F"/>
                </a:solidFill>
                <a:latin typeface="Roboto"/>
                <a:ea typeface="Roboto"/>
                <a:cs typeface="Roboto"/>
                <a:sym typeface="Roboto"/>
              </a:rPr>
              <a:t>How can the community get the message out? </a:t>
            </a:r>
            <a:endParaRPr sz="2000">
              <a:solidFill>
                <a:srgbClr val="14110F"/>
              </a:solidFill>
              <a:latin typeface="Roboto"/>
              <a:ea typeface="Roboto"/>
              <a:cs typeface="Roboto"/>
              <a:sym typeface="Roboto"/>
            </a:endParaRPr>
          </a:p>
          <a:p>
            <a:pPr indent="-342900" lvl="0" marL="342900" marR="0" rtl="0" algn="l">
              <a:lnSpc>
                <a:spcPct val="140000"/>
              </a:lnSpc>
              <a:spcBef>
                <a:spcPts val="0"/>
              </a:spcBef>
              <a:spcAft>
                <a:spcPts val="0"/>
              </a:spcAft>
              <a:buClr>
                <a:srgbClr val="14110F"/>
              </a:buClr>
              <a:buSzPts val="2000"/>
              <a:buFont typeface="Arial"/>
              <a:buChar char="•"/>
            </a:pPr>
            <a:r>
              <a:rPr lang="en-US" sz="2000">
                <a:solidFill>
                  <a:srgbClr val="14110F"/>
                </a:solidFill>
                <a:latin typeface="Roboto"/>
                <a:ea typeface="Roboto"/>
                <a:cs typeface="Roboto"/>
                <a:sym typeface="Roboto"/>
              </a:rPr>
              <a:t>Importance of data and refernces</a:t>
            </a:r>
            <a:endParaRPr sz="2000">
              <a:solidFill>
                <a:srgbClr val="14110F"/>
              </a:solidFill>
              <a:latin typeface="Roboto"/>
              <a:ea typeface="Roboto"/>
              <a:cs typeface="Roboto"/>
              <a:sym typeface="Roboto"/>
            </a:endParaRPr>
          </a:p>
          <a:p>
            <a:pPr indent="-342900" lvl="0" marL="342900" marR="0" rtl="0" algn="l">
              <a:lnSpc>
                <a:spcPct val="140000"/>
              </a:lnSpc>
              <a:spcBef>
                <a:spcPts val="0"/>
              </a:spcBef>
              <a:spcAft>
                <a:spcPts val="0"/>
              </a:spcAft>
              <a:buClr>
                <a:srgbClr val="14110F"/>
              </a:buClr>
              <a:buSzPts val="2000"/>
              <a:buFont typeface="Arial"/>
              <a:buChar char="•"/>
            </a:pPr>
            <a:r>
              <a:rPr lang="en-US" sz="2000">
                <a:solidFill>
                  <a:srgbClr val="14110F"/>
                </a:solidFill>
                <a:latin typeface="Roboto"/>
                <a:ea typeface="Roboto"/>
                <a:cs typeface="Roboto"/>
                <a:sym typeface="Roboto"/>
              </a:rPr>
              <a:t>Move beyond social media</a:t>
            </a:r>
            <a:endParaRPr sz="2000">
              <a:solidFill>
                <a:srgbClr val="14110F"/>
              </a:solidFill>
              <a:latin typeface="Roboto"/>
              <a:ea typeface="Roboto"/>
              <a:cs typeface="Roboto"/>
              <a:sym typeface="Roboto"/>
            </a:endParaRPr>
          </a:p>
          <a:p>
            <a:pPr indent="-342900" lvl="0" marL="342900" marR="0" rtl="0" algn="l">
              <a:lnSpc>
                <a:spcPct val="140000"/>
              </a:lnSpc>
              <a:spcBef>
                <a:spcPts val="0"/>
              </a:spcBef>
              <a:spcAft>
                <a:spcPts val="0"/>
              </a:spcAft>
              <a:buClr>
                <a:srgbClr val="14110F"/>
              </a:buClr>
              <a:buSzPts val="2000"/>
              <a:buFont typeface="Arial"/>
              <a:buChar char="•"/>
            </a:pPr>
            <a:r>
              <a:rPr lang="en-US" sz="2000">
                <a:solidFill>
                  <a:srgbClr val="14110F"/>
                </a:solidFill>
                <a:latin typeface="Roboto"/>
                <a:ea typeface="Roboto"/>
                <a:cs typeface="Roboto"/>
                <a:sym typeface="Roboto"/>
              </a:rPr>
              <a:t>Narrative</a:t>
            </a:r>
            <a:endParaRPr sz="2000">
              <a:solidFill>
                <a:srgbClr val="14110F"/>
              </a:solidFill>
              <a:latin typeface="Roboto"/>
              <a:ea typeface="Roboto"/>
              <a:cs typeface="Roboto"/>
              <a:sym typeface="Roboto"/>
            </a:endParaRPr>
          </a:p>
          <a:p>
            <a:pPr indent="-215900" lvl="0" marL="342900" marR="0" rtl="0" algn="l">
              <a:lnSpc>
                <a:spcPct val="140000"/>
              </a:lnSpc>
              <a:spcBef>
                <a:spcPts val="0"/>
              </a:spcBef>
              <a:spcAft>
                <a:spcPts val="0"/>
              </a:spcAft>
              <a:buClr>
                <a:schemeClr val="dk1"/>
              </a:buClr>
              <a:buSzPts val="2000"/>
              <a:buFont typeface="Arial"/>
              <a:buNone/>
            </a:pPr>
            <a:r>
              <a:t/>
            </a:r>
            <a:endParaRPr sz="2000">
              <a:solidFill>
                <a:srgbClr val="14110F"/>
              </a:solidFill>
              <a:latin typeface="Roboto"/>
              <a:ea typeface="Roboto"/>
              <a:cs typeface="Roboto"/>
              <a:sym typeface="Roboto"/>
            </a:endParaRPr>
          </a:p>
        </p:txBody>
      </p:sp>
      <p:sp>
        <p:nvSpPr>
          <p:cNvPr id="226" name="Google Shape;226;p9"/>
          <p:cNvSpPr txBox="1"/>
          <p:nvPr/>
        </p:nvSpPr>
        <p:spPr>
          <a:xfrm>
            <a:off x="13174038" y="842599"/>
            <a:ext cx="3701958" cy="436017"/>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US" sz="2800">
                <a:solidFill>
                  <a:srgbClr val="14110F"/>
                </a:solidFill>
                <a:latin typeface="Roboto"/>
                <a:ea typeface="Roboto"/>
                <a:cs typeface="Roboto"/>
                <a:sym typeface="Roboto"/>
              </a:rPr>
              <a:t>Community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230" name="Shape 230"/>
        <p:cNvGrpSpPr/>
        <p:nvPr/>
      </p:nvGrpSpPr>
      <p:grpSpPr>
        <a:xfrm>
          <a:off x="0" y="0"/>
          <a:ext cx="0" cy="0"/>
          <a:chOff x="0" y="0"/>
          <a:chExt cx="0" cy="0"/>
        </a:xfrm>
      </p:grpSpPr>
      <p:sp>
        <p:nvSpPr>
          <p:cNvPr id="231" name="Google Shape;231;p10"/>
          <p:cNvSpPr txBox="1"/>
          <p:nvPr/>
        </p:nvSpPr>
        <p:spPr>
          <a:xfrm>
            <a:off x="1513419" y="1370582"/>
            <a:ext cx="3489499" cy="75020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US" sz="4800">
                <a:solidFill>
                  <a:srgbClr val="14110F"/>
                </a:solidFill>
                <a:latin typeface="Roboto"/>
                <a:ea typeface="Roboto"/>
                <a:cs typeface="Roboto"/>
                <a:sym typeface="Roboto"/>
              </a:rPr>
              <a:t>References: </a:t>
            </a:r>
            <a:endParaRPr/>
          </a:p>
        </p:txBody>
      </p:sp>
      <p:pic>
        <p:nvPicPr>
          <p:cNvPr descr="Logo&#10;&#10;Description automatically generated" id="232" name="Google Shape;232;p10"/>
          <p:cNvPicPr preferRelativeResize="0"/>
          <p:nvPr/>
        </p:nvPicPr>
        <p:blipFill rotWithShape="1">
          <a:blip r:embed="rId3">
            <a:alphaModFix/>
          </a:blip>
          <a:srcRect b="0" l="0" r="0" t="0"/>
          <a:stretch/>
        </p:blipFill>
        <p:spPr>
          <a:xfrm>
            <a:off x="17113469" y="9053348"/>
            <a:ext cx="1087821" cy="1087821"/>
          </a:xfrm>
          <a:prstGeom prst="rect">
            <a:avLst/>
          </a:prstGeom>
          <a:noFill/>
          <a:ln>
            <a:noFill/>
          </a:ln>
        </p:spPr>
      </p:pic>
      <p:sp>
        <p:nvSpPr>
          <p:cNvPr id="233" name="Google Shape;233;p10"/>
          <p:cNvSpPr txBox="1"/>
          <p:nvPr/>
        </p:nvSpPr>
        <p:spPr>
          <a:xfrm>
            <a:off x="1115187" y="2192746"/>
            <a:ext cx="15887700" cy="812530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  Agyeman, J. (2020, July 31). </a:t>
            </a:r>
            <a:r>
              <a:rPr i="1" lang="en-US" sz="2800">
                <a:solidFill>
                  <a:schemeClr val="dk1"/>
                </a:solidFill>
                <a:latin typeface="Calibri"/>
                <a:ea typeface="Calibri"/>
                <a:cs typeface="Calibri"/>
                <a:sym typeface="Calibri"/>
              </a:rPr>
              <a:t>How Urban Planning Keeps Cities Segregated—and Maintains White  Supremacy</a:t>
            </a:r>
            <a:r>
              <a:rPr lang="en-US" sz="2800">
                <a:solidFill>
                  <a:schemeClr val="dk1"/>
                </a:solidFill>
                <a:latin typeface="Calibri"/>
                <a:ea typeface="Calibri"/>
                <a:cs typeface="Calibri"/>
                <a:sym typeface="Calibri"/>
              </a:rPr>
              <a:t>. YES! Magazine. </a:t>
            </a:r>
            <a:r>
              <a:rPr lang="en-US" sz="2800" u="sng">
                <a:solidFill>
                  <a:schemeClr val="dk1"/>
                </a:solidFill>
                <a:latin typeface="Calibri"/>
                <a:ea typeface="Calibri"/>
                <a:cs typeface="Calibri"/>
                <a:sym typeface="Calibri"/>
                <a:hlinkClick r:id="rId4">
                  <a:extLst>
                    <a:ext uri="{A12FA001-AC4F-418D-AE19-62706E023703}">
                      <ahyp:hlinkClr val="tx"/>
                    </a:ext>
                  </a:extLst>
                </a:hlinkClick>
              </a:rPr>
              <a:t>https://www.yesmagazine.org/social-justice/2020/07/31/urban-   planning-segregation-white-supremacy</a:t>
            </a:r>
            <a:endParaRPr sz="20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Amarnath, K. (2021, September 29). </a:t>
            </a:r>
            <a:r>
              <a:rPr i="1" lang="en-US" sz="2800">
                <a:solidFill>
                  <a:schemeClr val="dk1"/>
                </a:solidFill>
                <a:latin typeface="Calibri"/>
                <a:ea typeface="Calibri"/>
                <a:cs typeface="Calibri"/>
                <a:sym typeface="Calibri"/>
              </a:rPr>
              <a:t>How financial institutions engineered climate injustice and the clean energy colorline</a:t>
            </a:r>
            <a:r>
              <a:rPr lang="en-US" sz="2800">
                <a:solidFill>
                  <a:schemeClr val="dk1"/>
                </a:solidFill>
                <a:latin typeface="Calibri"/>
                <a:ea typeface="Calibri"/>
                <a:cs typeface="Calibri"/>
                <a:sym typeface="Calibri"/>
              </a:rPr>
              <a:t>. Ehnorg. </a:t>
            </a:r>
            <a:r>
              <a:rPr lang="en-US" sz="2800" u="sng">
                <a:solidFill>
                  <a:schemeClr val="dk1"/>
                </a:solidFill>
                <a:latin typeface="Calibri"/>
                <a:ea typeface="Calibri"/>
                <a:cs typeface="Calibri"/>
                <a:sym typeface="Calibri"/>
                <a:hlinkClick r:id="rId5">
                  <a:extLst>
                    <a:ext uri="{A12FA001-AC4F-418D-AE19-62706E023703}">
                      <ahyp:hlinkClr val="tx"/>
                    </a:ext>
                  </a:extLst>
                </a:hlinkClick>
              </a:rPr>
              <a:t>https://www-ehn-org.cdn.ampproject.org/c/s/www.ehn.org/amp/climate-injustice-2654634094</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i="1" lang="en-US" sz="2800">
                <a:solidFill>
                  <a:schemeClr val="dk1"/>
                </a:solidFill>
                <a:latin typeface="Calibri"/>
                <a:ea typeface="Calibri"/>
                <a:cs typeface="Calibri"/>
                <a:sym typeface="Calibri"/>
              </a:rPr>
              <a:t>Deep Dive: Redlining, Racism and Urban Planning</a:t>
            </a:r>
            <a:r>
              <a:rPr lang="en-US" sz="2800">
                <a:solidFill>
                  <a:schemeClr val="dk1"/>
                </a:solidFill>
                <a:latin typeface="Calibri"/>
                <a:ea typeface="Calibri"/>
                <a:cs typeface="Calibri"/>
                <a:sym typeface="Calibri"/>
              </a:rPr>
              <a:t>. (2021, July 21). Sierra Club. </a:t>
            </a:r>
            <a:r>
              <a:rPr lang="en-US" sz="2800" u="sng">
                <a:solidFill>
                  <a:schemeClr val="dk1"/>
                </a:solidFill>
                <a:latin typeface="Calibri"/>
                <a:ea typeface="Calibri"/>
                <a:cs typeface="Calibri"/>
                <a:sym typeface="Calibri"/>
                <a:hlinkClick r:id="rId6">
                  <a:extLst>
                    <a:ext uri="{A12FA001-AC4F-418D-AE19-62706E023703}">
                      <ahyp:hlinkClr val="tx"/>
                    </a:ext>
                  </a:extLst>
                </a:hlinkClick>
              </a:rPr>
              <a:t>https://www.sierraclub.org/articles/2021/07/deep-dive-redlining-racism-and-urban-planning</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Edelberg, W., Estep, S., Lu, S., &amp; Moss, E. (2021, April). </a:t>
            </a:r>
            <a:r>
              <a:rPr i="1" lang="en-US" sz="2800">
                <a:solidFill>
                  <a:schemeClr val="dk1"/>
                </a:solidFill>
                <a:latin typeface="Calibri"/>
                <a:ea typeface="Calibri"/>
                <a:cs typeface="Calibri"/>
                <a:sym typeface="Calibri"/>
              </a:rPr>
              <a:t>A comparison of renters and homeowners in recent decades</a:t>
            </a:r>
            <a:r>
              <a:rPr lang="en-US" sz="2800">
                <a:solidFill>
                  <a:schemeClr val="dk1"/>
                </a:solidFill>
                <a:latin typeface="Calibri"/>
                <a:ea typeface="Calibri"/>
                <a:cs typeface="Calibri"/>
                <a:sym typeface="Calibri"/>
              </a:rPr>
              <a:t>. Brookings Institute. </a:t>
            </a:r>
            <a:r>
              <a:rPr lang="en-US" sz="2800" u="sng">
                <a:solidFill>
                  <a:schemeClr val="dk1"/>
                </a:solidFill>
                <a:latin typeface="Calibri"/>
                <a:ea typeface="Calibri"/>
                <a:cs typeface="Calibri"/>
                <a:sym typeface="Calibri"/>
                <a:hlinkClick r:id="rId7">
                  <a:extLst>
                    <a:ext uri="{A12FA001-AC4F-418D-AE19-62706E023703}">
                      <ahyp:hlinkClr val="tx"/>
                    </a:ext>
                  </a:extLst>
                </a:hlinkClick>
              </a:rPr>
              <a:t>https://www.brookings.edu/wp-content/uploads/2021/04/A-Comparison-of-Renters-and-Homeowners-in-Recent-Decades-2.pdf</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Fitzgerald, J., &amp; Agyeman, J. (2021, September 7). </a:t>
            </a:r>
            <a:r>
              <a:rPr i="1" lang="en-US" sz="2800">
                <a:solidFill>
                  <a:schemeClr val="dk1"/>
                </a:solidFill>
                <a:latin typeface="Calibri"/>
                <a:ea typeface="Calibri"/>
                <a:cs typeface="Calibri"/>
                <a:sym typeface="Calibri"/>
              </a:rPr>
              <a:t>Removing urban highways can improve neighborhoods blighted by decades of racist policies</a:t>
            </a:r>
            <a:r>
              <a:rPr lang="en-US" sz="2800">
                <a:solidFill>
                  <a:schemeClr val="dk1"/>
                </a:solidFill>
                <a:latin typeface="Calibri"/>
                <a:ea typeface="Calibri"/>
                <a:cs typeface="Calibri"/>
                <a:sym typeface="Calibri"/>
              </a:rPr>
              <a:t>. The Conversation. </a:t>
            </a:r>
            <a:r>
              <a:rPr lang="en-US" sz="2800" u="sng">
                <a:solidFill>
                  <a:schemeClr val="dk1"/>
                </a:solidFill>
                <a:latin typeface="Calibri"/>
                <a:ea typeface="Calibri"/>
                <a:cs typeface="Calibri"/>
                <a:sym typeface="Calibri"/>
                <a:hlinkClick r:id="rId8">
                  <a:extLst>
                    <a:ext uri="{A12FA001-AC4F-418D-AE19-62706E023703}">
                      <ahyp:hlinkClr val="tx"/>
                    </a:ext>
                  </a:extLst>
                </a:hlinkClick>
              </a:rPr>
              <a:t>https://theconversation.com/removing-urban-highways-can-improve-neighborhoods-blighted-by-decades-of-racist-policies-166220</a:t>
            </a:r>
            <a:endParaRPr sz="2800">
              <a:solidFill>
                <a:schemeClr val="dk1"/>
              </a:solidFill>
              <a:latin typeface="Calibri"/>
              <a:ea typeface="Calibri"/>
              <a:cs typeface="Calibri"/>
              <a:sym typeface="Calibri"/>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107950" lvl="0" marL="28575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107950" lvl="0" marL="28575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237" name="Shape 237"/>
        <p:cNvGrpSpPr/>
        <p:nvPr/>
      </p:nvGrpSpPr>
      <p:grpSpPr>
        <a:xfrm>
          <a:off x="0" y="0"/>
          <a:ext cx="0" cy="0"/>
          <a:chOff x="0" y="0"/>
          <a:chExt cx="0" cy="0"/>
        </a:xfrm>
      </p:grpSpPr>
      <p:sp>
        <p:nvSpPr>
          <p:cNvPr id="238" name="Google Shape;238;p11"/>
          <p:cNvSpPr txBox="1"/>
          <p:nvPr/>
        </p:nvSpPr>
        <p:spPr>
          <a:xfrm>
            <a:off x="1513419" y="1370582"/>
            <a:ext cx="3489499" cy="75020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US" sz="4800">
                <a:solidFill>
                  <a:srgbClr val="14110F"/>
                </a:solidFill>
                <a:latin typeface="Roboto"/>
                <a:ea typeface="Roboto"/>
                <a:cs typeface="Roboto"/>
                <a:sym typeface="Roboto"/>
              </a:rPr>
              <a:t>References: </a:t>
            </a:r>
            <a:endParaRPr/>
          </a:p>
        </p:txBody>
      </p:sp>
      <p:pic>
        <p:nvPicPr>
          <p:cNvPr descr="Logo&#10;&#10;Description automatically generated" id="239" name="Google Shape;239;p11"/>
          <p:cNvPicPr preferRelativeResize="0"/>
          <p:nvPr/>
        </p:nvPicPr>
        <p:blipFill rotWithShape="1">
          <a:blip r:embed="rId3">
            <a:alphaModFix/>
          </a:blip>
          <a:srcRect b="0" l="0" r="0" t="0"/>
          <a:stretch/>
        </p:blipFill>
        <p:spPr>
          <a:xfrm>
            <a:off x="17113469" y="9053348"/>
            <a:ext cx="1087821" cy="1087821"/>
          </a:xfrm>
          <a:prstGeom prst="rect">
            <a:avLst/>
          </a:prstGeom>
          <a:noFill/>
          <a:ln>
            <a:noFill/>
          </a:ln>
        </p:spPr>
      </p:pic>
      <p:sp>
        <p:nvSpPr>
          <p:cNvPr id="240" name="Google Shape;240;p11"/>
          <p:cNvSpPr txBox="1"/>
          <p:nvPr/>
        </p:nvSpPr>
        <p:spPr>
          <a:xfrm>
            <a:off x="1072055" y="2451538"/>
            <a:ext cx="15887700" cy="3970318"/>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800"/>
              <a:buFont typeface="Arial"/>
              <a:buChar char="•"/>
            </a:pPr>
            <a:r>
              <a:rPr i="1" lang="en-US" sz="2800">
                <a:solidFill>
                  <a:schemeClr val="dk1"/>
                </a:solidFill>
                <a:latin typeface="Calibri"/>
                <a:ea typeface="Calibri"/>
                <a:cs typeface="Calibri"/>
                <a:sym typeface="Calibri"/>
              </a:rPr>
              <a:t>NeighborhoodStat: Strengthening Public Safety Through Community Empowerment</a:t>
            </a:r>
            <a:r>
              <a:rPr lang="en-US" sz="2800">
                <a:solidFill>
                  <a:schemeClr val="dk1"/>
                </a:solidFill>
                <a:latin typeface="Calibri"/>
                <a:ea typeface="Calibri"/>
                <a:cs typeface="Calibri"/>
                <a:sym typeface="Calibri"/>
              </a:rPr>
              <a:t>. (2019, October 2). Center for American Progress. </a:t>
            </a:r>
            <a:r>
              <a:rPr lang="en-US" sz="2800" u="sng">
                <a:solidFill>
                  <a:schemeClr val="dk1"/>
                </a:solidFill>
                <a:latin typeface="Calibri"/>
                <a:ea typeface="Calibri"/>
                <a:cs typeface="Calibri"/>
                <a:sym typeface="Calibri"/>
                <a:hlinkClick r:id="rId4">
                  <a:extLst>
                    <a:ext uri="{A12FA001-AC4F-418D-AE19-62706E023703}">
                      <ahyp:hlinkClr val="tx"/>
                    </a:ext>
                  </a:extLst>
                </a:hlinkClick>
              </a:rPr>
              <a:t>https://www.americanprogress.org/issues/criminal-justice/reports/2019/10/02/475220/neighborhoodstat-strengthening-public-safety-community-empowerment/</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United States Department of Housing and Urban Development. (2016). </a:t>
            </a:r>
            <a:r>
              <a:rPr i="1" lang="en-US" sz="2800">
                <a:solidFill>
                  <a:schemeClr val="dk1"/>
                </a:solidFill>
                <a:latin typeface="Calibri"/>
                <a:ea typeface="Calibri"/>
                <a:cs typeface="Calibri"/>
                <a:sym typeface="Calibri"/>
              </a:rPr>
              <a:t>Neighborhoods and Violent Crime | HUD USER</a:t>
            </a:r>
            <a:r>
              <a:rPr lang="en-US" sz="2800">
                <a:solidFill>
                  <a:schemeClr val="dk1"/>
                </a:solidFill>
                <a:latin typeface="Calibri"/>
                <a:ea typeface="Calibri"/>
                <a:cs typeface="Calibri"/>
                <a:sym typeface="Calibri"/>
              </a:rPr>
              <a:t>. </a:t>
            </a:r>
            <a:r>
              <a:rPr lang="en-US" sz="2800" u="sng">
                <a:solidFill>
                  <a:schemeClr val="dk1"/>
                </a:solidFill>
                <a:latin typeface="Calibri"/>
                <a:ea typeface="Calibri"/>
                <a:cs typeface="Calibri"/>
                <a:sym typeface="Calibri"/>
                <a:hlinkClick r:id="rId5">
                  <a:extLst>
                    <a:ext uri="{A12FA001-AC4F-418D-AE19-62706E023703}">
                      <ahyp:hlinkClr val="tx"/>
                    </a:ext>
                  </a:extLst>
                </a:hlinkClick>
              </a:rPr>
              <a:t>Https://Www.Huduser.Gov/Portal/Periodicals/Em/Summer16/Highlight2.Html</a:t>
            </a:r>
            <a:r>
              <a:rPr lang="en-US" sz="2800">
                <a:solidFill>
                  <a:schemeClr val="dk1"/>
                </a:solidFill>
                <a:latin typeface="Calibri"/>
                <a:ea typeface="Calibri"/>
                <a:cs typeface="Calibri"/>
                <a:sym typeface="Calibri"/>
              </a:rPr>
              <a:t>. </a:t>
            </a:r>
            <a:r>
              <a:rPr lang="en-US" sz="2800" u="sng">
                <a:solidFill>
                  <a:schemeClr val="dk1"/>
                </a:solidFill>
                <a:latin typeface="Calibri"/>
                <a:ea typeface="Calibri"/>
                <a:cs typeface="Calibri"/>
                <a:sym typeface="Calibri"/>
                <a:hlinkClick r:id="rId6">
                  <a:extLst>
                    <a:ext uri="{A12FA001-AC4F-418D-AE19-62706E023703}">
                      <ahyp:hlinkClr val="tx"/>
                    </a:ext>
                  </a:extLst>
                </a:hlinkClick>
              </a:rPr>
              <a:t>https://www.huduser.gov/portal/periodicals/em/summer16/highlight2.html</a:t>
            </a:r>
            <a:endParaRPr sz="2800">
              <a:solidFill>
                <a:schemeClr val="dk1"/>
              </a:solidFill>
              <a:latin typeface="Calibri"/>
              <a:ea typeface="Calibri"/>
              <a:cs typeface="Calibri"/>
              <a:sym typeface="Calibri"/>
            </a:endParaRPr>
          </a:p>
          <a:p>
            <a:pPr indent="-107950" lvl="0" marL="28575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a:off x="10780794" y="0"/>
            <a:ext cx="7507206" cy="10287000"/>
          </a:xfrm>
          <a:prstGeom prst="rect">
            <a:avLst/>
          </a:prstGeom>
          <a:solidFill>
            <a:srgbClr val="231C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 name="Google Shape;90;p1"/>
          <p:cNvGrpSpPr/>
          <p:nvPr/>
        </p:nvGrpSpPr>
        <p:grpSpPr>
          <a:xfrm>
            <a:off x="1038520" y="8465501"/>
            <a:ext cx="1318714" cy="784255"/>
            <a:chOff x="13094" y="13136"/>
            <a:chExt cx="1758286" cy="1045672"/>
          </a:xfrm>
        </p:grpSpPr>
        <p:sp>
          <p:nvSpPr>
            <p:cNvPr id="91" name="Google Shape;91;p1"/>
            <p:cNvSpPr/>
            <p:nvPr/>
          </p:nvSpPr>
          <p:spPr>
            <a:xfrm>
              <a:off x="13094" y="13136"/>
              <a:ext cx="1758286" cy="1045672"/>
            </a:xfrm>
            <a:custGeom>
              <a:rect b="b" l="l" r="r" t="t"/>
              <a:pathLst>
                <a:path extrusionOk="0" h="506284" w="852699">
                  <a:moveTo>
                    <a:pt x="252730" y="0"/>
                  </a:moveTo>
                  <a:lnTo>
                    <a:pt x="599969" y="0"/>
                  </a:lnTo>
                  <a:cubicBezTo>
                    <a:pt x="739669" y="0"/>
                    <a:pt x="852699" y="113215"/>
                    <a:pt x="852699" y="253143"/>
                  </a:cubicBezTo>
                  <a:cubicBezTo>
                    <a:pt x="852699" y="393070"/>
                    <a:pt x="739669" y="506285"/>
                    <a:pt x="599969" y="506285"/>
                  </a:cubicBezTo>
                  <a:lnTo>
                    <a:pt x="252730" y="506285"/>
                  </a:lnTo>
                  <a:cubicBezTo>
                    <a:pt x="113030" y="506285"/>
                    <a:pt x="0" y="393070"/>
                    <a:pt x="0" y="253143"/>
                  </a:cubicBezTo>
                  <a:cubicBezTo>
                    <a:pt x="0" y="113215"/>
                    <a:pt x="113030" y="0"/>
                    <a:pt x="252730" y="0"/>
                  </a:cubicBezTo>
                  <a:close/>
                </a:path>
              </a:pathLst>
            </a:custGeom>
            <a:solidFill>
              <a:srgbClr val="231C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
            <p:cNvSpPr/>
            <p:nvPr/>
          </p:nvSpPr>
          <p:spPr>
            <a:xfrm>
              <a:off x="393198" y="397294"/>
              <a:ext cx="998079" cy="318901"/>
            </a:xfrm>
            <a:custGeom>
              <a:rect b="b" l="l" r="r" t="t"/>
              <a:pathLst>
                <a:path extrusionOk="0" h="434340" w="1359375">
                  <a:moveTo>
                    <a:pt x="1341595" y="187960"/>
                  </a:moveTo>
                  <a:lnTo>
                    <a:pt x="1079975" y="11430"/>
                  </a:lnTo>
                  <a:cubicBezTo>
                    <a:pt x="1062195" y="0"/>
                    <a:pt x="1039335" y="3810"/>
                    <a:pt x="1026635" y="21590"/>
                  </a:cubicBezTo>
                  <a:cubicBezTo>
                    <a:pt x="1015205" y="39370"/>
                    <a:pt x="1019015" y="62230"/>
                    <a:pt x="1036795" y="74930"/>
                  </a:cubicBezTo>
                  <a:lnTo>
                    <a:pt x="1195545" y="181610"/>
                  </a:lnTo>
                  <a:lnTo>
                    <a:pt x="0" y="181610"/>
                  </a:lnTo>
                  <a:lnTo>
                    <a:pt x="0" y="257810"/>
                  </a:lnTo>
                  <a:lnTo>
                    <a:pt x="1195545" y="257810"/>
                  </a:lnTo>
                  <a:lnTo>
                    <a:pt x="1036795" y="364490"/>
                  </a:lnTo>
                  <a:cubicBezTo>
                    <a:pt x="1019015" y="375920"/>
                    <a:pt x="1015205" y="400050"/>
                    <a:pt x="1026635" y="417830"/>
                  </a:cubicBezTo>
                  <a:cubicBezTo>
                    <a:pt x="1034255" y="429260"/>
                    <a:pt x="1045685" y="434340"/>
                    <a:pt x="1058385" y="434340"/>
                  </a:cubicBezTo>
                  <a:cubicBezTo>
                    <a:pt x="1066005" y="434340"/>
                    <a:pt x="1073625" y="431800"/>
                    <a:pt x="1079975" y="427990"/>
                  </a:cubicBezTo>
                  <a:lnTo>
                    <a:pt x="1342865" y="251460"/>
                  </a:lnTo>
                  <a:cubicBezTo>
                    <a:pt x="1353025" y="243840"/>
                    <a:pt x="1359375" y="232410"/>
                    <a:pt x="1359375" y="219710"/>
                  </a:cubicBezTo>
                  <a:cubicBezTo>
                    <a:pt x="1359375" y="207010"/>
                    <a:pt x="1353025" y="195580"/>
                    <a:pt x="1341595" y="18796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3" name="Google Shape;93;p1"/>
          <p:cNvPicPr preferRelativeResize="0"/>
          <p:nvPr/>
        </p:nvPicPr>
        <p:blipFill rotWithShape="1">
          <a:blip r:embed="rId3">
            <a:alphaModFix/>
          </a:blip>
          <a:srcRect b="0" l="0" r="0" t="0"/>
          <a:stretch/>
        </p:blipFill>
        <p:spPr>
          <a:xfrm>
            <a:off x="11781377" y="6599456"/>
            <a:ext cx="5468103" cy="2102904"/>
          </a:xfrm>
          <a:prstGeom prst="rect">
            <a:avLst/>
          </a:prstGeom>
          <a:noFill/>
          <a:ln>
            <a:noFill/>
          </a:ln>
        </p:spPr>
      </p:pic>
      <p:pic>
        <p:nvPicPr>
          <p:cNvPr descr="Text, company name&#10;&#10;Description automatically generated with medium confidence" id="94" name="Google Shape;94;p1"/>
          <p:cNvPicPr preferRelativeResize="0"/>
          <p:nvPr/>
        </p:nvPicPr>
        <p:blipFill rotWithShape="1">
          <a:blip r:embed="rId4">
            <a:alphaModFix/>
          </a:blip>
          <a:srcRect b="0" l="0" r="0" t="0"/>
          <a:stretch/>
        </p:blipFill>
        <p:spPr>
          <a:xfrm>
            <a:off x="11040500" y="1314361"/>
            <a:ext cx="6987794" cy="3634486"/>
          </a:xfrm>
          <a:prstGeom prst="rect">
            <a:avLst/>
          </a:prstGeom>
          <a:noFill/>
          <a:ln>
            <a:noFill/>
          </a:ln>
        </p:spPr>
      </p:pic>
      <p:sp>
        <p:nvSpPr>
          <p:cNvPr id="95" name="Google Shape;95;p1"/>
          <p:cNvSpPr txBox="1"/>
          <p:nvPr/>
        </p:nvSpPr>
        <p:spPr>
          <a:xfrm>
            <a:off x="609600" y="1028700"/>
            <a:ext cx="9911488" cy="55707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8000" u="none" cap="none" strike="noStrike">
                <a:solidFill>
                  <a:schemeClr val="dk1"/>
                </a:solidFill>
                <a:latin typeface="Calibri"/>
                <a:ea typeface="Calibri"/>
                <a:cs typeface="Calibri"/>
                <a:sym typeface="Calibri"/>
              </a:rPr>
              <a:t>Centering Racial Equity in Neighborhood Revitalization</a:t>
            </a:r>
            <a:endParaRPr/>
          </a:p>
          <a:p>
            <a:pPr indent="0" lvl="0" marL="0" marR="0" rtl="0" algn="l">
              <a:spcBef>
                <a:spcPts val="0"/>
              </a:spcBef>
              <a:spcAft>
                <a:spcPts val="0"/>
              </a:spcAft>
              <a:buNone/>
            </a:pPr>
            <a:r>
              <a:t/>
            </a:r>
            <a:endParaRPr b="1" sz="8000">
              <a:solidFill>
                <a:schemeClr val="dk1"/>
              </a:solidFill>
              <a:latin typeface="Calibri"/>
              <a:ea typeface="Calibri"/>
              <a:cs typeface="Calibri"/>
              <a:sym typeface="Calibri"/>
            </a:endParaRPr>
          </a:p>
          <a:p>
            <a:pPr indent="0" lvl="0" marL="0" marR="0" rtl="0" algn="l">
              <a:spcBef>
                <a:spcPts val="0"/>
              </a:spcBef>
              <a:spcAft>
                <a:spcPts val="0"/>
              </a:spcAft>
              <a:buNone/>
            </a:pPr>
            <a:r>
              <a:rPr b="1" lang="en-US" sz="3600">
                <a:solidFill>
                  <a:schemeClr val="dk1"/>
                </a:solidFill>
                <a:latin typeface="Calibri"/>
                <a:ea typeface="Calibri"/>
                <a:cs typeface="Calibri"/>
                <a:sym typeface="Calibri"/>
              </a:rPr>
              <a:t>Monica E. Unseld, Ph.D., MPH</a:t>
            </a:r>
            <a:endParaRPr b="1" sz="85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p:nvPr/>
        </p:nvSpPr>
        <p:spPr>
          <a:xfrm>
            <a:off x="9412" y="8870247"/>
            <a:ext cx="18278588" cy="1416753"/>
          </a:xfrm>
          <a:prstGeom prst="rect">
            <a:avLst/>
          </a:prstGeom>
          <a:solidFill>
            <a:srgbClr val="136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 name="Google Shape;101;p2"/>
          <p:cNvGrpSpPr/>
          <p:nvPr/>
        </p:nvGrpSpPr>
        <p:grpSpPr>
          <a:xfrm>
            <a:off x="1345664" y="2362283"/>
            <a:ext cx="13242082" cy="4782702"/>
            <a:chOff x="-210229" y="-85725"/>
            <a:chExt cx="17451434" cy="6376936"/>
          </a:xfrm>
        </p:grpSpPr>
        <p:sp>
          <p:nvSpPr>
            <p:cNvPr id="102" name="Google Shape;102;p2"/>
            <p:cNvSpPr txBox="1"/>
            <p:nvPr/>
          </p:nvSpPr>
          <p:spPr>
            <a:xfrm>
              <a:off x="0" y="-85725"/>
              <a:ext cx="17241205" cy="16755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US" sz="8000">
                  <a:solidFill>
                    <a:srgbClr val="14110F"/>
                  </a:solidFill>
                  <a:latin typeface="Roboto"/>
                  <a:ea typeface="Roboto"/>
                  <a:cs typeface="Roboto"/>
                  <a:sym typeface="Roboto"/>
                </a:rPr>
                <a:t>Housing</a:t>
              </a:r>
              <a:endParaRPr/>
            </a:p>
          </p:txBody>
        </p:sp>
        <p:sp>
          <p:nvSpPr>
            <p:cNvPr id="103" name="Google Shape;103;p2"/>
            <p:cNvSpPr txBox="1"/>
            <p:nvPr/>
          </p:nvSpPr>
          <p:spPr>
            <a:xfrm>
              <a:off x="-210229" y="2255918"/>
              <a:ext cx="12178970" cy="4035293"/>
            </a:xfrm>
            <a:prstGeom prst="rect">
              <a:avLst/>
            </a:prstGeom>
            <a:noFill/>
            <a:ln>
              <a:noFill/>
            </a:ln>
          </p:spPr>
          <p:txBody>
            <a:bodyPr anchorCtr="0" anchor="t" bIns="0" lIns="0" spcFirstLastPara="1" rIns="0" wrap="square" tIns="0">
              <a:spAutoFit/>
            </a:bodyPr>
            <a:lstStyle/>
            <a:p>
              <a:pPr indent="-457200" lvl="0" marL="457200" marR="0" rtl="0" algn="l">
                <a:lnSpc>
                  <a:spcPct val="150000"/>
                </a:lnSpc>
                <a:spcBef>
                  <a:spcPts val="0"/>
                </a:spcBef>
                <a:spcAft>
                  <a:spcPts val="0"/>
                </a:spcAft>
                <a:buClr>
                  <a:srgbClr val="14110F"/>
                </a:buClr>
                <a:buSzPts val="3200"/>
                <a:buFont typeface="Arial"/>
                <a:buChar char="•"/>
              </a:pPr>
              <a:r>
                <a:rPr lang="en-US" sz="3200">
                  <a:solidFill>
                    <a:srgbClr val="14110F"/>
                  </a:solidFill>
                  <a:latin typeface="Roboto"/>
                  <a:ea typeface="Roboto"/>
                  <a:cs typeface="Roboto"/>
                  <a:sym typeface="Roboto"/>
                </a:rPr>
                <a:t>Climate justice</a:t>
              </a:r>
              <a:endParaRPr sz="1800">
                <a:solidFill>
                  <a:schemeClr val="dk1"/>
                </a:solidFill>
                <a:latin typeface="Calibri"/>
                <a:ea typeface="Calibri"/>
                <a:cs typeface="Calibri"/>
                <a:sym typeface="Calibri"/>
              </a:endParaRPr>
            </a:p>
            <a:p>
              <a:pPr indent="-457200" lvl="0" marL="457200" marR="0" rtl="0" algn="l">
                <a:lnSpc>
                  <a:spcPct val="150000"/>
                </a:lnSpc>
                <a:spcBef>
                  <a:spcPts val="0"/>
                </a:spcBef>
                <a:spcAft>
                  <a:spcPts val="0"/>
                </a:spcAft>
                <a:buClr>
                  <a:srgbClr val="14110F"/>
                </a:buClr>
                <a:buSzPts val="3200"/>
                <a:buFont typeface="Arial"/>
                <a:buChar char="•"/>
              </a:pPr>
              <a:r>
                <a:rPr lang="en-US" sz="3200">
                  <a:solidFill>
                    <a:srgbClr val="14110F"/>
                  </a:solidFill>
                  <a:latin typeface="Roboto"/>
                  <a:ea typeface="Roboto"/>
                  <a:cs typeface="Roboto"/>
                  <a:sym typeface="Roboto"/>
                </a:rPr>
                <a:t>FIRE regimes</a:t>
              </a:r>
              <a:endParaRPr/>
            </a:p>
            <a:p>
              <a:pPr indent="-457200" lvl="0" marL="457200" marR="0" rtl="0" algn="l">
                <a:lnSpc>
                  <a:spcPct val="150000"/>
                </a:lnSpc>
                <a:spcBef>
                  <a:spcPts val="0"/>
                </a:spcBef>
                <a:spcAft>
                  <a:spcPts val="0"/>
                </a:spcAft>
                <a:buClr>
                  <a:srgbClr val="14110F"/>
                </a:buClr>
                <a:buSzPts val="3200"/>
                <a:buFont typeface="Arial"/>
                <a:buChar char="•"/>
              </a:pPr>
              <a:r>
                <a:rPr lang="en-US" sz="3200">
                  <a:solidFill>
                    <a:srgbClr val="14110F"/>
                  </a:solidFill>
                  <a:latin typeface="Roboto"/>
                  <a:ea typeface="Roboto"/>
                  <a:cs typeface="Roboto"/>
                  <a:sym typeface="Roboto"/>
                </a:rPr>
                <a:t>Crime prevention &amp; public safety</a:t>
              </a:r>
              <a:endParaRPr/>
            </a:p>
            <a:p>
              <a:pPr indent="-457200" lvl="0" marL="457200" marR="0" rtl="0" algn="l">
                <a:lnSpc>
                  <a:spcPct val="150000"/>
                </a:lnSpc>
                <a:spcBef>
                  <a:spcPts val="0"/>
                </a:spcBef>
                <a:spcAft>
                  <a:spcPts val="0"/>
                </a:spcAft>
                <a:buClr>
                  <a:srgbClr val="14110F"/>
                </a:buClr>
                <a:buSzPts val="3200"/>
                <a:buFont typeface="Arial"/>
                <a:buChar char="•"/>
              </a:pPr>
              <a:r>
                <a:rPr lang="en-US" sz="3200">
                  <a:solidFill>
                    <a:srgbClr val="14110F"/>
                  </a:solidFill>
                  <a:latin typeface="Roboto"/>
                  <a:ea typeface="Roboto"/>
                  <a:cs typeface="Roboto"/>
                  <a:sym typeface="Roboto"/>
                </a:rPr>
                <a:t>Renters</a:t>
              </a:r>
              <a:endParaRPr sz="3200">
                <a:solidFill>
                  <a:srgbClr val="14110F"/>
                </a:solidFill>
                <a:latin typeface="Roboto"/>
                <a:ea typeface="Roboto"/>
                <a:cs typeface="Roboto"/>
                <a:sym typeface="Roboto"/>
              </a:endParaRPr>
            </a:p>
            <a:p>
              <a:pPr indent="-457200" lvl="0" marL="457200" marR="0" rtl="0" algn="l">
                <a:lnSpc>
                  <a:spcPct val="150000"/>
                </a:lnSpc>
                <a:spcBef>
                  <a:spcPts val="0"/>
                </a:spcBef>
                <a:spcAft>
                  <a:spcPts val="0"/>
                </a:spcAft>
                <a:buClr>
                  <a:srgbClr val="14110F"/>
                </a:buClr>
                <a:buSzPts val="3200"/>
                <a:buFont typeface="Arial"/>
                <a:buChar char="•"/>
              </a:pPr>
              <a:r>
                <a:rPr lang="en-US" sz="3200">
                  <a:solidFill>
                    <a:srgbClr val="14110F"/>
                  </a:solidFill>
                  <a:latin typeface="Roboto"/>
                  <a:ea typeface="Roboto"/>
                  <a:cs typeface="Roboto"/>
                  <a:sym typeface="Roboto"/>
                </a:rPr>
                <a:t>Advocacy ideas</a:t>
              </a:r>
              <a:endParaRPr/>
            </a:p>
          </p:txBody>
        </p:sp>
      </p:grpSp>
      <p:pic>
        <p:nvPicPr>
          <p:cNvPr descr="Logo&#10;&#10;Description automatically generated" id="104" name="Google Shape;104;p2"/>
          <p:cNvPicPr preferRelativeResize="0"/>
          <p:nvPr/>
        </p:nvPicPr>
        <p:blipFill rotWithShape="1">
          <a:blip r:embed="rId3">
            <a:alphaModFix/>
          </a:blip>
          <a:srcRect b="0" l="0" r="0" t="0"/>
          <a:stretch/>
        </p:blipFill>
        <p:spPr>
          <a:xfrm>
            <a:off x="16896694" y="9053348"/>
            <a:ext cx="1048407" cy="1048407"/>
          </a:xfrm>
          <a:prstGeom prst="rect">
            <a:avLst/>
          </a:prstGeom>
          <a:noFill/>
          <a:ln>
            <a:noFill/>
          </a:ln>
        </p:spPr>
      </p:pic>
      <p:pic>
        <p:nvPicPr>
          <p:cNvPr descr="Four wooden houses with different sizes" id="105" name="Google Shape;105;p2"/>
          <p:cNvPicPr preferRelativeResize="0"/>
          <p:nvPr/>
        </p:nvPicPr>
        <p:blipFill rotWithShape="1">
          <a:blip r:embed="rId4">
            <a:alphaModFix/>
          </a:blip>
          <a:srcRect b="0" l="0" r="0" t="0"/>
          <a:stretch/>
        </p:blipFill>
        <p:spPr>
          <a:xfrm>
            <a:off x="9858729" y="552463"/>
            <a:ext cx="7315199" cy="4891177"/>
          </a:xfrm>
          <a:prstGeom prst="rect">
            <a:avLst/>
          </a:prstGeom>
          <a:noFill/>
          <a:ln>
            <a:noFill/>
          </a:ln>
        </p:spPr>
      </p:pic>
      <p:sp>
        <p:nvSpPr>
          <p:cNvPr id="106" name="Google Shape;106;p2"/>
          <p:cNvSpPr txBox="1"/>
          <p:nvPr/>
        </p:nvSpPr>
        <p:spPr>
          <a:xfrm>
            <a:off x="10413125" y="5722883"/>
            <a:ext cx="5778062"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Calibri"/>
                <a:ea typeface="Calibri"/>
                <a:cs typeface="Calibri"/>
                <a:sym typeface="Calibri"/>
              </a:rPr>
              <a:t>"The need for connection and community is primal, as fundamental as the need for air, water, and food." - Dean Ornish</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110" name="Shape 110"/>
        <p:cNvGrpSpPr/>
        <p:nvPr/>
      </p:nvGrpSpPr>
      <p:grpSpPr>
        <a:xfrm>
          <a:off x="0" y="0"/>
          <a:ext cx="0" cy="0"/>
          <a:chOff x="0" y="0"/>
          <a:chExt cx="0" cy="0"/>
        </a:xfrm>
      </p:grpSpPr>
      <p:sp>
        <p:nvSpPr>
          <p:cNvPr id="111" name="Google Shape;111;p3"/>
          <p:cNvSpPr/>
          <p:nvPr/>
        </p:nvSpPr>
        <p:spPr>
          <a:xfrm>
            <a:off x="8011750" y="0"/>
            <a:ext cx="10276250" cy="10287000"/>
          </a:xfrm>
          <a:prstGeom prst="rect">
            <a:avLst/>
          </a:prstGeom>
          <a:solidFill>
            <a:srgbClr val="25A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6620779" y="1028700"/>
            <a:ext cx="10638521" cy="2351341"/>
          </a:xfrm>
          <a:custGeom>
            <a:rect b="b" l="l" r="r" t="t"/>
            <a:pathLst>
              <a:path extrusionOk="0" h="795392" w="3598710">
                <a:moveTo>
                  <a:pt x="3474250" y="795392"/>
                </a:moveTo>
                <a:lnTo>
                  <a:pt x="124460" y="795392"/>
                </a:lnTo>
                <a:cubicBezTo>
                  <a:pt x="55880" y="795392"/>
                  <a:pt x="0" y="739512"/>
                  <a:pt x="0" y="670932"/>
                </a:cubicBezTo>
                <a:lnTo>
                  <a:pt x="0" y="124460"/>
                </a:lnTo>
                <a:cubicBezTo>
                  <a:pt x="0" y="55880"/>
                  <a:pt x="55880" y="0"/>
                  <a:pt x="124460" y="0"/>
                </a:cubicBezTo>
                <a:lnTo>
                  <a:pt x="3474250" y="0"/>
                </a:lnTo>
                <a:cubicBezTo>
                  <a:pt x="3542829" y="0"/>
                  <a:pt x="3598710" y="55880"/>
                  <a:pt x="3598710" y="124460"/>
                </a:cubicBezTo>
                <a:lnTo>
                  <a:pt x="3598710" y="670932"/>
                </a:lnTo>
                <a:cubicBezTo>
                  <a:pt x="3598710" y="739512"/>
                  <a:pt x="3542829" y="795392"/>
                  <a:pt x="3474250" y="7953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 name="Google Shape;113;p3"/>
          <p:cNvSpPr/>
          <p:nvPr/>
        </p:nvSpPr>
        <p:spPr>
          <a:xfrm>
            <a:off x="6620779" y="3967829"/>
            <a:ext cx="10638521" cy="2351341"/>
          </a:xfrm>
          <a:custGeom>
            <a:rect b="b" l="l" r="r" t="t"/>
            <a:pathLst>
              <a:path extrusionOk="0" h="795392" w="3598710">
                <a:moveTo>
                  <a:pt x="3474250" y="795392"/>
                </a:moveTo>
                <a:lnTo>
                  <a:pt x="124460" y="795392"/>
                </a:lnTo>
                <a:cubicBezTo>
                  <a:pt x="55880" y="795392"/>
                  <a:pt x="0" y="739512"/>
                  <a:pt x="0" y="670932"/>
                </a:cubicBezTo>
                <a:lnTo>
                  <a:pt x="0" y="124460"/>
                </a:lnTo>
                <a:cubicBezTo>
                  <a:pt x="0" y="55880"/>
                  <a:pt x="55880" y="0"/>
                  <a:pt x="124460" y="0"/>
                </a:cubicBezTo>
                <a:lnTo>
                  <a:pt x="3474250" y="0"/>
                </a:lnTo>
                <a:cubicBezTo>
                  <a:pt x="3542829" y="0"/>
                  <a:pt x="3598710" y="55880"/>
                  <a:pt x="3598710" y="124460"/>
                </a:cubicBezTo>
                <a:lnTo>
                  <a:pt x="3598710" y="670932"/>
                </a:lnTo>
                <a:cubicBezTo>
                  <a:pt x="3598710" y="739512"/>
                  <a:pt x="3542829" y="795392"/>
                  <a:pt x="3474250" y="79539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6620779" y="6906959"/>
            <a:ext cx="10638521" cy="2351341"/>
          </a:xfrm>
          <a:custGeom>
            <a:rect b="b" l="l" r="r" t="t"/>
            <a:pathLst>
              <a:path extrusionOk="0" h="795392" w="3598710">
                <a:moveTo>
                  <a:pt x="3474250" y="795392"/>
                </a:moveTo>
                <a:lnTo>
                  <a:pt x="124460" y="795392"/>
                </a:lnTo>
                <a:cubicBezTo>
                  <a:pt x="55880" y="795392"/>
                  <a:pt x="0" y="739512"/>
                  <a:pt x="0" y="670932"/>
                </a:cubicBezTo>
                <a:lnTo>
                  <a:pt x="0" y="124460"/>
                </a:lnTo>
                <a:cubicBezTo>
                  <a:pt x="0" y="55880"/>
                  <a:pt x="55880" y="0"/>
                  <a:pt x="124460" y="0"/>
                </a:cubicBezTo>
                <a:lnTo>
                  <a:pt x="3474250" y="0"/>
                </a:lnTo>
                <a:cubicBezTo>
                  <a:pt x="3542829" y="0"/>
                  <a:pt x="3598710" y="55880"/>
                  <a:pt x="3598710" y="124460"/>
                </a:cubicBezTo>
                <a:lnTo>
                  <a:pt x="3598710" y="670932"/>
                </a:lnTo>
                <a:cubicBezTo>
                  <a:pt x="3598710" y="739512"/>
                  <a:pt x="3542829" y="795392"/>
                  <a:pt x="3474250" y="79539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txBox="1"/>
          <p:nvPr/>
        </p:nvSpPr>
        <p:spPr>
          <a:xfrm>
            <a:off x="1028700" y="992791"/>
            <a:ext cx="5185432"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 name="Google Shape;116;p3"/>
          <p:cNvSpPr txBox="1"/>
          <p:nvPr/>
        </p:nvSpPr>
        <p:spPr>
          <a:xfrm>
            <a:off x="7277229" y="1711293"/>
            <a:ext cx="931963" cy="881652"/>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t/>
            </a:r>
            <a:endParaRPr sz="5600" u="none">
              <a:solidFill>
                <a:srgbClr val="14110F"/>
              </a:solidFill>
              <a:latin typeface="Roboto"/>
              <a:ea typeface="Roboto"/>
              <a:cs typeface="Roboto"/>
              <a:sym typeface="Roboto"/>
            </a:endParaRPr>
          </a:p>
        </p:txBody>
      </p:sp>
      <p:grpSp>
        <p:nvGrpSpPr>
          <p:cNvPr id="117" name="Google Shape;117;p3"/>
          <p:cNvGrpSpPr/>
          <p:nvPr/>
        </p:nvGrpSpPr>
        <p:grpSpPr>
          <a:xfrm>
            <a:off x="7152522" y="1275240"/>
            <a:ext cx="9921476" cy="1845719"/>
            <a:chOff x="-2338550" y="-389211"/>
            <a:chExt cx="13228635" cy="2460959"/>
          </a:xfrm>
        </p:grpSpPr>
        <p:sp>
          <p:nvSpPr>
            <p:cNvPr id="118" name="Google Shape;118;p3"/>
            <p:cNvSpPr txBox="1"/>
            <p:nvPr/>
          </p:nvSpPr>
          <p:spPr>
            <a:xfrm>
              <a:off x="-2338550" y="-389211"/>
              <a:ext cx="13228635" cy="2460959"/>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2800">
                  <a:solidFill>
                    <a:srgbClr val="14110F"/>
                  </a:solidFill>
                  <a:latin typeface="Calibri"/>
                  <a:ea typeface="Calibri"/>
                  <a:cs typeface="Calibri"/>
                  <a:sym typeface="Calibri"/>
                </a:rPr>
                <a:t>"</a:t>
              </a:r>
              <a:r>
                <a:rPr lang="en-US" sz="2800">
                  <a:solidFill>
                    <a:schemeClr val="dk1"/>
                  </a:solidFill>
                  <a:latin typeface="Calibri"/>
                  <a:ea typeface="Calibri"/>
                  <a:cs typeface="Calibri"/>
                  <a:sym typeface="Calibri"/>
                </a:rPr>
                <a:t>Segregation in Minneapolis, like elsewhere in the U.S., is the result of historic practices such as the issuing of racialized real estate covenants that kept non-White people from buying or occupying land." - Julian Ageyman, YES! Media, 2020</a:t>
              </a:r>
              <a:endParaRPr sz="1800">
                <a:solidFill>
                  <a:schemeClr val="dk1"/>
                </a:solidFill>
                <a:latin typeface="Calibri"/>
                <a:ea typeface="Calibri"/>
                <a:cs typeface="Calibri"/>
                <a:sym typeface="Calibri"/>
              </a:endParaRPr>
            </a:p>
          </p:txBody>
        </p:sp>
        <p:sp>
          <p:nvSpPr>
            <p:cNvPr id="119" name="Google Shape;119;p3"/>
            <p:cNvSpPr txBox="1"/>
            <p:nvPr/>
          </p:nvSpPr>
          <p:spPr>
            <a:xfrm>
              <a:off x="0" y="798830"/>
              <a:ext cx="10732430" cy="44935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t/>
              </a:r>
              <a:endParaRPr sz="2000">
                <a:solidFill>
                  <a:schemeClr val="dk1"/>
                </a:solidFill>
                <a:latin typeface="Calibri"/>
                <a:ea typeface="Calibri"/>
                <a:cs typeface="Calibri"/>
                <a:sym typeface="Calibri"/>
              </a:endParaRPr>
            </a:p>
          </p:txBody>
        </p:sp>
      </p:grpSp>
      <p:grpSp>
        <p:nvGrpSpPr>
          <p:cNvPr id="120" name="Google Shape;120;p3"/>
          <p:cNvGrpSpPr/>
          <p:nvPr/>
        </p:nvGrpSpPr>
        <p:grpSpPr>
          <a:xfrm>
            <a:off x="7152521" y="4246059"/>
            <a:ext cx="9586461" cy="1800365"/>
            <a:chOff x="-394139" y="-304756"/>
            <a:chExt cx="12781948" cy="2400486"/>
          </a:xfrm>
        </p:grpSpPr>
        <p:sp>
          <p:nvSpPr>
            <p:cNvPr id="121" name="Google Shape;121;p3"/>
            <p:cNvSpPr txBox="1"/>
            <p:nvPr/>
          </p:nvSpPr>
          <p:spPr>
            <a:xfrm>
              <a:off x="0" y="-47625"/>
              <a:ext cx="10732430" cy="581356"/>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t/>
              </a:r>
              <a:endParaRPr b="1" sz="2800">
                <a:solidFill>
                  <a:srgbClr val="14110F"/>
                </a:solidFill>
                <a:latin typeface="Roboto"/>
                <a:ea typeface="Roboto"/>
                <a:cs typeface="Roboto"/>
                <a:sym typeface="Roboto"/>
              </a:endParaRPr>
            </a:p>
          </p:txBody>
        </p:sp>
        <p:sp>
          <p:nvSpPr>
            <p:cNvPr id="122" name="Google Shape;122;p3"/>
            <p:cNvSpPr txBox="1"/>
            <p:nvPr/>
          </p:nvSpPr>
          <p:spPr>
            <a:xfrm>
              <a:off x="-394139" y="-304756"/>
              <a:ext cx="12781948" cy="2400486"/>
            </a:xfrm>
            <a:prstGeom prst="rect">
              <a:avLst/>
            </a:prstGeom>
            <a:noFill/>
            <a:ln>
              <a:noFill/>
            </a:ln>
          </p:spPr>
          <p:txBody>
            <a:bodyPr anchorCtr="0" anchor="t" bIns="0" lIns="0" spcFirstLastPara="1" rIns="0" wrap="square" tIns="0">
              <a:spAutoFit/>
            </a:bodyPr>
            <a:lstStyle/>
            <a:p>
              <a:pPr indent="0" lvl="0" marL="0" marR="0" rtl="0" algn="l">
                <a:lnSpc>
                  <a:spcPct val="87500"/>
                </a:lnSpc>
                <a:spcBef>
                  <a:spcPts val="0"/>
                </a:spcBef>
                <a:spcAft>
                  <a:spcPts val="0"/>
                </a:spcAft>
                <a:buNone/>
              </a:pPr>
              <a:r>
                <a:rPr lang="en-US" sz="2800">
                  <a:solidFill>
                    <a:srgbClr val="000000"/>
                  </a:solidFill>
                  <a:latin typeface="Calibri"/>
                  <a:ea typeface="Calibri"/>
                  <a:cs typeface="Calibri"/>
                  <a:sym typeface="Calibri"/>
                </a:rPr>
                <a:t>"</a:t>
              </a:r>
              <a:r>
                <a:rPr lang="en-US" sz="2800">
                  <a:solidFill>
                    <a:schemeClr val="dk1"/>
                  </a:solidFill>
                  <a:latin typeface="Calibri"/>
                  <a:ea typeface="Calibri"/>
                  <a:cs typeface="Calibri"/>
                  <a:sym typeface="Calibri"/>
                </a:rPr>
                <a:t>At its inception, modern urban planning in the United States followed the European model of focusing on public health, "taking steps like separating industrial and residential uses. However, American planners quickly began using zoning as a tool for segregation." </a:t>
              </a:r>
              <a:r>
                <a:rPr lang="en-US" sz="3200">
                  <a:solidFill>
                    <a:schemeClr val="dk1"/>
                  </a:solidFill>
                  <a:latin typeface="Calibri"/>
                  <a:ea typeface="Calibri"/>
                  <a:cs typeface="Calibri"/>
                  <a:sym typeface="Calibri"/>
                </a:rPr>
                <a:t>-</a:t>
              </a:r>
              <a:r>
                <a:rPr lang="en-US" sz="2800">
                  <a:solidFill>
                    <a:schemeClr val="dk1"/>
                  </a:solidFill>
                  <a:latin typeface="Calibri"/>
                  <a:ea typeface="Calibri"/>
                  <a:cs typeface="Calibri"/>
                  <a:sym typeface="Calibri"/>
                </a:rPr>
                <a:t> Emi Okikawa and Tim Frank. 2021</a:t>
              </a:r>
              <a:endParaRPr sz="2800">
                <a:solidFill>
                  <a:srgbClr val="14110F"/>
                </a:solidFill>
                <a:latin typeface="Roboto"/>
                <a:ea typeface="Roboto"/>
                <a:cs typeface="Roboto"/>
                <a:sym typeface="Roboto"/>
              </a:endParaRPr>
            </a:p>
          </p:txBody>
        </p:sp>
      </p:grpSp>
      <p:grpSp>
        <p:nvGrpSpPr>
          <p:cNvPr id="123" name="Google Shape;123;p3"/>
          <p:cNvGrpSpPr/>
          <p:nvPr/>
        </p:nvGrpSpPr>
        <p:grpSpPr>
          <a:xfrm>
            <a:off x="3607498" y="6938496"/>
            <a:ext cx="11653468" cy="2282676"/>
            <a:chOff x="-6723664" y="-520590"/>
            <a:chExt cx="15537957" cy="3043567"/>
          </a:xfrm>
        </p:grpSpPr>
        <p:sp>
          <p:nvSpPr>
            <p:cNvPr id="124" name="Google Shape;124;p3"/>
            <p:cNvSpPr txBox="1"/>
            <p:nvPr/>
          </p:nvSpPr>
          <p:spPr>
            <a:xfrm>
              <a:off x="-1918137" y="-520590"/>
              <a:ext cx="10732430" cy="3043567"/>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2800">
                  <a:solidFill>
                    <a:srgbClr val="14110F"/>
                  </a:solidFill>
                  <a:latin typeface="Calibri"/>
                  <a:ea typeface="Calibri"/>
                  <a:cs typeface="Calibri"/>
                  <a:sym typeface="Calibri"/>
                </a:rPr>
                <a:t>Calls for urban highway and interstate removal</a:t>
              </a:r>
              <a:endParaRPr/>
            </a:p>
            <a:p>
              <a:pPr indent="-457200" lvl="0" marL="457200" marR="0" rtl="0" algn="l">
                <a:lnSpc>
                  <a:spcPct val="130000"/>
                </a:lnSpc>
                <a:spcBef>
                  <a:spcPts val="0"/>
                </a:spcBef>
                <a:spcAft>
                  <a:spcPts val="0"/>
                </a:spcAft>
                <a:buClr>
                  <a:srgbClr val="14110F"/>
                </a:buClr>
                <a:buSzPts val="2800"/>
                <a:buFont typeface="Arial"/>
                <a:buChar char="•"/>
              </a:pPr>
              <a:r>
                <a:rPr lang="en-US" sz="2800">
                  <a:solidFill>
                    <a:srgbClr val="14110F"/>
                  </a:solidFill>
                  <a:latin typeface="Calibri"/>
                  <a:ea typeface="Calibri"/>
                  <a:cs typeface="Calibri"/>
                  <a:sym typeface="Calibri"/>
                </a:rPr>
                <a:t>Pollution</a:t>
              </a:r>
              <a:endParaRPr/>
            </a:p>
            <a:p>
              <a:pPr indent="-457200" lvl="0" marL="457200" marR="0" rtl="0" algn="l">
                <a:lnSpc>
                  <a:spcPct val="130000"/>
                </a:lnSpc>
                <a:spcBef>
                  <a:spcPts val="0"/>
                </a:spcBef>
                <a:spcAft>
                  <a:spcPts val="0"/>
                </a:spcAft>
                <a:buClr>
                  <a:srgbClr val="14110F"/>
                </a:buClr>
                <a:buSzPts val="2800"/>
                <a:buFont typeface="Arial"/>
                <a:buChar char="•"/>
              </a:pPr>
              <a:r>
                <a:rPr lang="en-US" sz="2800">
                  <a:solidFill>
                    <a:srgbClr val="14110F"/>
                  </a:solidFill>
                  <a:latin typeface="Calibri"/>
                  <a:ea typeface="Calibri"/>
                  <a:cs typeface="Calibri"/>
                  <a:sym typeface="Calibri"/>
                </a:rPr>
                <a:t>Public transportation</a:t>
              </a:r>
              <a:endParaRPr/>
            </a:p>
            <a:p>
              <a:pPr indent="-457200" lvl="0" marL="457200" marR="0" rtl="0" algn="l">
                <a:lnSpc>
                  <a:spcPct val="130000"/>
                </a:lnSpc>
                <a:spcBef>
                  <a:spcPts val="0"/>
                </a:spcBef>
                <a:spcAft>
                  <a:spcPts val="0"/>
                </a:spcAft>
                <a:buClr>
                  <a:srgbClr val="14110F"/>
                </a:buClr>
                <a:buSzPts val="2800"/>
                <a:buFont typeface="Arial"/>
                <a:buChar char="•"/>
              </a:pPr>
              <a:r>
                <a:rPr lang="en-US" sz="2800">
                  <a:solidFill>
                    <a:srgbClr val="14110F"/>
                  </a:solidFill>
                  <a:latin typeface="Calibri"/>
                  <a:ea typeface="Calibri"/>
                  <a:cs typeface="Calibri"/>
                  <a:sym typeface="Calibri"/>
                </a:rPr>
                <a:t>Jobs</a:t>
              </a:r>
              <a:endParaRPr/>
            </a:p>
            <a:p>
              <a:pPr indent="-457200" lvl="0" marL="457200" marR="0" rtl="0" algn="l">
                <a:lnSpc>
                  <a:spcPct val="130000"/>
                </a:lnSpc>
                <a:spcBef>
                  <a:spcPts val="0"/>
                </a:spcBef>
                <a:spcAft>
                  <a:spcPts val="0"/>
                </a:spcAft>
                <a:buClr>
                  <a:srgbClr val="14110F"/>
                </a:buClr>
                <a:buSzPts val="2800"/>
                <a:buFont typeface="Arial"/>
                <a:buChar char="•"/>
              </a:pPr>
              <a:r>
                <a:rPr lang="en-US" sz="2800">
                  <a:solidFill>
                    <a:srgbClr val="14110F"/>
                  </a:solidFill>
                  <a:latin typeface="Calibri"/>
                  <a:ea typeface="Calibri"/>
                  <a:cs typeface="Calibri"/>
                  <a:sym typeface="Calibri"/>
                </a:rPr>
                <a:t>Aging infrastructure</a:t>
              </a:r>
              <a:endParaRPr/>
            </a:p>
          </p:txBody>
        </p:sp>
        <p:sp>
          <p:nvSpPr>
            <p:cNvPr id="125" name="Google Shape;125;p3"/>
            <p:cNvSpPr txBox="1"/>
            <p:nvPr/>
          </p:nvSpPr>
          <p:spPr>
            <a:xfrm flipH="1">
              <a:off x="-6723664" y="865263"/>
              <a:ext cx="194361" cy="14301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t/>
              </a:r>
              <a:endParaRPr sz="2000">
                <a:solidFill>
                  <a:srgbClr val="14110F"/>
                </a:solidFill>
                <a:latin typeface="Roboto"/>
                <a:ea typeface="Roboto"/>
                <a:cs typeface="Roboto"/>
                <a:sym typeface="Roboto"/>
              </a:endParaRPr>
            </a:p>
          </p:txBody>
        </p:sp>
      </p:grpSp>
      <p:grpSp>
        <p:nvGrpSpPr>
          <p:cNvPr id="126" name="Google Shape;126;p3"/>
          <p:cNvGrpSpPr/>
          <p:nvPr/>
        </p:nvGrpSpPr>
        <p:grpSpPr>
          <a:xfrm>
            <a:off x="1038520" y="8465501"/>
            <a:ext cx="1318714" cy="784255"/>
            <a:chOff x="13094" y="13136"/>
            <a:chExt cx="1758286" cy="1045672"/>
          </a:xfrm>
        </p:grpSpPr>
        <p:sp>
          <p:nvSpPr>
            <p:cNvPr id="127" name="Google Shape;127;p3"/>
            <p:cNvSpPr/>
            <p:nvPr/>
          </p:nvSpPr>
          <p:spPr>
            <a:xfrm>
              <a:off x="13094" y="13136"/>
              <a:ext cx="1758286" cy="1045672"/>
            </a:xfrm>
            <a:custGeom>
              <a:rect b="b" l="l" r="r" t="t"/>
              <a:pathLst>
                <a:path extrusionOk="0" h="506284" w="852699">
                  <a:moveTo>
                    <a:pt x="252730" y="0"/>
                  </a:moveTo>
                  <a:lnTo>
                    <a:pt x="599969" y="0"/>
                  </a:lnTo>
                  <a:cubicBezTo>
                    <a:pt x="739669" y="0"/>
                    <a:pt x="852699" y="113215"/>
                    <a:pt x="852699" y="253143"/>
                  </a:cubicBezTo>
                  <a:cubicBezTo>
                    <a:pt x="852699" y="393070"/>
                    <a:pt x="739669" y="506285"/>
                    <a:pt x="599969" y="506285"/>
                  </a:cubicBezTo>
                  <a:lnTo>
                    <a:pt x="252730" y="506285"/>
                  </a:lnTo>
                  <a:cubicBezTo>
                    <a:pt x="113030" y="506285"/>
                    <a:pt x="0" y="393070"/>
                    <a:pt x="0" y="253143"/>
                  </a:cubicBezTo>
                  <a:cubicBezTo>
                    <a:pt x="0" y="113215"/>
                    <a:pt x="113030" y="0"/>
                    <a:pt x="252730" y="0"/>
                  </a:cubicBezTo>
                  <a:close/>
                </a:path>
              </a:pathLst>
            </a:custGeom>
            <a:solidFill>
              <a:srgbClr val="25A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393198" y="397294"/>
              <a:ext cx="998079" cy="318901"/>
            </a:xfrm>
            <a:custGeom>
              <a:rect b="b" l="l" r="r" t="t"/>
              <a:pathLst>
                <a:path extrusionOk="0" h="434340" w="1359375">
                  <a:moveTo>
                    <a:pt x="1341595" y="187960"/>
                  </a:moveTo>
                  <a:lnTo>
                    <a:pt x="1079975" y="11430"/>
                  </a:lnTo>
                  <a:cubicBezTo>
                    <a:pt x="1062195" y="0"/>
                    <a:pt x="1039335" y="3810"/>
                    <a:pt x="1026635" y="21590"/>
                  </a:cubicBezTo>
                  <a:cubicBezTo>
                    <a:pt x="1015205" y="39370"/>
                    <a:pt x="1019015" y="62230"/>
                    <a:pt x="1036795" y="74930"/>
                  </a:cubicBezTo>
                  <a:lnTo>
                    <a:pt x="1195545" y="181610"/>
                  </a:lnTo>
                  <a:lnTo>
                    <a:pt x="0" y="181610"/>
                  </a:lnTo>
                  <a:lnTo>
                    <a:pt x="0" y="257810"/>
                  </a:lnTo>
                  <a:lnTo>
                    <a:pt x="1195545" y="257810"/>
                  </a:lnTo>
                  <a:lnTo>
                    <a:pt x="1036795" y="364490"/>
                  </a:lnTo>
                  <a:cubicBezTo>
                    <a:pt x="1019015" y="375920"/>
                    <a:pt x="1015205" y="400050"/>
                    <a:pt x="1026635" y="417830"/>
                  </a:cubicBezTo>
                  <a:cubicBezTo>
                    <a:pt x="1034255" y="429260"/>
                    <a:pt x="1045685" y="434340"/>
                    <a:pt x="1058385" y="434340"/>
                  </a:cubicBezTo>
                  <a:cubicBezTo>
                    <a:pt x="1066005" y="434340"/>
                    <a:pt x="1073625" y="431800"/>
                    <a:pt x="1079975" y="427990"/>
                  </a:cubicBezTo>
                  <a:lnTo>
                    <a:pt x="1342865" y="251460"/>
                  </a:lnTo>
                  <a:cubicBezTo>
                    <a:pt x="1353025" y="243840"/>
                    <a:pt x="1359375" y="232410"/>
                    <a:pt x="1359375" y="219710"/>
                  </a:cubicBezTo>
                  <a:cubicBezTo>
                    <a:pt x="1359375" y="207010"/>
                    <a:pt x="1353025" y="195580"/>
                    <a:pt x="1341595" y="18796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Logo&#10;&#10;Description automatically generated" id="129" name="Google Shape;129;p3"/>
          <p:cNvPicPr preferRelativeResize="0"/>
          <p:nvPr/>
        </p:nvPicPr>
        <p:blipFill rotWithShape="1">
          <a:blip r:embed="rId3">
            <a:alphaModFix/>
          </a:blip>
          <a:srcRect b="0" l="0" r="0" t="0"/>
          <a:stretch/>
        </p:blipFill>
        <p:spPr>
          <a:xfrm>
            <a:off x="16995227" y="9053348"/>
            <a:ext cx="1048407" cy="1048407"/>
          </a:xfrm>
          <a:prstGeom prst="rect">
            <a:avLst/>
          </a:prstGeom>
          <a:noFill/>
          <a:ln>
            <a:noFill/>
          </a:ln>
        </p:spPr>
      </p:pic>
      <p:sp>
        <p:nvSpPr>
          <p:cNvPr id="130" name="Google Shape;130;p3"/>
          <p:cNvSpPr txBox="1"/>
          <p:nvPr/>
        </p:nvSpPr>
        <p:spPr>
          <a:xfrm>
            <a:off x="638503" y="579383"/>
            <a:ext cx="5975130" cy="68634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Calibri"/>
                <a:ea typeface="Calibri"/>
                <a:cs typeface="Calibri"/>
                <a:sym typeface="Calibri"/>
              </a:rPr>
              <a:t>“Housing is a human right. There can be no fairness or justice in a society in which some live in homelessness, or in the shadow of that risk, while others cannot even imagine it.”</a:t>
            </a:r>
            <a:endParaRPr sz="4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000">
              <a:solidFill>
                <a:schemeClr val="dk1"/>
              </a:solidFill>
              <a:latin typeface="Calibri"/>
              <a:ea typeface="Calibri"/>
              <a:cs typeface="Calibri"/>
              <a:sym typeface="Calibri"/>
            </a:endParaRPr>
          </a:p>
          <a:p>
            <a:pPr indent="0" lvl="0" marL="0" marR="0" rtl="0" algn="l">
              <a:spcBef>
                <a:spcPts val="0"/>
              </a:spcBef>
              <a:spcAft>
                <a:spcPts val="0"/>
              </a:spcAft>
              <a:buNone/>
            </a:pPr>
            <a:r>
              <a:rPr lang="en-US" sz="4000">
                <a:solidFill>
                  <a:schemeClr val="dk1"/>
                </a:solidFill>
                <a:latin typeface="Calibri"/>
                <a:ea typeface="Calibri"/>
                <a:cs typeface="Calibri"/>
                <a:sym typeface="Calibri"/>
              </a:rPr>
              <a:t>― Jordan Flaherty, Floodlines: Community and Resistance from Katrina</a:t>
            </a:r>
            <a:endParaRPr sz="4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134" name="Shape 134"/>
        <p:cNvGrpSpPr/>
        <p:nvPr/>
      </p:nvGrpSpPr>
      <p:grpSpPr>
        <a:xfrm>
          <a:off x="0" y="0"/>
          <a:ext cx="0" cy="0"/>
          <a:chOff x="0" y="0"/>
          <a:chExt cx="0" cy="0"/>
        </a:xfrm>
      </p:grpSpPr>
      <p:sp>
        <p:nvSpPr>
          <p:cNvPr id="135" name="Google Shape;135;p4"/>
          <p:cNvSpPr txBox="1"/>
          <p:nvPr/>
        </p:nvSpPr>
        <p:spPr>
          <a:xfrm>
            <a:off x="8467784" y="501643"/>
            <a:ext cx="8791516" cy="1277143"/>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t/>
            </a:r>
            <a:endParaRPr b="1" sz="8000" u="none">
              <a:solidFill>
                <a:srgbClr val="14110F"/>
              </a:solidFill>
              <a:latin typeface="Roboto"/>
              <a:ea typeface="Roboto"/>
              <a:cs typeface="Roboto"/>
              <a:sym typeface="Roboto"/>
            </a:endParaRPr>
          </a:p>
        </p:txBody>
      </p:sp>
      <p:sp>
        <p:nvSpPr>
          <p:cNvPr id="136" name="Google Shape;136;p4"/>
          <p:cNvSpPr/>
          <p:nvPr/>
        </p:nvSpPr>
        <p:spPr>
          <a:xfrm>
            <a:off x="0" y="0"/>
            <a:ext cx="7507206" cy="10287000"/>
          </a:xfrm>
          <a:prstGeom prst="rect">
            <a:avLst/>
          </a:prstGeom>
          <a:solidFill>
            <a:srgbClr val="B1B1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go&#10;&#10;Description automatically generated" id="137" name="Google Shape;137;p4"/>
          <p:cNvPicPr preferRelativeResize="0"/>
          <p:nvPr/>
        </p:nvPicPr>
        <p:blipFill rotWithShape="1">
          <a:blip r:embed="rId3">
            <a:alphaModFix/>
          </a:blip>
          <a:srcRect b="0" l="0" r="0" t="0"/>
          <a:stretch/>
        </p:blipFill>
        <p:spPr>
          <a:xfrm>
            <a:off x="17113469" y="9053348"/>
            <a:ext cx="1087821" cy="1087821"/>
          </a:xfrm>
          <a:prstGeom prst="rect">
            <a:avLst/>
          </a:prstGeom>
          <a:noFill/>
          <a:ln>
            <a:noFill/>
          </a:ln>
        </p:spPr>
      </p:pic>
      <p:pic>
        <p:nvPicPr>
          <p:cNvPr descr="Tornado on a field" id="138" name="Google Shape;138;p4"/>
          <p:cNvPicPr preferRelativeResize="0"/>
          <p:nvPr/>
        </p:nvPicPr>
        <p:blipFill rotWithShape="1">
          <a:blip r:embed="rId4">
            <a:alphaModFix/>
          </a:blip>
          <a:srcRect b="0" l="0" r="0" t="0"/>
          <a:stretch/>
        </p:blipFill>
        <p:spPr>
          <a:xfrm>
            <a:off x="332860" y="323964"/>
            <a:ext cx="6840747" cy="4619390"/>
          </a:xfrm>
          <a:prstGeom prst="rect">
            <a:avLst/>
          </a:prstGeom>
          <a:noFill/>
          <a:ln>
            <a:noFill/>
          </a:ln>
        </p:spPr>
      </p:pic>
      <p:sp>
        <p:nvSpPr>
          <p:cNvPr id="139" name="Google Shape;139;p4"/>
          <p:cNvSpPr txBox="1"/>
          <p:nvPr/>
        </p:nvSpPr>
        <p:spPr>
          <a:xfrm>
            <a:off x="94891" y="5281522"/>
            <a:ext cx="7013273"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"After centuries of global plunder, the profit-driven industrial economy rooted in patriarchy and white supremacy is severely undermining the life support systems of the planet. </a:t>
            </a:r>
            <a:r>
              <a:rPr b="1" lang="en-US" sz="3200">
                <a:solidFill>
                  <a:schemeClr val="dk1"/>
                </a:solidFill>
                <a:latin typeface="Calibri"/>
                <a:ea typeface="Calibri"/>
                <a:cs typeface="Calibri"/>
                <a:sym typeface="Calibri"/>
              </a:rPr>
              <a:t>Transition is inevitable. Justice is not." - </a:t>
            </a:r>
            <a:r>
              <a:rPr lang="en-US" sz="3200">
                <a:solidFill>
                  <a:schemeClr val="dk1"/>
                </a:solidFill>
                <a:latin typeface="Calibri"/>
                <a:ea typeface="Calibri"/>
                <a:cs typeface="Calibri"/>
                <a:sym typeface="Calibri"/>
              </a:rPr>
              <a:t>Just Transition Alliance,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climatejusticealliance.org</a:t>
            </a:r>
            <a:endParaRPr sz="1800">
              <a:solidFill>
                <a:schemeClr val="dk1"/>
              </a:solidFill>
              <a:latin typeface="Calibri"/>
              <a:ea typeface="Calibri"/>
              <a:cs typeface="Calibri"/>
              <a:sym typeface="Calibri"/>
            </a:endParaRPr>
          </a:p>
        </p:txBody>
      </p:sp>
      <p:sp>
        <p:nvSpPr>
          <p:cNvPr id="140" name="Google Shape;140;p4"/>
          <p:cNvSpPr txBox="1"/>
          <p:nvPr/>
        </p:nvSpPr>
        <p:spPr>
          <a:xfrm flipH="1">
            <a:off x="7880230" y="334554"/>
            <a:ext cx="10269746"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chemeClr val="dk1"/>
                </a:solidFill>
                <a:latin typeface="Calibri"/>
                <a:ea typeface="Calibri"/>
                <a:cs typeface="Calibri"/>
                <a:sym typeface="Calibri"/>
              </a:rPr>
              <a:t>Housing justice and climate justice</a:t>
            </a:r>
            <a:endParaRPr/>
          </a:p>
        </p:txBody>
      </p:sp>
      <p:sp>
        <p:nvSpPr>
          <p:cNvPr id="141" name="Google Shape;141;p4"/>
          <p:cNvSpPr txBox="1"/>
          <p:nvPr/>
        </p:nvSpPr>
        <p:spPr>
          <a:xfrm>
            <a:off x="7872143" y="1650341"/>
            <a:ext cx="9665896" cy="8586966"/>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Pollution</a:t>
            </a:r>
            <a:endParaRPr sz="3200">
              <a:solidFill>
                <a:schemeClr val="dk1"/>
              </a:solidFill>
              <a:latin typeface="Calibri"/>
              <a:ea typeface="Calibri"/>
              <a:cs typeface="Calibri"/>
              <a:sym typeface="Calibri"/>
            </a:endParaRPr>
          </a:p>
          <a:p>
            <a:pPr indent="-571500" lvl="1" marL="10287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Transportation</a:t>
            </a:r>
            <a:endParaRPr/>
          </a:p>
          <a:p>
            <a:pPr indent="-571500" lvl="1" marL="10287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Toxic facilities</a:t>
            </a:r>
            <a:endParaRPr/>
          </a:p>
          <a:p>
            <a:pPr indent="-571500" lvl="1" marL="10287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Toxic chemicals in products dollar stores</a:t>
            </a:r>
            <a:endParaRPr/>
          </a:p>
          <a:p>
            <a:pPr indent="-571500" lvl="1" marL="10287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Contaminated soil</a:t>
            </a:r>
            <a:endParaRPr/>
          </a:p>
          <a:p>
            <a:pPr indent="-571500" lvl="0" marL="571500" marR="0" rtl="0" algn="l">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Emergency response to extreme weather</a:t>
            </a:r>
            <a:endParaRPr/>
          </a:p>
          <a:p>
            <a:pPr indent="-571500" lvl="1" marL="10287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Evacuations &amp; rebuilding</a:t>
            </a:r>
            <a:endParaRPr/>
          </a:p>
          <a:p>
            <a:pPr indent="-571500" lvl="0" marL="571500" marR="0" rtl="0" algn="l">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Cost of rebuilding after extreme weather events and natural disasters</a:t>
            </a:r>
            <a:endParaRPr/>
          </a:p>
          <a:p>
            <a:pPr indent="-571500" lvl="0" marL="571500" marR="0" rtl="0" algn="l">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Loss of health, life, and property</a:t>
            </a:r>
            <a:endParaRPr/>
          </a:p>
          <a:p>
            <a:pPr indent="-571500" lvl="0" marL="571500" marR="0" rtl="0" algn="l">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Healthcare costs</a:t>
            </a:r>
            <a:endParaRPr/>
          </a:p>
          <a:p>
            <a:pPr indent="-571500" lvl="0" marL="571500" marR="0" rtl="0" algn="l">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Investment in infrastructure to mitigate destruction</a:t>
            </a:r>
            <a:endParaRPr sz="1800">
              <a:solidFill>
                <a:schemeClr val="dk1"/>
              </a:solidFill>
              <a:latin typeface="Calibri"/>
              <a:ea typeface="Calibri"/>
              <a:cs typeface="Calibri"/>
              <a:sym typeface="Calibri"/>
            </a:endParaRPr>
          </a:p>
          <a:p>
            <a:pPr indent="-571500" lvl="1" marL="10287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Flood wall, pumps</a:t>
            </a:r>
            <a:endParaRPr/>
          </a:p>
          <a:p>
            <a:pPr indent="-571500" lvl="0" marL="571500" marR="0" rtl="0" algn="l">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Safe (nontoxic) and stable shelter options</a:t>
            </a:r>
            <a:endParaRPr/>
          </a:p>
          <a:p>
            <a:pPr indent="-571500" lvl="0" marL="571500" marR="0" rtl="0" algn="l">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Just and Equitable Climate Platform: https://ajustclimate.org</a:t>
            </a:r>
            <a:r>
              <a:rPr lang="en-US" sz="36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145" name="Shape 145"/>
        <p:cNvGrpSpPr/>
        <p:nvPr/>
      </p:nvGrpSpPr>
      <p:grpSpPr>
        <a:xfrm>
          <a:off x="0" y="0"/>
          <a:ext cx="0" cy="0"/>
          <a:chOff x="0" y="0"/>
          <a:chExt cx="0" cy="0"/>
        </a:xfrm>
      </p:grpSpPr>
      <p:sp>
        <p:nvSpPr>
          <p:cNvPr id="146" name="Google Shape;146;p5"/>
          <p:cNvSpPr/>
          <p:nvPr/>
        </p:nvSpPr>
        <p:spPr>
          <a:xfrm>
            <a:off x="9412" y="8870247"/>
            <a:ext cx="18278588" cy="1416753"/>
          </a:xfrm>
          <a:prstGeom prst="rect">
            <a:avLst/>
          </a:prstGeom>
          <a:solidFill>
            <a:srgbClr val="8367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 name="Google Shape;147;p5"/>
          <p:cNvGrpSpPr/>
          <p:nvPr/>
        </p:nvGrpSpPr>
        <p:grpSpPr>
          <a:xfrm>
            <a:off x="533311" y="440893"/>
            <a:ext cx="7689371" cy="1969260"/>
            <a:chOff x="-1063925" y="-2328095"/>
            <a:chExt cx="9159814" cy="2210397"/>
          </a:xfrm>
        </p:grpSpPr>
        <p:sp>
          <p:nvSpPr>
            <p:cNvPr id="148" name="Google Shape;148;p5"/>
            <p:cNvSpPr txBox="1"/>
            <p:nvPr/>
          </p:nvSpPr>
          <p:spPr>
            <a:xfrm>
              <a:off x="-1063924" y="-1050595"/>
              <a:ext cx="9159813" cy="932897"/>
            </a:xfrm>
            <a:prstGeom prst="rect">
              <a:avLst/>
            </a:prstGeom>
            <a:noFill/>
            <a:ln>
              <a:noFill/>
            </a:ln>
          </p:spPr>
          <p:txBody>
            <a:bodyPr anchorCtr="0" anchor="t" bIns="0" lIns="0" spcFirstLastPara="1" rIns="0" wrap="square" tIns="0">
              <a:spAutoFit/>
            </a:bodyPr>
            <a:lstStyle/>
            <a:p>
              <a:pPr indent="0" lvl="0" marL="0" marR="0" rtl="0" algn="l">
                <a:lnSpc>
                  <a:spcPct val="77975"/>
                </a:lnSpc>
                <a:spcBef>
                  <a:spcPts val="0"/>
                </a:spcBef>
                <a:spcAft>
                  <a:spcPts val="0"/>
                </a:spcAft>
                <a:buNone/>
              </a:pPr>
              <a:r>
                <a:rPr lang="en-US" sz="4000">
                  <a:solidFill>
                    <a:schemeClr val="dk1"/>
                  </a:solidFill>
                  <a:latin typeface="Calibri"/>
                  <a:ea typeface="Calibri"/>
                  <a:cs typeface="Calibri"/>
                  <a:sym typeface="Calibri"/>
                </a:rPr>
                <a:t>finance</a:t>
              </a:r>
              <a:r>
                <a:rPr lang="en-US" sz="4000" u="none">
                  <a:solidFill>
                    <a:schemeClr val="dk1"/>
                  </a:solidFill>
                  <a:latin typeface="Calibri"/>
                  <a:ea typeface="Calibri"/>
                  <a:cs typeface="Calibri"/>
                  <a:sym typeface="Calibri"/>
                </a:rPr>
                <a:t>, </a:t>
              </a:r>
              <a:r>
                <a:rPr lang="en-US" sz="4000">
                  <a:solidFill>
                    <a:schemeClr val="dk1"/>
                  </a:solidFill>
                  <a:latin typeface="Calibri"/>
                  <a:ea typeface="Calibri"/>
                  <a:cs typeface="Calibri"/>
                  <a:sym typeface="Calibri"/>
                </a:rPr>
                <a:t>insurance</a:t>
              </a:r>
              <a:r>
                <a:rPr lang="en-US" sz="4000" u="none">
                  <a:solidFill>
                    <a:schemeClr val="dk1"/>
                  </a:solidFill>
                  <a:latin typeface="Calibri"/>
                  <a:ea typeface="Calibri"/>
                  <a:cs typeface="Calibri"/>
                  <a:sym typeface="Calibri"/>
                </a:rPr>
                <a:t>, and </a:t>
              </a:r>
              <a:r>
                <a:rPr lang="en-US" sz="4000">
                  <a:solidFill>
                    <a:schemeClr val="dk1"/>
                  </a:solidFill>
                  <a:latin typeface="Calibri"/>
                  <a:ea typeface="Calibri"/>
                  <a:cs typeface="Calibri"/>
                  <a:sym typeface="Calibri"/>
                </a:rPr>
                <a:t>real estate (FIRE)</a:t>
              </a:r>
              <a:endParaRPr sz="3200">
                <a:solidFill>
                  <a:schemeClr val="dk1"/>
                </a:solidFill>
                <a:latin typeface="Calibri"/>
                <a:ea typeface="Calibri"/>
                <a:cs typeface="Calibri"/>
                <a:sym typeface="Calibri"/>
              </a:endParaRPr>
            </a:p>
          </p:txBody>
        </p:sp>
        <p:sp>
          <p:nvSpPr>
            <p:cNvPr id="149" name="Google Shape;149;p5"/>
            <p:cNvSpPr txBox="1"/>
            <p:nvPr/>
          </p:nvSpPr>
          <p:spPr>
            <a:xfrm>
              <a:off x="-1063925" y="-2328095"/>
              <a:ext cx="8987283" cy="1133482"/>
            </a:xfrm>
            <a:prstGeom prst="rect">
              <a:avLst/>
            </a:prstGeom>
            <a:noFill/>
            <a:ln>
              <a:noFill/>
            </a:ln>
          </p:spPr>
          <p:txBody>
            <a:bodyPr anchorCtr="0" anchor="t" bIns="0" lIns="0" spcFirstLastPara="1" rIns="0" wrap="square" tIns="0">
              <a:spAutoFit/>
            </a:bodyPr>
            <a:lstStyle/>
            <a:p>
              <a:pPr indent="0" lvl="0" marL="0" marR="0" rtl="0" algn="l">
                <a:lnSpc>
                  <a:spcPct val="126060"/>
                </a:lnSpc>
                <a:spcBef>
                  <a:spcPts val="0"/>
                </a:spcBef>
                <a:spcAft>
                  <a:spcPts val="0"/>
                </a:spcAft>
                <a:buNone/>
              </a:pPr>
              <a:r>
                <a:rPr lang="en-US" sz="6600">
                  <a:solidFill>
                    <a:srgbClr val="14110F"/>
                  </a:solidFill>
                  <a:latin typeface="Roboto"/>
                  <a:ea typeface="Roboto"/>
                  <a:cs typeface="Roboto"/>
                  <a:sym typeface="Roboto"/>
                </a:rPr>
                <a:t>FIRE Regimes</a:t>
              </a:r>
              <a:endParaRPr sz="6600" u="none">
                <a:solidFill>
                  <a:srgbClr val="14110F"/>
                </a:solidFill>
                <a:latin typeface="Roboto"/>
                <a:ea typeface="Roboto"/>
                <a:cs typeface="Roboto"/>
                <a:sym typeface="Roboto"/>
              </a:endParaRPr>
            </a:p>
          </p:txBody>
        </p:sp>
      </p:grpSp>
      <p:pic>
        <p:nvPicPr>
          <p:cNvPr descr="Logo&#10;&#10;Description automatically generated" id="150" name="Google Shape;150;p5"/>
          <p:cNvPicPr preferRelativeResize="0"/>
          <p:nvPr/>
        </p:nvPicPr>
        <p:blipFill rotWithShape="1">
          <a:blip r:embed="rId3">
            <a:alphaModFix/>
          </a:blip>
          <a:srcRect b="0" l="0" r="0" t="0"/>
          <a:stretch/>
        </p:blipFill>
        <p:spPr>
          <a:xfrm>
            <a:off x="16995227" y="9053348"/>
            <a:ext cx="1048407" cy="1048407"/>
          </a:xfrm>
          <a:prstGeom prst="rect">
            <a:avLst/>
          </a:prstGeom>
          <a:noFill/>
          <a:ln>
            <a:noFill/>
          </a:ln>
        </p:spPr>
      </p:pic>
      <p:pic>
        <p:nvPicPr>
          <p:cNvPr descr="Closeup of a hand holding a key with a house dongle" id="151" name="Google Shape;151;p5"/>
          <p:cNvPicPr preferRelativeResize="0"/>
          <p:nvPr/>
        </p:nvPicPr>
        <p:blipFill rotWithShape="1">
          <a:blip r:embed="rId4">
            <a:alphaModFix/>
          </a:blip>
          <a:srcRect b="0" l="0" r="0" t="0"/>
          <a:stretch/>
        </p:blipFill>
        <p:spPr>
          <a:xfrm>
            <a:off x="10209363" y="735402"/>
            <a:ext cx="7293633" cy="4848045"/>
          </a:xfrm>
          <a:prstGeom prst="rect">
            <a:avLst/>
          </a:prstGeom>
          <a:noFill/>
          <a:ln>
            <a:noFill/>
          </a:ln>
        </p:spPr>
      </p:pic>
      <p:sp>
        <p:nvSpPr>
          <p:cNvPr id="152" name="Google Shape;152;p5"/>
          <p:cNvSpPr txBox="1"/>
          <p:nvPr/>
        </p:nvSpPr>
        <p:spPr>
          <a:xfrm>
            <a:off x="341412" y="2474964"/>
            <a:ext cx="9148311" cy="7294305"/>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Creates and sustains disproportionate impacts of climate change</a:t>
            </a:r>
            <a:endParaRPr sz="1800">
              <a:solidFill>
                <a:schemeClr val="dk1"/>
              </a:solidFill>
              <a:latin typeface="Calibri"/>
              <a:ea typeface="Calibri"/>
              <a:cs typeface="Calibri"/>
              <a:sym typeface="Calibri"/>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Obstacles to clean energy for disproportionately impacted communities due to racist determination of financial risk</a:t>
            </a:r>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Aging infrastructure</a:t>
            </a:r>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High energy bills (less trees)</a:t>
            </a:r>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Food insecurity/food Apartheid</a:t>
            </a:r>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Cycle of poverty and fossil fuel dependence</a:t>
            </a:r>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Areas of high financial risk prepare way for private developers</a:t>
            </a:r>
            <a:endParaRPr sz="3600">
              <a:solidFill>
                <a:schemeClr val="dk1"/>
              </a:solidFill>
              <a:latin typeface="Calibri"/>
              <a:ea typeface="Calibri"/>
              <a:cs typeface="Calibri"/>
              <a:sym typeface="Calibri"/>
            </a:endParaRPr>
          </a:p>
          <a:p>
            <a:pPr indent="-342900" lvl="0" marL="571500" marR="0" rtl="0" algn="l">
              <a:spcBef>
                <a:spcPts val="0"/>
              </a:spcBef>
              <a:spcAft>
                <a:spcPts val="0"/>
              </a:spcAft>
              <a:buClr>
                <a:schemeClr val="dk1"/>
              </a:buClr>
              <a:buSzPts val="3600"/>
              <a:buFont typeface="Arial"/>
              <a:buNone/>
            </a:pPr>
            <a:r>
              <a:t/>
            </a:r>
            <a:endParaRPr sz="3600">
              <a:solidFill>
                <a:schemeClr val="dk1"/>
              </a:solidFill>
              <a:latin typeface="Calibri"/>
              <a:ea typeface="Calibri"/>
              <a:cs typeface="Calibri"/>
              <a:sym typeface="Calibri"/>
            </a:endParaRPr>
          </a:p>
          <a:p>
            <a:pPr indent="-342900" lvl="0" marL="571500" marR="0" rtl="0" algn="l">
              <a:spcBef>
                <a:spcPts val="0"/>
              </a:spcBef>
              <a:spcAft>
                <a:spcPts val="0"/>
              </a:spcAft>
              <a:buClr>
                <a:schemeClr val="dk1"/>
              </a:buClr>
              <a:buSzPts val="3600"/>
              <a:buFont typeface="Arial"/>
              <a:buNone/>
            </a:pPr>
            <a:r>
              <a:t/>
            </a:r>
            <a:endParaRPr sz="3600">
              <a:solidFill>
                <a:schemeClr val="dk1"/>
              </a:solidFill>
              <a:latin typeface="Calibri"/>
              <a:ea typeface="Calibri"/>
              <a:cs typeface="Calibri"/>
              <a:sym typeface="Calibri"/>
            </a:endParaRPr>
          </a:p>
        </p:txBody>
      </p:sp>
      <p:sp>
        <p:nvSpPr>
          <p:cNvPr id="153" name="Google Shape;153;p5"/>
          <p:cNvSpPr txBox="1"/>
          <p:nvPr/>
        </p:nvSpPr>
        <p:spPr>
          <a:xfrm>
            <a:off x="10373803" y="5769454"/>
            <a:ext cx="6970141"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"These strategies removed essential public resources—such as fire, health, and transit services—from non-white neighborhoods, pressuring residents out and making way for private investment." - Kartik Amarnath, 2021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157" name="Shape 157"/>
        <p:cNvGrpSpPr/>
        <p:nvPr/>
      </p:nvGrpSpPr>
      <p:grpSpPr>
        <a:xfrm>
          <a:off x="0" y="0"/>
          <a:ext cx="0" cy="0"/>
          <a:chOff x="0" y="0"/>
          <a:chExt cx="0" cy="0"/>
        </a:xfrm>
      </p:grpSpPr>
      <p:grpSp>
        <p:nvGrpSpPr>
          <p:cNvPr id="158" name="Google Shape;158;p6"/>
          <p:cNvGrpSpPr/>
          <p:nvPr/>
        </p:nvGrpSpPr>
        <p:grpSpPr>
          <a:xfrm>
            <a:off x="1760073" y="5228272"/>
            <a:ext cx="4212269" cy="2151998"/>
            <a:chOff x="0" y="0"/>
            <a:chExt cx="5616358" cy="2869331"/>
          </a:xfrm>
        </p:grpSpPr>
        <p:sp>
          <p:nvSpPr>
            <p:cNvPr id="159" name="Google Shape;159;p6"/>
            <p:cNvSpPr/>
            <p:nvPr/>
          </p:nvSpPr>
          <p:spPr>
            <a:xfrm>
              <a:off x="0" y="0"/>
              <a:ext cx="5616358" cy="2869331"/>
            </a:xfrm>
            <a:custGeom>
              <a:rect b="b" l="l" r="r" t="t"/>
              <a:pathLst>
                <a:path extrusionOk="0" h="727960" w="1424891">
                  <a:moveTo>
                    <a:pt x="1300431" y="727960"/>
                  </a:moveTo>
                  <a:lnTo>
                    <a:pt x="124460" y="727960"/>
                  </a:lnTo>
                  <a:cubicBezTo>
                    <a:pt x="55880" y="727960"/>
                    <a:pt x="0" y="672080"/>
                    <a:pt x="0" y="603500"/>
                  </a:cubicBezTo>
                  <a:lnTo>
                    <a:pt x="0" y="124460"/>
                  </a:lnTo>
                  <a:cubicBezTo>
                    <a:pt x="0" y="55880"/>
                    <a:pt x="55880" y="0"/>
                    <a:pt x="124460" y="0"/>
                  </a:cubicBezTo>
                  <a:lnTo>
                    <a:pt x="1300431" y="0"/>
                  </a:lnTo>
                  <a:cubicBezTo>
                    <a:pt x="1369011" y="0"/>
                    <a:pt x="1424891" y="55880"/>
                    <a:pt x="1424891" y="124460"/>
                  </a:cubicBezTo>
                  <a:lnTo>
                    <a:pt x="1424891" y="603500"/>
                  </a:lnTo>
                  <a:cubicBezTo>
                    <a:pt x="1424891" y="672080"/>
                    <a:pt x="1369011" y="727960"/>
                    <a:pt x="1300431" y="72796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6"/>
            <p:cNvSpPr txBox="1"/>
            <p:nvPr/>
          </p:nvSpPr>
          <p:spPr>
            <a:xfrm>
              <a:off x="602176" y="1123968"/>
              <a:ext cx="4412006" cy="641773"/>
            </a:xfrm>
            <a:prstGeom prst="rect">
              <a:avLst/>
            </a:prstGeom>
            <a:noFill/>
            <a:ln>
              <a:noFill/>
            </a:ln>
          </p:spPr>
          <p:txBody>
            <a:bodyPr anchorCtr="0" anchor="t" bIns="0" lIns="0" spcFirstLastPara="1" rIns="0" wrap="square" tIns="0">
              <a:spAutoFit/>
            </a:bodyPr>
            <a:lstStyle/>
            <a:p>
              <a:pPr indent="0" lvl="0" marL="0" marR="0" rtl="0" algn="ctr">
                <a:lnSpc>
                  <a:spcPct val="139964"/>
                </a:lnSpc>
                <a:spcBef>
                  <a:spcPts val="0"/>
                </a:spcBef>
                <a:spcAft>
                  <a:spcPts val="0"/>
                </a:spcAft>
                <a:buNone/>
              </a:pPr>
              <a:r>
                <a:rPr b="1" lang="en-US" sz="2800">
                  <a:solidFill>
                    <a:srgbClr val="14110F"/>
                  </a:solidFill>
                  <a:latin typeface="Roboto"/>
                  <a:ea typeface="Roboto"/>
                  <a:cs typeface="Roboto"/>
                  <a:sym typeface="Roboto"/>
                </a:rPr>
                <a:t>Redlining</a:t>
              </a:r>
              <a:endParaRPr b="1" sz="2800">
                <a:solidFill>
                  <a:srgbClr val="14110F"/>
                </a:solidFill>
                <a:latin typeface="Roboto"/>
                <a:ea typeface="Roboto"/>
                <a:cs typeface="Roboto"/>
                <a:sym typeface="Roboto"/>
              </a:endParaRPr>
            </a:p>
          </p:txBody>
        </p:sp>
      </p:grpSp>
      <p:grpSp>
        <p:nvGrpSpPr>
          <p:cNvPr id="161" name="Google Shape;161;p6"/>
          <p:cNvGrpSpPr/>
          <p:nvPr/>
        </p:nvGrpSpPr>
        <p:grpSpPr>
          <a:xfrm>
            <a:off x="7068964" y="5228272"/>
            <a:ext cx="4212269" cy="2151998"/>
            <a:chOff x="0" y="0"/>
            <a:chExt cx="5616358" cy="2869331"/>
          </a:xfrm>
        </p:grpSpPr>
        <p:sp>
          <p:nvSpPr>
            <p:cNvPr id="162" name="Google Shape;162;p6"/>
            <p:cNvSpPr/>
            <p:nvPr/>
          </p:nvSpPr>
          <p:spPr>
            <a:xfrm>
              <a:off x="0" y="0"/>
              <a:ext cx="5616358" cy="2869331"/>
            </a:xfrm>
            <a:custGeom>
              <a:rect b="b" l="l" r="r" t="t"/>
              <a:pathLst>
                <a:path extrusionOk="0" h="727960" w="1424891">
                  <a:moveTo>
                    <a:pt x="1300431" y="727960"/>
                  </a:moveTo>
                  <a:lnTo>
                    <a:pt x="124460" y="727960"/>
                  </a:lnTo>
                  <a:cubicBezTo>
                    <a:pt x="55880" y="727960"/>
                    <a:pt x="0" y="672080"/>
                    <a:pt x="0" y="603500"/>
                  </a:cubicBezTo>
                  <a:lnTo>
                    <a:pt x="0" y="124460"/>
                  </a:lnTo>
                  <a:cubicBezTo>
                    <a:pt x="0" y="55880"/>
                    <a:pt x="55880" y="0"/>
                    <a:pt x="124460" y="0"/>
                  </a:cubicBezTo>
                  <a:lnTo>
                    <a:pt x="1300431" y="0"/>
                  </a:lnTo>
                  <a:cubicBezTo>
                    <a:pt x="1369011" y="0"/>
                    <a:pt x="1424891" y="55880"/>
                    <a:pt x="1424891" y="124460"/>
                  </a:cubicBezTo>
                  <a:lnTo>
                    <a:pt x="1424891" y="603500"/>
                  </a:lnTo>
                  <a:cubicBezTo>
                    <a:pt x="1424891" y="672080"/>
                    <a:pt x="1369011" y="727960"/>
                    <a:pt x="1300431" y="72796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6"/>
            <p:cNvSpPr txBox="1"/>
            <p:nvPr/>
          </p:nvSpPr>
          <p:spPr>
            <a:xfrm>
              <a:off x="602176" y="807665"/>
              <a:ext cx="4412006" cy="1286677"/>
            </a:xfrm>
            <a:prstGeom prst="rect">
              <a:avLst/>
            </a:prstGeom>
            <a:noFill/>
            <a:ln>
              <a:noFill/>
            </a:ln>
          </p:spPr>
          <p:txBody>
            <a:bodyPr anchorCtr="0" anchor="t" bIns="0" lIns="0" spcFirstLastPara="1" rIns="0" wrap="square" tIns="0">
              <a:spAutoFit/>
            </a:bodyPr>
            <a:lstStyle/>
            <a:p>
              <a:pPr indent="0" lvl="0" marL="0" marR="0" rtl="0" algn="ctr">
                <a:lnSpc>
                  <a:spcPct val="139964"/>
                </a:lnSpc>
                <a:spcBef>
                  <a:spcPts val="0"/>
                </a:spcBef>
                <a:spcAft>
                  <a:spcPts val="0"/>
                </a:spcAft>
                <a:buNone/>
              </a:pPr>
              <a:r>
                <a:rPr b="1" lang="en-US" sz="2800">
                  <a:solidFill>
                    <a:srgbClr val="14110F"/>
                  </a:solidFill>
                  <a:latin typeface="Roboto"/>
                  <a:ea typeface="Roboto"/>
                  <a:cs typeface="Roboto"/>
                  <a:sym typeface="Roboto"/>
                </a:rPr>
                <a:t>Intergenerational Credit Scores</a:t>
              </a:r>
              <a:endParaRPr/>
            </a:p>
          </p:txBody>
        </p:sp>
      </p:grpSp>
      <p:grpSp>
        <p:nvGrpSpPr>
          <p:cNvPr id="164" name="Google Shape;164;p6"/>
          <p:cNvGrpSpPr/>
          <p:nvPr/>
        </p:nvGrpSpPr>
        <p:grpSpPr>
          <a:xfrm>
            <a:off x="12377854" y="5228272"/>
            <a:ext cx="4212269" cy="2151998"/>
            <a:chOff x="0" y="0"/>
            <a:chExt cx="5616358" cy="2869331"/>
          </a:xfrm>
        </p:grpSpPr>
        <p:sp>
          <p:nvSpPr>
            <p:cNvPr id="165" name="Google Shape;165;p6"/>
            <p:cNvSpPr/>
            <p:nvPr/>
          </p:nvSpPr>
          <p:spPr>
            <a:xfrm>
              <a:off x="0" y="0"/>
              <a:ext cx="5616358" cy="2869331"/>
            </a:xfrm>
            <a:custGeom>
              <a:rect b="b" l="l" r="r" t="t"/>
              <a:pathLst>
                <a:path extrusionOk="0" h="727960" w="1424891">
                  <a:moveTo>
                    <a:pt x="1300431" y="727960"/>
                  </a:moveTo>
                  <a:lnTo>
                    <a:pt x="124460" y="727960"/>
                  </a:lnTo>
                  <a:cubicBezTo>
                    <a:pt x="55880" y="727960"/>
                    <a:pt x="0" y="672080"/>
                    <a:pt x="0" y="603500"/>
                  </a:cubicBezTo>
                  <a:lnTo>
                    <a:pt x="0" y="124460"/>
                  </a:lnTo>
                  <a:cubicBezTo>
                    <a:pt x="0" y="55880"/>
                    <a:pt x="55880" y="0"/>
                    <a:pt x="124460" y="0"/>
                  </a:cubicBezTo>
                  <a:lnTo>
                    <a:pt x="1300431" y="0"/>
                  </a:lnTo>
                  <a:cubicBezTo>
                    <a:pt x="1369011" y="0"/>
                    <a:pt x="1424891" y="55880"/>
                    <a:pt x="1424891" y="124460"/>
                  </a:cubicBezTo>
                  <a:lnTo>
                    <a:pt x="1424891" y="603500"/>
                  </a:lnTo>
                  <a:cubicBezTo>
                    <a:pt x="1424891" y="672080"/>
                    <a:pt x="1369011" y="727960"/>
                    <a:pt x="1300431" y="72796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6"/>
            <p:cNvSpPr txBox="1"/>
            <p:nvPr/>
          </p:nvSpPr>
          <p:spPr>
            <a:xfrm>
              <a:off x="602176" y="1123967"/>
              <a:ext cx="4412006" cy="641773"/>
            </a:xfrm>
            <a:prstGeom prst="rect">
              <a:avLst/>
            </a:prstGeom>
            <a:noFill/>
            <a:ln>
              <a:noFill/>
            </a:ln>
          </p:spPr>
          <p:txBody>
            <a:bodyPr anchorCtr="0" anchor="t" bIns="0" lIns="0" spcFirstLastPara="1" rIns="0" wrap="square" tIns="0">
              <a:spAutoFit/>
            </a:bodyPr>
            <a:lstStyle/>
            <a:p>
              <a:pPr indent="0" lvl="0" marL="0" marR="0" rtl="0" algn="ctr">
                <a:lnSpc>
                  <a:spcPct val="139964"/>
                </a:lnSpc>
                <a:spcBef>
                  <a:spcPts val="0"/>
                </a:spcBef>
                <a:spcAft>
                  <a:spcPts val="0"/>
                </a:spcAft>
                <a:buNone/>
              </a:pPr>
              <a:r>
                <a:rPr b="1" lang="en-US" sz="2800">
                  <a:solidFill>
                    <a:srgbClr val="14110F"/>
                  </a:solidFill>
                  <a:latin typeface="Roboto"/>
                  <a:ea typeface="Roboto"/>
                  <a:cs typeface="Roboto"/>
                  <a:sym typeface="Roboto"/>
                </a:rPr>
                <a:t>Climate Redlining</a:t>
              </a:r>
              <a:endParaRPr/>
            </a:p>
          </p:txBody>
        </p:sp>
      </p:grpSp>
      <p:pic>
        <p:nvPicPr>
          <p:cNvPr id="167" name="Google Shape;167;p6"/>
          <p:cNvPicPr preferRelativeResize="0"/>
          <p:nvPr/>
        </p:nvPicPr>
        <p:blipFill rotWithShape="1">
          <a:blip r:embed="rId3">
            <a:alphaModFix/>
          </a:blip>
          <a:srcRect b="0" l="0" r="0" t="0"/>
          <a:stretch/>
        </p:blipFill>
        <p:spPr>
          <a:xfrm rot="-5400000">
            <a:off x="3577832" y="4939896"/>
            <a:ext cx="576751" cy="576751"/>
          </a:xfrm>
          <a:prstGeom prst="rect">
            <a:avLst/>
          </a:prstGeom>
          <a:noFill/>
          <a:ln>
            <a:noFill/>
          </a:ln>
        </p:spPr>
      </p:pic>
      <p:pic>
        <p:nvPicPr>
          <p:cNvPr id="168" name="Google Shape;168;p6"/>
          <p:cNvPicPr preferRelativeResize="0"/>
          <p:nvPr/>
        </p:nvPicPr>
        <p:blipFill rotWithShape="1">
          <a:blip r:embed="rId4">
            <a:alphaModFix/>
          </a:blip>
          <a:srcRect b="0" l="0" r="0" t="0"/>
          <a:stretch/>
        </p:blipFill>
        <p:spPr>
          <a:xfrm rot="-5400000">
            <a:off x="8886722" y="4939896"/>
            <a:ext cx="576751" cy="576751"/>
          </a:xfrm>
          <a:prstGeom prst="rect">
            <a:avLst/>
          </a:prstGeom>
          <a:noFill/>
          <a:ln>
            <a:noFill/>
          </a:ln>
        </p:spPr>
      </p:pic>
      <p:pic>
        <p:nvPicPr>
          <p:cNvPr id="169" name="Google Shape;169;p6"/>
          <p:cNvPicPr preferRelativeResize="0"/>
          <p:nvPr/>
        </p:nvPicPr>
        <p:blipFill rotWithShape="1">
          <a:blip r:embed="rId5">
            <a:alphaModFix/>
          </a:blip>
          <a:srcRect b="0" l="0" r="0" t="0"/>
          <a:stretch/>
        </p:blipFill>
        <p:spPr>
          <a:xfrm rot="-5400000">
            <a:off x="14195613" y="4939896"/>
            <a:ext cx="576751" cy="576751"/>
          </a:xfrm>
          <a:prstGeom prst="rect">
            <a:avLst/>
          </a:prstGeom>
          <a:noFill/>
          <a:ln>
            <a:noFill/>
          </a:ln>
        </p:spPr>
      </p:pic>
      <p:sp>
        <p:nvSpPr>
          <p:cNvPr id="170" name="Google Shape;170;p6"/>
          <p:cNvSpPr/>
          <p:nvPr/>
        </p:nvSpPr>
        <p:spPr>
          <a:xfrm>
            <a:off x="9412" y="8870247"/>
            <a:ext cx="18278588" cy="1416753"/>
          </a:xfrm>
          <a:prstGeom prst="rect">
            <a:avLst/>
          </a:prstGeom>
          <a:solidFill>
            <a:srgbClr val="7F4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1" name="Google Shape;171;p6"/>
          <p:cNvGrpSpPr/>
          <p:nvPr/>
        </p:nvGrpSpPr>
        <p:grpSpPr>
          <a:xfrm>
            <a:off x="3866208" y="530961"/>
            <a:ext cx="10598717" cy="1547332"/>
            <a:chOff x="-57509" y="67573"/>
            <a:chExt cx="14131622" cy="2063109"/>
          </a:xfrm>
        </p:grpSpPr>
        <p:sp>
          <p:nvSpPr>
            <p:cNvPr id="172" name="Google Shape;172;p6"/>
            <p:cNvSpPr txBox="1"/>
            <p:nvPr/>
          </p:nvSpPr>
          <p:spPr>
            <a:xfrm>
              <a:off x="-57509" y="67573"/>
              <a:ext cx="14074113" cy="1364826"/>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n-US" sz="6400">
                  <a:solidFill>
                    <a:srgbClr val="14110F"/>
                  </a:solidFill>
                  <a:latin typeface="Roboto"/>
                  <a:ea typeface="Roboto"/>
                  <a:cs typeface="Roboto"/>
                  <a:sym typeface="Roboto"/>
                </a:rPr>
                <a:t>FIRE Regimes Cont. </a:t>
              </a:r>
              <a:endParaRPr/>
            </a:p>
          </p:txBody>
        </p:sp>
        <p:sp>
          <p:nvSpPr>
            <p:cNvPr id="173" name="Google Shape;173;p6"/>
            <p:cNvSpPr txBox="1"/>
            <p:nvPr/>
          </p:nvSpPr>
          <p:spPr>
            <a:xfrm>
              <a:off x="0" y="1579249"/>
              <a:ext cx="14074113" cy="551433"/>
            </a:xfrm>
            <a:prstGeom prst="rect">
              <a:avLst/>
            </a:prstGeom>
            <a:noFill/>
            <a:ln>
              <a:noFill/>
            </a:ln>
          </p:spPr>
          <p:txBody>
            <a:bodyPr anchorCtr="0" anchor="t" bIns="0" lIns="0" spcFirstLastPara="1" rIns="0" wrap="square" tIns="0">
              <a:spAutoFit/>
            </a:bodyPr>
            <a:lstStyle/>
            <a:p>
              <a:pPr indent="0" lvl="0" marL="0" marR="0" rtl="0" algn="ctr">
                <a:lnSpc>
                  <a:spcPct val="86638"/>
                </a:lnSpc>
                <a:spcBef>
                  <a:spcPts val="0"/>
                </a:spcBef>
                <a:spcAft>
                  <a:spcPts val="0"/>
                </a:spcAft>
                <a:buNone/>
              </a:pPr>
              <a:r>
                <a:rPr lang="en-US" sz="3600">
                  <a:solidFill>
                    <a:srgbClr val="14110F"/>
                  </a:solidFill>
                  <a:latin typeface="Roboto"/>
                  <a:ea typeface="Roboto"/>
                  <a:cs typeface="Roboto"/>
                  <a:sym typeface="Roboto"/>
                </a:rPr>
                <a:t>Finance, insurance, and real estate</a:t>
              </a:r>
              <a:endParaRPr/>
            </a:p>
          </p:txBody>
        </p:sp>
      </p:grpSp>
      <p:cxnSp>
        <p:nvCxnSpPr>
          <p:cNvPr id="174" name="Google Shape;174;p6"/>
          <p:cNvCxnSpPr/>
          <p:nvPr/>
        </p:nvCxnSpPr>
        <p:spPr>
          <a:xfrm>
            <a:off x="4871705" y="4382344"/>
            <a:ext cx="3297896" cy="0"/>
          </a:xfrm>
          <a:prstGeom prst="straightConnector1">
            <a:avLst/>
          </a:prstGeom>
          <a:noFill/>
          <a:ln cap="rnd" cmpd="sng" w="9525">
            <a:solidFill>
              <a:srgbClr val="000000"/>
            </a:solidFill>
            <a:prstDash val="solid"/>
            <a:round/>
            <a:headEnd len="sm" w="sm" type="none"/>
            <a:tailEnd len="sm" w="sm" type="none"/>
          </a:ln>
        </p:spPr>
      </p:cxnSp>
      <p:cxnSp>
        <p:nvCxnSpPr>
          <p:cNvPr id="175" name="Google Shape;175;p6"/>
          <p:cNvCxnSpPr/>
          <p:nvPr/>
        </p:nvCxnSpPr>
        <p:spPr>
          <a:xfrm>
            <a:off x="10180595" y="4382344"/>
            <a:ext cx="3297896" cy="0"/>
          </a:xfrm>
          <a:prstGeom prst="straightConnector1">
            <a:avLst/>
          </a:prstGeom>
          <a:noFill/>
          <a:ln cap="rnd" cmpd="sng" w="9525">
            <a:solidFill>
              <a:srgbClr val="000000"/>
            </a:solidFill>
            <a:prstDash val="solid"/>
            <a:round/>
            <a:headEnd len="sm" w="sm" type="none"/>
            <a:tailEnd len="sm" w="sm" type="none"/>
          </a:ln>
        </p:spPr>
      </p:cxnSp>
      <p:pic>
        <p:nvPicPr>
          <p:cNvPr descr="Logo&#10;&#10;Description automatically generated" id="176" name="Google Shape;176;p6"/>
          <p:cNvPicPr preferRelativeResize="0"/>
          <p:nvPr/>
        </p:nvPicPr>
        <p:blipFill rotWithShape="1">
          <a:blip r:embed="rId6">
            <a:alphaModFix/>
          </a:blip>
          <a:srcRect b="0" l="0" r="0" t="0"/>
          <a:stretch/>
        </p:blipFill>
        <p:spPr>
          <a:xfrm>
            <a:off x="16896694" y="9053348"/>
            <a:ext cx="1048407" cy="1048407"/>
          </a:xfrm>
          <a:prstGeom prst="rect">
            <a:avLst/>
          </a:prstGeom>
          <a:noFill/>
          <a:ln>
            <a:noFill/>
          </a:ln>
        </p:spPr>
      </p:pic>
      <p:sp>
        <p:nvSpPr>
          <p:cNvPr id="177" name="Google Shape;177;p6"/>
          <p:cNvSpPr txBox="1"/>
          <p:nvPr/>
        </p:nvSpPr>
        <p:spPr>
          <a:xfrm>
            <a:off x="5400136" y="2305409"/>
            <a:ext cx="8458198"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"Climate justice is a public good, and equal treatment under the law demands truly collective climate action—a just transition—free of FIRE dogma." - Kartik Amarnath, 2021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181" name="Shape 181"/>
        <p:cNvGrpSpPr/>
        <p:nvPr/>
      </p:nvGrpSpPr>
      <p:grpSpPr>
        <a:xfrm>
          <a:off x="0" y="0"/>
          <a:ext cx="0" cy="0"/>
          <a:chOff x="0" y="0"/>
          <a:chExt cx="0" cy="0"/>
        </a:xfrm>
      </p:grpSpPr>
      <p:sp>
        <p:nvSpPr>
          <p:cNvPr id="182" name="Google Shape;182;p7"/>
          <p:cNvSpPr/>
          <p:nvPr/>
        </p:nvSpPr>
        <p:spPr>
          <a:xfrm>
            <a:off x="0" y="0"/>
            <a:ext cx="7974946" cy="10287000"/>
          </a:xfrm>
          <a:prstGeom prst="rect">
            <a:avLst/>
          </a:prstGeom>
          <a:solidFill>
            <a:srgbClr val="231C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7"/>
          <p:cNvSpPr txBox="1"/>
          <p:nvPr/>
        </p:nvSpPr>
        <p:spPr>
          <a:xfrm>
            <a:off x="8509316" y="543108"/>
            <a:ext cx="8151024" cy="1486237"/>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4200">
                <a:solidFill>
                  <a:srgbClr val="14110F"/>
                </a:solidFill>
                <a:latin typeface="Roboto"/>
                <a:ea typeface="Roboto"/>
                <a:cs typeface="Roboto"/>
                <a:sym typeface="Roboto"/>
              </a:rPr>
              <a:t>Housing and Crime Prevention</a:t>
            </a:r>
            <a:endParaRPr sz="1800">
              <a:solidFill>
                <a:schemeClr val="dk1"/>
              </a:solidFill>
              <a:latin typeface="Calibri"/>
              <a:ea typeface="Calibri"/>
              <a:cs typeface="Calibri"/>
              <a:sym typeface="Calibri"/>
            </a:endParaRPr>
          </a:p>
        </p:txBody>
      </p:sp>
      <p:pic>
        <p:nvPicPr>
          <p:cNvPr descr="Logo&#10;&#10;Description automatically generated" id="184" name="Google Shape;184;p7"/>
          <p:cNvPicPr preferRelativeResize="0"/>
          <p:nvPr/>
        </p:nvPicPr>
        <p:blipFill rotWithShape="1">
          <a:blip r:embed="rId3">
            <a:alphaModFix/>
          </a:blip>
          <a:srcRect b="0" l="0" r="0" t="0"/>
          <a:stretch/>
        </p:blipFill>
        <p:spPr>
          <a:xfrm>
            <a:off x="17113469" y="9053348"/>
            <a:ext cx="1087821" cy="1087821"/>
          </a:xfrm>
          <a:prstGeom prst="rect">
            <a:avLst/>
          </a:prstGeom>
          <a:noFill/>
          <a:ln>
            <a:noFill/>
          </a:ln>
        </p:spPr>
      </p:pic>
      <p:sp>
        <p:nvSpPr>
          <p:cNvPr id="185" name="Google Shape;185;p7"/>
          <p:cNvSpPr txBox="1"/>
          <p:nvPr/>
        </p:nvSpPr>
        <p:spPr>
          <a:xfrm>
            <a:off x="569344" y="731088"/>
            <a:ext cx="6948575" cy="20313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"He who does not prevent a crime when he can, encourages it. - </a:t>
            </a:r>
            <a:endParaRPr sz="3600">
              <a:solidFill>
                <a:schemeClr val="lt1"/>
              </a:solidFill>
              <a:latin typeface="Calibri"/>
              <a:ea typeface="Calibri"/>
              <a:cs typeface="Calibri"/>
              <a:sym typeface="Calibri"/>
            </a:endParaRPr>
          </a:p>
          <a:p>
            <a:pPr indent="0" lvl="0" marL="0" marR="0" rtl="0" algn="ctr">
              <a:spcBef>
                <a:spcPts val="0"/>
              </a:spcBef>
              <a:spcAft>
                <a:spcPts val="0"/>
              </a:spcAft>
              <a:buNone/>
            </a:pPr>
            <a:r>
              <a:rPr b="1" lang="en-US" sz="3600">
                <a:solidFill>
                  <a:schemeClr val="lt1"/>
                </a:solidFill>
                <a:latin typeface="Calibri"/>
                <a:ea typeface="Calibri"/>
                <a:cs typeface="Calibri"/>
                <a:sym typeface="Calibri"/>
              </a:rPr>
              <a:t>Lucius Annaeus Seneca</a:t>
            </a:r>
            <a:endParaRPr sz="36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Police car on the street" id="186" name="Google Shape;186;p7"/>
          <p:cNvPicPr preferRelativeResize="0"/>
          <p:nvPr/>
        </p:nvPicPr>
        <p:blipFill rotWithShape="1">
          <a:blip r:embed="rId4">
            <a:alphaModFix/>
          </a:blip>
          <a:srcRect b="0" l="0" r="0" t="0"/>
          <a:stretch/>
        </p:blipFill>
        <p:spPr>
          <a:xfrm>
            <a:off x="224287" y="3280418"/>
            <a:ext cx="7293632" cy="4847598"/>
          </a:xfrm>
          <a:prstGeom prst="rect">
            <a:avLst/>
          </a:prstGeom>
          <a:noFill/>
          <a:ln>
            <a:noFill/>
          </a:ln>
        </p:spPr>
      </p:pic>
      <p:sp>
        <p:nvSpPr>
          <p:cNvPr id="187" name="Google Shape;187;p7"/>
          <p:cNvSpPr txBox="1"/>
          <p:nvPr/>
        </p:nvSpPr>
        <p:spPr>
          <a:xfrm>
            <a:off x="8397815" y="1378070"/>
            <a:ext cx="8479765" cy="4524315"/>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Foreclosures, evictions, and vacancies destabilize communities and are associated with an increase in violent crime (U.S. Department of Housing and Urban Development, 2016)</a:t>
            </a:r>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NYC study on housing and public safety, (Neighborhood Stat, 2019)</a:t>
            </a:r>
            <a:endParaRPr/>
          </a:p>
          <a:p>
            <a:pPr indent="-342900" lvl="0" marL="571500" marR="0" rtl="0" algn="l">
              <a:spcBef>
                <a:spcPts val="0"/>
              </a:spcBef>
              <a:spcAft>
                <a:spcPts val="0"/>
              </a:spcAft>
              <a:buClr>
                <a:schemeClr val="dk1"/>
              </a:buClr>
              <a:buSzPts val="3600"/>
              <a:buFont typeface="Arial"/>
              <a:buNone/>
            </a:pPr>
            <a:r>
              <a:t/>
            </a:r>
            <a:endParaRPr sz="3600">
              <a:solidFill>
                <a:schemeClr val="dk1"/>
              </a:solidFill>
              <a:latin typeface="Calibri"/>
              <a:ea typeface="Calibri"/>
              <a:cs typeface="Calibri"/>
              <a:sym typeface="Calibri"/>
            </a:endParaRPr>
          </a:p>
        </p:txBody>
      </p:sp>
      <p:pic>
        <p:nvPicPr>
          <p:cNvPr descr="Graphical user interface&#10;&#10;Description automatically generated" id="188" name="Google Shape;188;p7"/>
          <p:cNvPicPr preferRelativeResize="0"/>
          <p:nvPr/>
        </p:nvPicPr>
        <p:blipFill rotWithShape="1">
          <a:blip r:embed="rId5">
            <a:alphaModFix/>
          </a:blip>
          <a:srcRect b="0" l="0" r="0" t="0"/>
          <a:stretch/>
        </p:blipFill>
        <p:spPr>
          <a:xfrm>
            <a:off x="8505645" y="5338375"/>
            <a:ext cx="8695425" cy="38803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F6"/>
        </a:solidFill>
      </p:bgPr>
    </p:bg>
    <p:spTree>
      <p:nvGrpSpPr>
        <p:cNvPr id="192" name="Shape 192"/>
        <p:cNvGrpSpPr/>
        <p:nvPr/>
      </p:nvGrpSpPr>
      <p:grpSpPr>
        <a:xfrm>
          <a:off x="0" y="0"/>
          <a:ext cx="0" cy="0"/>
          <a:chOff x="0" y="0"/>
          <a:chExt cx="0" cy="0"/>
        </a:xfrm>
      </p:grpSpPr>
      <p:cxnSp>
        <p:nvCxnSpPr>
          <p:cNvPr id="193" name="Google Shape;193;p8"/>
          <p:cNvCxnSpPr/>
          <p:nvPr/>
        </p:nvCxnSpPr>
        <p:spPr>
          <a:xfrm>
            <a:off x="9328768" y="2339937"/>
            <a:ext cx="6988110" cy="0"/>
          </a:xfrm>
          <a:prstGeom prst="straightConnector1">
            <a:avLst/>
          </a:prstGeom>
          <a:noFill/>
          <a:ln cap="rnd" cmpd="sng" w="9525">
            <a:solidFill>
              <a:srgbClr val="6422B8"/>
            </a:solidFill>
            <a:prstDash val="solid"/>
            <a:round/>
            <a:headEnd len="sm" w="sm" type="none"/>
            <a:tailEnd len="sm" w="sm" type="none"/>
          </a:ln>
        </p:spPr>
      </p:cxnSp>
      <p:sp>
        <p:nvSpPr>
          <p:cNvPr id="194" name="Google Shape;194;p8"/>
          <p:cNvSpPr txBox="1"/>
          <p:nvPr/>
        </p:nvSpPr>
        <p:spPr>
          <a:xfrm>
            <a:off x="9328768" y="3149379"/>
            <a:ext cx="6988110" cy="6463308"/>
          </a:xfrm>
          <a:prstGeom prst="rect">
            <a:avLst/>
          </a:prstGeom>
          <a:noFill/>
          <a:ln>
            <a:noFill/>
          </a:ln>
        </p:spPr>
        <p:txBody>
          <a:bodyPr anchorCtr="0" anchor="t" bIns="0" lIns="0" spcFirstLastPara="1" rIns="0" wrap="square" tIns="0">
            <a:spAutoFit/>
          </a:bodyPr>
          <a:lstStyle/>
          <a:p>
            <a:pPr indent="-457200" lvl="0" marL="457200" marR="0" rtl="0" algn="l">
              <a:lnSpc>
                <a:spcPct val="113750"/>
              </a:lnSpc>
              <a:spcBef>
                <a:spcPts val="0"/>
              </a:spcBef>
              <a:spcAft>
                <a:spcPts val="0"/>
              </a:spcAft>
              <a:buClr>
                <a:srgbClr val="14110F"/>
              </a:buClr>
              <a:buSzPts val="3200"/>
              <a:buFont typeface="Arial"/>
              <a:buChar char="•"/>
            </a:pPr>
            <a:r>
              <a:rPr b="1" lang="en-US" sz="3200">
                <a:solidFill>
                  <a:srgbClr val="14110F"/>
                </a:solidFill>
                <a:latin typeface="Roboto"/>
                <a:ea typeface="Roboto"/>
                <a:cs typeface="Roboto"/>
                <a:sym typeface="Roboto"/>
              </a:rPr>
              <a:t>"</a:t>
            </a:r>
            <a:r>
              <a:rPr lang="en-US" sz="3200">
                <a:solidFill>
                  <a:schemeClr val="dk1"/>
                </a:solidFill>
                <a:latin typeface="Calibri"/>
                <a:ea typeface="Calibri"/>
                <a:cs typeface="Calibri"/>
                <a:sym typeface="Calibri"/>
              </a:rPr>
              <a:t>Don’t subsidize homeownership over renting."</a:t>
            </a:r>
            <a:endParaRPr/>
          </a:p>
          <a:p>
            <a:pPr indent="-457200" lvl="0" marL="457200" marR="0" rtl="0" algn="l">
              <a:lnSpc>
                <a:spcPct val="113750"/>
              </a:lnSpc>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"Don’t subsidize real estate over other wealth-building mechanisms."</a:t>
            </a:r>
            <a:endParaRPr sz="1800">
              <a:solidFill>
                <a:schemeClr val="dk1"/>
              </a:solidFill>
              <a:latin typeface="Calibri"/>
              <a:ea typeface="Calibri"/>
              <a:cs typeface="Calibri"/>
              <a:sym typeface="Calibri"/>
            </a:endParaRPr>
          </a:p>
          <a:p>
            <a:pPr indent="-457200" lvl="0" marL="457200" marR="0" rtl="0" algn="l">
              <a:lnSpc>
                <a:spcPct val="113750"/>
              </a:lnSpc>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"All families should have access to neighborhoods that offer economic opportunity."</a:t>
            </a:r>
            <a:endParaRPr sz="3200">
              <a:solidFill>
                <a:schemeClr val="dk1"/>
              </a:solidFill>
              <a:latin typeface="Calibri"/>
              <a:ea typeface="Calibri"/>
              <a:cs typeface="Calibri"/>
              <a:sym typeface="Calibri"/>
            </a:endParaRPr>
          </a:p>
          <a:p>
            <a:pPr indent="-457200" lvl="0" marL="457200" marR="0" rtl="0" algn="l">
              <a:lnSpc>
                <a:spcPct val="113750"/>
              </a:lnSpc>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"Housing should not harm the health and safety of families or communities."</a:t>
            </a:r>
            <a:endParaRPr sz="1800">
              <a:solidFill>
                <a:schemeClr val="dk1"/>
              </a:solidFill>
              <a:latin typeface="Calibri"/>
              <a:ea typeface="Calibri"/>
              <a:cs typeface="Calibri"/>
              <a:sym typeface="Calibri"/>
            </a:endParaRPr>
          </a:p>
          <a:p>
            <a:pPr indent="-457200" lvl="0" marL="457200" marR="0" rtl="0" algn="l">
              <a:lnSpc>
                <a:spcPct val="113750"/>
              </a:lnSpc>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"Housing supply should be able to expand to meet demand."</a:t>
            </a:r>
            <a:endParaRPr sz="1800">
              <a:solidFill>
                <a:schemeClr val="dk1"/>
              </a:solidFill>
              <a:latin typeface="Calibri"/>
              <a:ea typeface="Calibri"/>
              <a:cs typeface="Calibri"/>
              <a:sym typeface="Calibri"/>
            </a:endParaRPr>
          </a:p>
          <a:p>
            <a:pPr indent="-254000" lvl="0" marL="457200" marR="0" rtl="0" algn="l">
              <a:lnSpc>
                <a:spcPct val="113750"/>
              </a:lnSpc>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a:p>
            <a:pPr indent="-254000" lvl="0" marL="457200" marR="0" rtl="0" algn="l">
              <a:lnSpc>
                <a:spcPct val="113750"/>
              </a:lnSpc>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sp>
        <p:nvSpPr>
          <p:cNvPr id="195" name="Google Shape;195;p8"/>
          <p:cNvSpPr txBox="1"/>
          <p:nvPr/>
        </p:nvSpPr>
        <p:spPr>
          <a:xfrm>
            <a:off x="9328768" y="849652"/>
            <a:ext cx="6988110" cy="1384995"/>
          </a:xfrm>
          <a:prstGeom prst="rect">
            <a:avLst/>
          </a:prstGeom>
          <a:noFill/>
          <a:ln>
            <a:noFill/>
          </a:ln>
        </p:spPr>
        <p:txBody>
          <a:bodyPr anchorCtr="0" anchor="t" bIns="0" lIns="0" spcFirstLastPara="1" rIns="0" wrap="square" tIns="0">
            <a:spAutoFit/>
          </a:bodyPr>
          <a:lstStyle/>
          <a:p>
            <a:pPr indent="0" lvl="0" marL="0" marR="0" rtl="0" algn="l">
              <a:lnSpc>
                <a:spcPct val="113750"/>
              </a:lnSpc>
              <a:spcBef>
                <a:spcPts val="0"/>
              </a:spcBef>
              <a:spcAft>
                <a:spcPts val="0"/>
              </a:spcAft>
              <a:buNone/>
            </a:pPr>
            <a:r>
              <a:rPr b="1" lang="en-US" sz="3200">
                <a:solidFill>
                  <a:srgbClr val="14110F"/>
                </a:solidFill>
                <a:latin typeface="Roboto"/>
                <a:ea typeface="Roboto"/>
                <a:cs typeface="Roboto"/>
                <a:sym typeface="Roboto"/>
              </a:rPr>
              <a:t>"</a:t>
            </a:r>
            <a:r>
              <a:rPr lang="en-US" sz="3200">
                <a:solidFill>
                  <a:schemeClr val="dk1"/>
                </a:solidFill>
                <a:latin typeface="Calibri"/>
                <a:ea typeface="Calibri"/>
                <a:cs typeface="Calibri"/>
                <a:sym typeface="Calibri"/>
              </a:rPr>
              <a:t>Renters are at greater risk of housing instability compared to homeowners. " - Edelberg, et.al, 2021</a:t>
            </a:r>
            <a:endParaRPr sz="3200" u="none">
              <a:solidFill>
                <a:srgbClr val="000000"/>
              </a:solidFill>
              <a:latin typeface="Calibri"/>
              <a:ea typeface="Calibri"/>
              <a:cs typeface="Calibri"/>
              <a:sym typeface="Calibri"/>
            </a:endParaRPr>
          </a:p>
        </p:txBody>
      </p:sp>
      <p:sp>
        <p:nvSpPr>
          <p:cNvPr id="196" name="Google Shape;196;p8"/>
          <p:cNvSpPr/>
          <p:nvPr/>
        </p:nvSpPr>
        <p:spPr>
          <a:xfrm>
            <a:off x="9412" y="8870247"/>
            <a:ext cx="18278588" cy="1416753"/>
          </a:xfrm>
          <a:prstGeom prst="rect">
            <a:avLst/>
          </a:prstGeom>
          <a:solidFill>
            <a:srgbClr val="136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7" name="Google Shape;197;p8"/>
          <p:cNvGrpSpPr/>
          <p:nvPr/>
        </p:nvGrpSpPr>
        <p:grpSpPr>
          <a:xfrm>
            <a:off x="1244360" y="324569"/>
            <a:ext cx="5494979" cy="3822661"/>
            <a:chOff x="0" y="-938841"/>
            <a:chExt cx="7326638" cy="5096881"/>
          </a:xfrm>
        </p:grpSpPr>
        <p:sp>
          <p:nvSpPr>
            <p:cNvPr id="198" name="Google Shape;198;p8"/>
            <p:cNvSpPr txBox="1"/>
            <p:nvPr/>
          </p:nvSpPr>
          <p:spPr>
            <a:xfrm>
              <a:off x="0" y="-938841"/>
              <a:ext cx="7326638" cy="308460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US" sz="7200">
                  <a:solidFill>
                    <a:srgbClr val="14110F"/>
                  </a:solidFill>
                  <a:latin typeface="Roboto"/>
                  <a:ea typeface="Roboto"/>
                  <a:cs typeface="Roboto"/>
                  <a:sym typeface="Roboto"/>
                </a:rPr>
                <a:t>Renters</a:t>
              </a:r>
              <a:endParaRPr/>
            </a:p>
            <a:p>
              <a:pPr indent="0" lvl="0" marL="0" marR="0" rtl="0" algn="l">
                <a:spcBef>
                  <a:spcPts val="0"/>
                </a:spcBef>
                <a:spcAft>
                  <a:spcPts val="0"/>
                </a:spcAft>
                <a:buNone/>
              </a:pPr>
              <a:r>
                <a:rPr lang="en-US" sz="3600">
                  <a:solidFill>
                    <a:schemeClr val="dk1"/>
                  </a:solidFill>
                  <a:latin typeface="Calibri"/>
                  <a:ea typeface="Calibri"/>
                  <a:cs typeface="Calibri"/>
                  <a:sym typeface="Calibri"/>
                </a:rPr>
                <a:t>(Edelberg, et. al, Brookings Institute, 2021)</a:t>
              </a:r>
              <a:endParaRPr sz="3600">
                <a:solidFill>
                  <a:schemeClr val="dk1"/>
                </a:solidFill>
                <a:latin typeface="Calibri"/>
                <a:ea typeface="Calibri"/>
                <a:cs typeface="Calibri"/>
                <a:sym typeface="Calibri"/>
              </a:endParaRPr>
            </a:p>
          </p:txBody>
        </p:sp>
        <p:sp>
          <p:nvSpPr>
            <p:cNvPr id="199" name="Google Shape;199;p8"/>
            <p:cNvSpPr txBox="1"/>
            <p:nvPr/>
          </p:nvSpPr>
          <p:spPr>
            <a:xfrm>
              <a:off x="0" y="3576684"/>
              <a:ext cx="7123715" cy="581356"/>
            </a:xfrm>
            <a:prstGeom prst="rect">
              <a:avLst/>
            </a:prstGeom>
            <a:noFill/>
            <a:ln>
              <a:noFill/>
            </a:ln>
          </p:spPr>
          <p:txBody>
            <a:bodyPr anchorCtr="0" anchor="t" bIns="0" lIns="0" spcFirstLastPara="1" rIns="0" wrap="square" tIns="0">
              <a:spAutoFit/>
            </a:bodyPr>
            <a:lstStyle/>
            <a:p>
              <a:pPr indent="0" lvl="0" marL="0" marR="0" rtl="0" algn="l">
                <a:lnSpc>
                  <a:spcPct val="129964"/>
                </a:lnSpc>
                <a:spcBef>
                  <a:spcPts val="0"/>
                </a:spcBef>
                <a:spcAft>
                  <a:spcPts val="0"/>
                </a:spcAft>
                <a:buNone/>
              </a:pPr>
              <a:r>
                <a:t/>
              </a:r>
              <a:endParaRPr sz="2800">
                <a:solidFill>
                  <a:srgbClr val="14110F"/>
                </a:solidFill>
                <a:latin typeface="Roboto"/>
                <a:ea typeface="Roboto"/>
                <a:cs typeface="Roboto"/>
                <a:sym typeface="Roboto"/>
              </a:endParaRPr>
            </a:p>
          </p:txBody>
        </p:sp>
      </p:grpSp>
      <p:pic>
        <p:nvPicPr>
          <p:cNvPr descr="Logo&#10;&#10;Description automatically generated" id="200" name="Google Shape;200;p8"/>
          <p:cNvPicPr preferRelativeResize="0"/>
          <p:nvPr/>
        </p:nvPicPr>
        <p:blipFill rotWithShape="1">
          <a:blip r:embed="rId3">
            <a:alphaModFix/>
          </a:blip>
          <a:srcRect b="0" l="0" r="0" t="0"/>
          <a:stretch/>
        </p:blipFill>
        <p:spPr>
          <a:xfrm>
            <a:off x="16896694" y="9053348"/>
            <a:ext cx="1048407" cy="1048407"/>
          </a:xfrm>
          <a:prstGeom prst="rect">
            <a:avLst/>
          </a:prstGeom>
          <a:noFill/>
          <a:ln>
            <a:noFill/>
          </a:ln>
        </p:spPr>
      </p:pic>
      <p:pic>
        <p:nvPicPr>
          <p:cNvPr descr="Keys to a home" id="201" name="Google Shape;201;p8"/>
          <p:cNvPicPr preferRelativeResize="0"/>
          <p:nvPr/>
        </p:nvPicPr>
        <p:blipFill rotWithShape="1">
          <a:blip r:embed="rId4">
            <a:alphaModFix/>
          </a:blip>
          <a:srcRect b="0" l="0" r="0" t="0"/>
          <a:stretch/>
        </p:blipFill>
        <p:spPr>
          <a:xfrm>
            <a:off x="483079" y="2761494"/>
            <a:ext cx="7293632" cy="4850277"/>
          </a:xfrm>
          <a:prstGeom prst="rect">
            <a:avLst/>
          </a:prstGeom>
          <a:noFill/>
          <a:ln>
            <a:noFill/>
          </a:ln>
        </p:spPr>
      </p:pic>
      <p:sp>
        <p:nvSpPr>
          <p:cNvPr id="202" name="Google Shape;202;p8"/>
          <p:cNvSpPr txBox="1"/>
          <p:nvPr/>
        </p:nvSpPr>
        <p:spPr>
          <a:xfrm>
            <a:off x="9330546" y="2440197"/>
            <a:ext cx="507233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Recommendations:</a:t>
            </a:r>
            <a:endParaRPr sz="20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