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 SemiBold"/>
      <p:regular r:id="rId15"/>
      <p:bold r:id="rId16"/>
      <p:italic r:id="rId17"/>
      <p:boldItalic r:id="rId18"/>
    </p:embeddedFont>
    <p:embeddedFont>
      <p:font typeface="Raleway"/>
      <p:regular r:id="rId19"/>
      <p:bold r:id="rId20"/>
      <p:italic r:id="rId21"/>
      <p:boldItalic r:id="rId22"/>
    </p:embeddedFont>
    <p:embeddedFont>
      <p:font typeface="Ibarra Real Nova SemiBold"/>
      <p:regular r:id="rId23"/>
      <p:bold r:id="rId24"/>
      <p:italic r:id="rId25"/>
      <p:boldItalic r:id="rId26"/>
    </p:embeddedFont>
    <p:embeddedFont>
      <p:font typeface="Raleway Medium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gl5QAD0LZcNdokxY1FdJ/V/Uv2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IbarraRealNovaSemiBold-bold.fntdata"/><Relationship Id="rId23" Type="http://schemas.openxmlformats.org/officeDocument/2006/relationships/font" Target="fonts/IbarraRealNova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arraRealNovaSemiBold-boldItalic.fntdata"/><Relationship Id="rId25" Type="http://schemas.openxmlformats.org/officeDocument/2006/relationships/font" Target="fonts/IbarraRealNovaSemiBold-italic.fntdata"/><Relationship Id="rId28" Type="http://schemas.openxmlformats.org/officeDocument/2006/relationships/font" Target="fonts/RalewayMedium-bold.fntdata"/><Relationship Id="rId27" Type="http://schemas.openxmlformats.org/officeDocument/2006/relationships/font" Target="fonts/Raleway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Raleway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font" Target="fonts/Raleway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Raleway-regular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letsreimagine.org/creating-inclusive-spac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ia.org/resources/24301-equity-diversity-and-inclusio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24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1065600" y="2571750"/>
            <a:ext cx="70128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>
                <a:solidFill>
                  <a:srgbClr val="E8F6F7"/>
                </a:solidFill>
                <a:latin typeface="Ibarra Real Nova SemiBold"/>
                <a:ea typeface="Ibarra Real Nova SemiBold"/>
                <a:cs typeface="Ibarra Real Nova SemiBold"/>
                <a:sym typeface="Ibarra Real Nova SemiBold"/>
              </a:rPr>
              <a:t>Creating Inclusive Space</a:t>
            </a:r>
            <a:endParaRPr sz="3800">
              <a:solidFill>
                <a:srgbClr val="E8F6F7"/>
              </a:solidFill>
              <a:latin typeface="Ibarra Real Nova SemiBold"/>
              <a:ea typeface="Ibarra Real Nova SemiBold"/>
              <a:cs typeface="Ibarra Real Nova SemiBold"/>
              <a:sym typeface="Ibarra Real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sz="1900">
              <a:solidFill>
                <a:srgbClr val="E8F6F7"/>
              </a:solidFill>
              <a:latin typeface="Ibarra Real Nova SemiBold"/>
              <a:ea typeface="Ibarra Real Nova SemiBold"/>
              <a:cs typeface="Ibarra Real Nova SemiBold"/>
              <a:sym typeface="Ibarra Real Nova SemiBold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667000" y="2072100"/>
            <a:ext cx="3810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D57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Neighborhood Summit</a:t>
            </a:r>
            <a:endParaRPr b="0" i="0" sz="1600" u="none" cap="none" strike="noStrike">
              <a:solidFill>
                <a:srgbClr val="FFD57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239400" y="3316050"/>
            <a:ext cx="29844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800">
                <a:solidFill>
                  <a:srgbClr val="F1C232"/>
                </a:solidFill>
                <a:latin typeface="Ibarra Real Nova SemiBold"/>
                <a:ea typeface="Ibarra Real Nova SemiBold"/>
                <a:cs typeface="Ibarra Real Nova SemiBold"/>
                <a:sym typeface="Ibarra Real Nova SemiBold"/>
              </a:rPr>
              <a:t>Tahjená Muldrow, </a:t>
            </a:r>
            <a:r>
              <a:rPr lang="en" sz="1500">
                <a:solidFill>
                  <a:srgbClr val="F1C232"/>
                </a:solidFill>
                <a:latin typeface="Ibarra Real Nova SemiBold"/>
                <a:ea typeface="Ibarra Real Nova SemiBold"/>
                <a:cs typeface="Ibarra Real Nova SemiBold"/>
                <a:sym typeface="Ibarra Real Nova SemiBold"/>
              </a:rPr>
              <a:t>Neighborhood Liaison</a:t>
            </a:r>
            <a:endParaRPr sz="1500">
              <a:solidFill>
                <a:srgbClr val="F1C232"/>
              </a:solidFill>
              <a:latin typeface="Ibarra Real Nova SemiBold"/>
              <a:ea typeface="Ibarra Real Nova SemiBold"/>
              <a:cs typeface="Ibarra Real Nova SemiBold"/>
              <a:sym typeface="Ibarra Real Nova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800">
              <a:solidFill>
                <a:srgbClr val="F1C232"/>
              </a:solidFill>
              <a:latin typeface="Ibarra Real Nova SemiBold"/>
              <a:ea typeface="Ibarra Real Nova SemiBold"/>
              <a:cs typeface="Ibarra Real Nova SemiBold"/>
              <a:sym typeface="Ibarra Real Nova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>
                <a:solidFill>
                  <a:srgbClr val="FFD57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November 6, 2021</a:t>
            </a:r>
            <a:endParaRPr b="0" i="0" sz="1300" u="none" cap="none" strike="noStrike">
              <a:solidFill>
                <a:srgbClr val="FFD575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238" y="789425"/>
            <a:ext cx="2149525" cy="8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24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/>
        </p:nvSpPr>
        <p:spPr>
          <a:xfrm>
            <a:off x="3000263" y="2300100"/>
            <a:ext cx="35673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chemeClr val="lt1"/>
              </a:solidFill>
              <a:latin typeface="Ibarra Real Nova SemiBold"/>
              <a:ea typeface="Ibarra Real Nova SemiBold"/>
              <a:cs typeface="Ibarra Real Nova SemiBold"/>
              <a:sym typeface="Ibarra Real Nova SemiBold"/>
            </a:endParaRPr>
          </a:p>
        </p:txBody>
      </p:sp>
      <p:pic>
        <p:nvPicPr>
          <p:cNvPr id="63" name="Google Shape;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10" y="4500225"/>
            <a:ext cx="466725" cy="4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25" y="1682473"/>
            <a:ext cx="7666125" cy="15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 txBox="1"/>
          <p:nvPr/>
        </p:nvSpPr>
        <p:spPr>
          <a:xfrm>
            <a:off x="2482325" y="357675"/>
            <a:ext cx="346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E69138"/>
                </a:solidFill>
              </a:rPr>
              <a:t>Creating Inclusive Space Sponsor:</a:t>
            </a:r>
            <a:endParaRPr i="1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7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77" y="4177075"/>
            <a:ext cx="790200" cy="7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1078250" y="388200"/>
            <a:ext cx="540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Merriweather"/>
                <a:ea typeface="Merriweather"/>
                <a:cs typeface="Merriweather"/>
                <a:sym typeface="Merriweather"/>
              </a:rPr>
              <a:t>Welcome!</a:t>
            </a:r>
            <a:endParaRPr b="1"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963275" y="1648200"/>
            <a:ext cx="5995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Merriweather"/>
                <a:ea typeface="Merriweather"/>
                <a:cs typeface="Merriweather"/>
                <a:sym typeface="Merriweather"/>
              </a:rPr>
              <a:t>Introductions &amp; Ice Breaker</a:t>
            </a:r>
            <a:endParaRPr i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What is your name?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What neighborhood do you live in?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What brings you to the Summit?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What is a fun fact about you?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Set group agreements.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201" y="291150"/>
            <a:ext cx="2716126" cy="137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F6C">
            <a:alpha val="49411"/>
          </a:srgbClr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/>
        </p:nvSpPr>
        <p:spPr>
          <a:xfrm>
            <a:off x="4729550" y="1151100"/>
            <a:ext cx="381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3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inclusivity to you?</a:t>
            </a:r>
            <a:endParaRPr i="0" sz="2300" u="none" cap="none" strike="noStrike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9" name="Google Shape;79;p6"/>
          <p:cNvSpPr txBox="1"/>
          <p:nvPr/>
        </p:nvSpPr>
        <p:spPr>
          <a:xfrm>
            <a:off x="5017700" y="1694400"/>
            <a:ext cx="3810000" cy="24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The practice or policy of providing equal access to opportunities and resources for people who might otherwise be </a:t>
            </a:r>
            <a:r>
              <a:rPr lang="en" sz="13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excluded</a:t>
            </a:r>
            <a:r>
              <a:rPr lang="en" sz="13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 or marginalized, such as those having physical or mental disabilities or belonging to other minority groups.</a:t>
            </a:r>
            <a:endParaRPr i="0" sz="1300" u="none" cap="none" strike="noStrike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0" name="Google Shape;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901" y="4270825"/>
            <a:ext cx="695875" cy="69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6"/>
          <p:cNvCxnSpPr/>
          <p:nvPr/>
        </p:nvCxnSpPr>
        <p:spPr>
          <a:xfrm>
            <a:off x="5492150" y="1577100"/>
            <a:ext cx="2284800" cy="0"/>
          </a:xfrm>
          <a:prstGeom prst="straightConnector1">
            <a:avLst/>
          </a:prstGeom>
          <a:noFill/>
          <a:ln cap="flat" cmpd="sng" w="19050">
            <a:solidFill>
              <a:srgbClr val="6335C1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82" name="Google Shape;8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900" y="1079438"/>
            <a:ext cx="4267200" cy="298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F6F7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861600" y="440300"/>
            <a:ext cx="63846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3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your definition of an inclusive space? An inclusive community? </a:t>
            </a:r>
            <a:endParaRPr i="0" sz="2200" u="none" cap="none" strike="noStrike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4572000" y="1834400"/>
            <a:ext cx="4024500" cy="31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5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The inclusive public space can be defined as possessing four mutually supportive qualities of ‘access.’</a:t>
            </a:r>
            <a:endParaRPr sz="1500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1375"/>
              </a:buClr>
              <a:buSzPts val="1500"/>
              <a:buFont typeface="Merriweather"/>
              <a:buAutoNum type="arabicPeriod"/>
            </a:pPr>
            <a:r>
              <a:rPr lang="en" sz="15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Physical access</a:t>
            </a:r>
            <a:endParaRPr sz="1500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1375"/>
              </a:buClr>
              <a:buSzPts val="1500"/>
              <a:buFont typeface="Merriweather"/>
              <a:buAutoNum type="arabicPeriod"/>
            </a:pPr>
            <a:r>
              <a:rPr lang="en" sz="15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Social access</a:t>
            </a:r>
            <a:endParaRPr sz="1500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1375"/>
              </a:buClr>
              <a:buSzPts val="1500"/>
              <a:buFont typeface="Merriweather"/>
              <a:buAutoNum type="arabicPeriod"/>
            </a:pPr>
            <a:r>
              <a:rPr lang="en" sz="15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Access to activities and </a:t>
            </a:r>
            <a:r>
              <a:rPr lang="en" sz="15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discussions</a:t>
            </a:r>
            <a:r>
              <a:rPr lang="en" sz="15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 or intercommunications</a:t>
            </a:r>
            <a:endParaRPr sz="1500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1375"/>
              </a:buClr>
              <a:buSzPts val="1500"/>
              <a:buFont typeface="Merriweather"/>
              <a:buAutoNum type="arabicPeriod"/>
            </a:pPr>
            <a:r>
              <a:rPr lang="en" sz="15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Access to information. </a:t>
            </a:r>
            <a:endParaRPr i="0" sz="1500" u="none" cap="none" strike="noStrike">
              <a:solidFill>
                <a:srgbClr val="511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852" y="4169926"/>
            <a:ext cx="797400" cy="792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4"/>
          <p:cNvCxnSpPr/>
          <p:nvPr/>
        </p:nvCxnSpPr>
        <p:spPr>
          <a:xfrm flipH="1" rot="10800000">
            <a:off x="861600" y="1409075"/>
            <a:ext cx="5378100" cy="8400"/>
          </a:xfrm>
          <a:prstGeom prst="straightConnector1">
            <a:avLst/>
          </a:prstGeom>
          <a:noFill/>
          <a:ln cap="flat" cmpd="sng" w="19050">
            <a:solidFill>
              <a:srgbClr val="FF8F6C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1" name="Google Shape;91;p4"/>
          <p:cNvSpPr txBox="1"/>
          <p:nvPr/>
        </p:nvSpPr>
        <p:spPr>
          <a:xfrm>
            <a:off x="307550" y="1736275"/>
            <a:ext cx="3162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11375"/>
                </a:solidFill>
                <a:latin typeface="Merriweather"/>
                <a:ea typeface="Merriweather"/>
                <a:cs typeface="Merriweather"/>
                <a:sym typeface="Merriweather"/>
              </a:rPr>
              <a:t>An inclusive space is a welcoming space where all individuals feel seen, heard, safe, supported, and protected.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478350" y="4346899"/>
            <a:ext cx="284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https://letsreimagine.org/creating-inclusive-spaces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1137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4572000" y="1019175"/>
            <a:ext cx="381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So, what’s holding us back?</a:t>
            </a:r>
            <a:endParaRPr i="0" sz="21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4572000" y="1751925"/>
            <a:ext cx="3810000" cy="24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What types of events and meetings are you having?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Who is showing up?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Who is missing?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How can you get those missing to be more involved? What do they need?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702" y="4105325"/>
            <a:ext cx="818975" cy="814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4572000" y="1447700"/>
            <a:ext cx="2284800" cy="0"/>
          </a:xfrm>
          <a:prstGeom prst="straightConnector1">
            <a:avLst/>
          </a:prstGeom>
          <a:noFill/>
          <a:ln cap="flat" cmpd="sng" w="19050">
            <a:solidFill>
              <a:srgbClr val="FFD575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101" name="Google Shape;10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25" y="1225188"/>
            <a:ext cx="4267200" cy="237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/>
          <p:nvPr/>
        </p:nvSpPr>
        <p:spPr>
          <a:xfrm>
            <a:off x="-47625" y="-76200"/>
            <a:ext cx="9267900" cy="5310600"/>
          </a:xfrm>
          <a:prstGeom prst="rect">
            <a:avLst/>
          </a:prstGeom>
          <a:solidFill>
            <a:srgbClr val="FFD5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532025" y="1001925"/>
            <a:ext cx="60483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300">
                <a:solidFill>
                  <a:srgbClr val="2D1244"/>
                </a:solidFill>
                <a:latin typeface="Merriweather"/>
                <a:ea typeface="Merriweather"/>
                <a:cs typeface="Merriweather"/>
                <a:sym typeface="Merriweather"/>
              </a:rPr>
              <a:t>After discussion and looking over the handout, w</a:t>
            </a:r>
            <a:r>
              <a:rPr lang="en" sz="2300">
                <a:solidFill>
                  <a:srgbClr val="2D1244"/>
                </a:solidFill>
                <a:latin typeface="Merriweather"/>
                <a:ea typeface="Merriweather"/>
                <a:cs typeface="Merriweather"/>
                <a:sym typeface="Merriweather"/>
              </a:rPr>
              <a:t>hat do</a:t>
            </a:r>
            <a:r>
              <a:rPr lang="en" sz="2300">
                <a:solidFill>
                  <a:srgbClr val="2D1244"/>
                </a:solidFill>
                <a:latin typeface="Merriweather"/>
                <a:ea typeface="Merriweather"/>
                <a:cs typeface="Merriweather"/>
                <a:sym typeface="Merriweather"/>
              </a:rPr>
              <a:t> y</a:t>
            </a:r>
            <a:r>
              <a:rPr lang="en" sz="2300">
                <a:solidFill>
                  <a:srgbClr val="2D1244"/>
                </a:solidFill>
                <a:latin typeface="Merriweather"/>
                <a:ea typeface="Merriweather"/>
                <a:cs typeface="Merriweather"/>
                <a:sym typeface="Merriweather"/>
              </a:rPr>
              <a:t>ou think you can do differently moving forward?</a:t>
            </a:r>
            <a:endParaRPr i="0" sz="2300" u="none" cap="none" strike="noStrike">
              <a:solidFill>
                <a:srgbClr val="2D124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53" y="4062725"/>
            <a:ext cx="905250" cy="8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48" y="2457525"/>
            <a:ext cx="3786576" cy="2504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/>
          <p:nvPr/>
        </p:nvSpPr>
        <p:spPr>
          <a:xfrm>
            <a:off x="-47625" y="-76200"/>
            <a:ext cx="9267900" cy="5310600"/>
          </a:xfrm>
          <a:prstGeom prst="rect">
            <a:avLst/>
          </a:prstGeom>
          <a:solidFill>
            <a:srgbClr val="5113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113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469550" y="326200"/>
            <a:ext cx="60483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 i="0" sz="39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381000" y="1317725"/>
            <a:ext cx="60483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]Thank you so much to our 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workshop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’s sponsor, AIA Central Kentucky!  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https://www.aia.org/resources/24301-equity-diversity-and-inclusion</a:t>
            </a:r>
            <a:r>
              <a:rPr lang="en"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i="0" sz="12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202" y="4134200"/>
            <a:ext cx="833350" cy="82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9"/>
          <p:cNvCxnSpPr/>
          <p:nvPr/>
        </p:nvCxnSpPr>
        <p:spPr>
          <a:xfrm>
            <a:off x="469550" y="1018525"/>
            <a:ext cx="2284800" cy="0"/>
          </a:xfrm>
          <a:prstGeom prst="straightConnector1">
            <a:avLst/>
          </a:prstGeom>
          <a:noFill/>
          <a:ln cap="flat" cmpd="sng" w="19050">
            <a:solidFill>
              <a:srgbClr val="FF8F6C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119" name="Google Shape;11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4352" y="3223952"/>
            <a:ext cx="5410375" cy="173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F6F7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761988" y="1771638"/>
            <a:ext cx="381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" sz="3800" u="none" cap="none" strike="noStrike">
                <a:solidFill>
                  <a:srgbClr val="511375"/>
                </a:solidFill>
                <a:latin typeface="Ibarra Real Nova SemiBold"/>
                <a:ea typeface="Ibarra Real Nova SemiBold"/>
                <a:cs typeface="Ibarra Real Nova SemiBold"/>
                <a:sym typeface="Ibarra Real Nova SemiBold"/>
              </a:rPr>
              <a:t>Thank you all</a:t>
            </a:r>
            <a:r>
              <a:rPr lang="en" sz="3800">
                <a:solidFill>
                  <a:srgbClr val="511375"/>
                </a:solidFill>
                <a:latin typeface="Ibarra Real Nova SemiBold"/>
                <a:ea typeface="Ibarra Real Nova SemiBold"/>
                <a:cs typeface="Ibarra Real Nova SemiBold"/>
                <a:sym typeface="Ibarra Real Nova SemiBold"/>
              </a:rPr>
              <a:t>!</a:t>
            </a:r>
            <a:endParaRPr b="0" i="0" sz="3800" u="none" cap="none" strike="noStrike">
              <a:solidFill>
                <a:srgbClr val="511375"/>
              </a:solidFill>
              <a:latin typeface="Ibarra Real Nova SemiBold"/>
              <a:ea typeface="Ibarra Real Nova SemiBold"/>
              <a:cs typeface="Ibarra Real Nova SemiBold"/>
              <a:sym typeface="Ibarra Real Nova SemiBold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830250" y="2593075"/>
            <a:ext cx="35514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solidFill>
                  <a:srgbClr val="2D1244"/>
                </a:solidFill>
                <a:latin typeface="Raleway"/>
                <a:ea typeface="Raleway"/>
                <a:cs typeface="Raleway"/>
                <a:sym typeface="Raleway"/>
              </a:rPr>
              <a:t>Tahjená Muldrow</a:t>
            </a:r>
            <a:br>
              <a:rPr b="1" i="0" lang="en" sz="1600" u="none" cap="none" strike="noStrike">
                <a:solidFill>
                  <a:srgbClr val="2D1244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>
                <a:solidFill>
                  <a:srgbClr val="2D1244"/>
                </a:solidFill>
                <a:latin typeface="Raleway"/>
                <a:ea typeface="Raleway"/>
                <a:cs typeface="Raleway"/>
                <a:sym typeface="Raleway"/>
              </a:rPr>
              <a:t>tahjenam</a:t>
            </a:r>
            <a:r>
              <a:rPr b="0" i="0" lang="en" sz="1400" u="none" cap="none" strike="noStrike">
                <a:solidFill>
                  <a:srgbClr val="2D1244"/>
                </a:solidFill>
                <a:latin typeface="Raleway"/>
                <a:ea typeface="Raleway"/>
                <a:cs typeface="Raleway"/>
                <a:sym typeface="Raleway"/>
              </a:rPr>
              <a:t>@centerforneighborhoods.org</a:t>
            </a:r>
            <a:br>
              <a:rPr b="1" i="0" lang="en" sz="1600" u="none" cap="none" strike="noStrike">
                <a:solidFill>
                  <a:srgbClr val="511375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i="0" sz="1600" u="none" cap="none" strike="noStrike">
              <a:solidFill>
                <a:srgbClr val="51137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D124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511375"/>
                </a:solidFill>
                <a:latin typeface="Raleway"/>
                <a:ea typeface="Raleway"/>
                <a:cs typeface="Raleway"/>
                <a:sym typeface="Raleway"/>
              </a:rPr>
              <a:t>centerforneighborhoods.org</a:t>
            </a:r>
            <a:endParaRPr b="1" i="0" sz="1600" u="none" cap="none" strike="noStrike">
              <a:solidFill>
                <a:srgbClr val="51137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D124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90" y="950600"/>
            <a:ext cx="6420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275" y="166875"/>
            <a:ext cx="375285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