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58" r:id="rId3"/>
    <p:sldId id="257" r:id="rId4"/>
    <p:sldId id="266" r:id="rId5"/>
    <p:sldId id="265" r:id="rId6"/>
    <p:sldId id="267" r:id="rId7"/>
    <p:sldId id="268" r:id="rId8"/>
    <p:sldId id="261" r:id="rId9"/>
    <p:sldId id="259" r:id="rId10"/>
    <p:sldId id="271" r:id="rId11"/>
    <p:sldId id="272" r:id="rId12"/>
    <p:sldId id="269" r:id="rId13"/>
    <p:sldId id="273" r:id="rId14"/>
    <p:sldId id="263" r:id="rId15"/>
    <p:sldId id="274" r:id="rId16"/>
    <p:sldId id="262" r:id="rId17"/>
    <p:sldId id="270" r:id="rId18"/>
    <p:sldId id="275" r:id="rId19"/>
    <p:sldId id="260"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jsxlGamSYDvpY6QdnFbFtHczpo2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2725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6"/>
          <p:cNvSpPr/>
          <p:nvPr/>
        </p:nvSpPr>
        <p:spPr>
          <a:xfrm>
            <a:off x="0" y="0"/>
            <a:ext cx="12192000" cy="6858000"/>
          </a:xfrm>
          <a:prstGeom prst="rect">
            <a:avLst/>
          </a:prstGeom>
          <a:solidFill>
            <a:srgbClr val="36174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7030A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2"/>
              </a:buClr>
              <a:buSzPts val="2400"/>
              <a:buNone/>
              <a:defRPr sz="2400"/>
            </a:lvl1pPr>
            <a:lvl2pPr lvl="1" algn="ctr">
              <a:lnSpc>
                <a:spcPct val="90000"/>
              </a:lnSpc>
              <a:spcBef>
                <a:spcPts val="500"/>
              </a:spcBef>
              <a:spcAft>
                <a:spcPts val="0"/>
              </a:spcAft>
              <a:buClr>
                <a:schemeClr val="accent4"/>
              </a:buClr>
              <a:buSzPts val="2000"/>
              <a:buNone/>
              <a:defRPr sz="2000"/>
            </a:lvl2pPr>
            <a:lvl3pPr lvl="2" algn="ctr">
              <a:lnSpc>
                <a:spcPct val="90000"/>
              </a:lnSpc>
              <a:spcBef>
                <a:spcPts val="500"/>
              </a:spcBef>
              <a:spcAft>
                <a:spcPts val="0"/>
              </a:spcAft>
              <a:buClr>
                <a:schemeClr val="accent4"/>
              </a:buClr>
              <a:buSzPts val="1800"/>
              <a:buNone/>
              <a:defRPr sz="1800"/>
            </a:lvl3pPr>
            <a:lvl4pPr lvl="3" algn="ctr">
              <a:lnSpc>
                <a:spcPct val="90000"/>
              </a:lnSpc>
              <a:spcBef>
                <a:spcPts val="500"/>
              </a:spcBef>
              <a:spcAft>
                <a:spcPts val="0"/>
              </a:spcAft>
              <a:buClr>
                <a:schemeClr val="accent4"/>
              </a:buClr>
              <a:buSzPts val="1600"/>
              <a:buNone/>
              <a:defRPr sz="1600"/>
            </a:lvl4pPr>
            <a:lvl5pPr lvl="4" algn="ctr">
              <a:lnSpc>
                <a:spcPct val="90000"/>
              </a:lnSpc>
              <a:spcBef>
                <a:spcPts val="500"/>
              </a:spcBef>
              <a:spcAft>
                <a:spcPts val="0"/>
              </a:spcAft>
              <a:buClr>
                <a:schemeClr val="accent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6"/>
          <p:cNvSpPr txBox="1"/>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b="0" i="0" u="none" strike="noStrike" cap="none">
                <a:solidFill>
                  <a:srgbClr val="888888"/>
                </a:solidFill>
                <a:latin typeface="Calibri"/>
                <a:ea typeface="Calibri"/>
                <a:cs typeface="Calibri"/>
                <a:sym typeface="Calibri"/>
              </a:rPr>
              <a:t>10/9/2021</a:t>
            </a:r>
            <a:endParaRPr sz="1200" b="0" i="0" u="none" strike="noStrike" cap="none">
              <a:solidFill>
                <a:srgbClr val="888888"/>
              </a:solidFill>
              <a:latin typeface="Calibri"/>
              <a:ea typeface="Calibri"/>
              <a:cs typeface="Calibri"/>
              <a:sym typeface="Calibri"/>
            </a:endParaRPr>
          </a:p>
        </p:txBody>
      </p:sp>
      <p:sp>
        <p:nvSpPr>
          <p:cNvPr id="22" name="Google Shape;22;p6"/>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a:t>
            </a:fld>
            <a:endParaRPr sz="1200" b="0" i="0" u="none" strike="noStrike" cap="none">
              <a:solidFill>
                <a:srgbClr val="888888"/>
              </a:solidFill>
              <a:latin typeface="Calibri"/>
              <a:ea typeface="Calibri"/>
              <a:cs typeface="Calibri"/>
              <a:sym typeface="Calibri"/>
            </a:endParaRPr>
          </a:p>
        </p:txBody>
      </p:sp>
      <p:pic>
        <p:nvPicPr>
          <p:cNvPr id="23" name="Google Shape;23;p6" descr="Google Shape;57;p13"/>
          <p:cNvPicPr preferRelativeResize="0"/>
          <p:nvPr/>
        </p:nvPicPr>
        <p:blipFill rotWithShape="1">
          <a:blip r:embed="rId2">
            <a:alphaModFix/>
          </a:blip>
          <a:srcRect/>
          <a:stretch/>
        </p:blipFill>
        <p:spPr>
          <a:xfrm>
            <a:off x="5021237" y="613023"/>
            <a:ext cx="2149526" cy="815951"/>
          </a:xfrm>
          <a:prstGeom prst="rect">
            <a:avLst/>
          </a:prstGeom>
          <a:noFill/>
          <a:ln>
            <a:noFill/>
          </a:ln>
        </p:spPr>
      </p:pic>
      <p:pic>
        <p:nvPicPr>
          <p:cNvPr id="24" name="Google Shape;24;p6" descr="Organic Turing Pattern Color-01.png"/>
          <p:cNvPicPr preferRelativeResize="0"/>
          <p:nvPr/>
        </p:nvPicPr>
        <p:blipFill rotWithShape="1">
          <a:blip r:embed="rId3">
            <a:alphaModFix/>
          </a:blip>
          <a:srcRect b="31376"/>
          <a:stretch/>
        </p:blipFill>
        <p:spPr>
          <a:xfrm>
            <a:off x="0" y="5988010"/>
            <a:ext cx="12192000" cy="8830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0A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7"/>
          <p:cNvSpPr/>
          <p:nvPr/>
        </p:nvSpPr>
        <p:spPr>
          <a:xfrm>
            <a:off x="0" y="0"/>
            <a:ext cx="12192000" cy="6858000"/>
          </a:xfrm>
          <a:prstGeom prst="rect">
            <a:avLst/>
          </a:prstGeom>
          <a:solidFill>
            <a:srgbClr val="36174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0A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 name="Google Shape;29;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2" name="Google Shape;32;p7" descr="Google Shape;57;p13"/>
          <p:cNvPicPr preferRelativeResize="0"/>
          <p:nvPr/>
        </p:nvPicPr>
        <p:blipFill rotWithShape="1">
          <a:blip r:embed="rId2">
            <a:alphaModFix/>
          </a:blip>
          <a:srcRect/>
          <a:stretch/>
        </p:blipFill>
        <p:spPr>
          <a:xfrm>
            <a:off x="5021237" y="613023"/>
            <a:ext cx="2149526" cy="815951"/>
          </a:xfrm>
          <a:prstGeom prst="rect">
            <a:avLst/>
          </a:prstGeom>
          <a:noFill/>
          <a:ln>
            <a:noFill/>
          </a:ln>
        </p:spPr>
      </p:pic>
      <p:pic>
        <p:nvPicPr>
          <p:cNvPr id="33" name="Google Shape;33;p7" descr="Organic Turing Pattern Color-01.png"/>
          <p:cNvPicPr preferRelativeResize="0"/>
          <p:nvPr/>
        </p:nvPicPr>
        <p:blipFill rotWithShape="1">
          <a:blip r:embed="rId3">
            <a:alphaModFix/>
          </a:blip>
          <a:srcRect b="31376"/>
          <a:stretch/>
        </p:blipFill>
        <p:spPr>
          <a:xfrm>
            <a:off x="0" y="5988010"/>
            <a:ext cx="12192000" cy="88305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0A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0A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None/>
              <a:defRPr sz="2400" b="1"/>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None/>
              <a:defRPr sz="2400" b="1"/>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0A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0A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accent2"/>
              </a:buClr>
              <a:buSzPts val="3200"/>
              <a:buChar char="•"/>
              <a:defRPr sz="3200"/>
            </a:lvl1pPr>
            <a:lvl2pPr marL="914400" lvl="1" indent="-406400" algn="l">
              <a:lnSpc>
                <a:spcPct val="90000"/>
              </a:lnSpc>
              <a:spcBef>
                <a:spcPts val="500"/>
              </a:spcBef>
              <a:spcAft>
                <a:spcPts val="0"/>
              </a:spcAft>
              <a:buClr>
                <a:schemeClr val="accent4"/>
              </a:buClr>
              <a:buSzPts val="2800"/>
              <a:buChar char="•"/>
              <a:defRPr sz="2800"/>
            </a:lvl2pPr>
            <a:lvl3pPr marL="1371600" lvl="2" indent="-381000" algn="l">
              <a:lnSpc>
                <a:spcPct val="90000"/>
              </a:lnSpc>
              <a:spcBef>
                <a:spcPts val="500"/>
              </a:spcBef>
              <a:spcAft>
                <a:spcPts val="0"/>
              </a:spcAft>
              <a:buClr>
                <a:schemeClr val="accent4"/>
              </a:buClr>
              <a:buSzPts val="2400"/>
              <a:buChar char="•"/>
              <a:defRPr sz="2400"/>
            </a:lvl3pPr>
            <a:lvl4pPr marL="1828800" lvl="3" indent="-355600" algn="l">
              <a:lnSpc>
                <a:spcPct val="90000"/>
              </a:lnSpc>
              <a:spcBef>
                <a:spcPts val="500"/>
              </a:spcBef>
              <a:spcAft>
                <a:spcPts val="0"/>
              </a:spcAft>
              <a:buClr>
                <a:schemeClr val="accent4"/>
              </a:buClr>
              <a:buSzPts val="2000"/>
              <a:buChar char="•"/>
              <a:defRPr sz="2000"/>
            </a:lvl4pPr>
            <a:lvl5pPr marL="2286000" lvl="4" indent="-355600" algn="l">
              <a:lnSpc>
                <a:spcPct val="90000"/>
              </a:lnSpc>
              <a:spcBef>
                <a:spcPts val="500"/>
              </a:spcBef>
              <a:spcAft>
                <a:spcPts val="0"/>
              </a:spcAft>
              <a:buClr>
                <a:schemeClr val="accent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0A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4"/>
          <p:cNvSpPr>
            <a:spLocks noGrp="1"/>
          </p:cNvSpPr>
          <p:nvPr>
            <p:ph type="pic" idx="2"/>
          </p:nvPr>
        </p:nvSpPr>
        <p:spPr>
          <a:xfrm>
            <a:off x="5183188" y="987425"/>
            <a:ext cx="6172200" cy="4873625"/>
          </a:xfrm>
          <a:prstGeom prst="rect">
            <a:avLst/>
          </a:prstGeom>
          <a:noFill/>
          <a:ln>
            <a:noFill/>
          </a:ln>
        </p:spPr>
      </p:sp>
      <p:sp>
        <p:nvSpPr>
          <p:cNvPr id="75" name="Google Shape;75;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0A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p:nvPr/>
        </p:nvSpPr>
        <p:spPr>
          <a:xfrm>
            <a:off x="0" y="0"/>
            <a:ext cx="12192000" cy="6858000"/>
          </a:xfrm>
          <a:prstGeom prst="rect">
            <a:avLst/>
          </a:prstGeom>
          <a:solidFill>
            <a:schemeClr val="l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 name="Google Shape;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7030A0"/>
              </a:buClr>
              <a:buSzPts val="4400"/>
              <a:buFont typeface="Calibri"/>
              <a:buNone/>
              <a:defRPr sz="4400" b="0" i="0" u="none" strike="noStrike" cap="none">
                <a:solidFill>
                  <a:srgbClr val="7030A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2"/>
              </a:buClr>
              <a:buSzPts val="2800"/>
              <a:buFont typeface="Arial"/>
              <a:buChar char="•"/>
              <a:defRPr sz="2800" b="0" i="0" u="none" strike="noStrike" cap="none">
                <a:solidFill>
                  <a:schemeClr val="accent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2" name="Google Shape;12;p5" descr="Organic Turing Pattern Color-01.png"/>
          <p:cNvPicPr preferRelativeResize="0"/>
          <p:nvPr/>
        </p:nvPicPr>
        <p:blipFill rotWithShape="1">
          <a:blip r:embed="rId12">
            <a:alphaModFix/>
          </a:blip>
          <a:srcRect b="31376"/>
          <a:stretch/>
        </p:blipFill>
        <p:spPr>
          <a:xfrm>
            <a:off x="0" y="5988010"/>
            <a:ext cx="12192000" cy="883053"/>
          </a:xfrm>
          <a:prstGeom prst="rect">
            <a:avLst/>
          </a:prstGeom>
          <a:noFill/>
          <a:ln>
            <a:noFill/>
          </a:ln>
        </p:spPr>
      </p:pic>
      <p:pic>
        <p:nvPicPr>
          <p:cNvPr id="13" name="Google Shape;13;p5" descr="Google Shape;209;p30"/>
          <p:cNvPicPr preferRelativeResize="0"/>
          <p:nvPr/>
        </p:nvPicPr>
        <p:blipFill rotWithShape="1">
          <a:blip r:embed="rId13">
            <a:alphaModFix/>
          </a:blip>
          <a:srcRect/>
          <a:stretch/>
        </p:blipFill>
        <p:spPr>
          <a:xfrm>
            <a:off x="10711724" y="426380"/>
            <a:ext cx="642076" cy="63817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drinkaware.co.uk/facts/alcoholic-drinks-and-units/what-is-alcohol-ingredients-chemicals-and-manufacture" TargetMode="External"/><Relationship Id="rId2" Type="http://schemas.openxmlformats.org/officeDocument/2006/relationships/hyperlink" Target="https://www.insidehook.com/daily_brief/booze/whiskey-fungus-angels-share" TargetMode="External"/><Relationship Id="rId1" Type="http://schemas.openxmlformats.org/officeDocument/2006/relationships/slideLayout" Target="../slideLayouts/slideLayout6.xml"/><Relationship Id="rId6" Type="http://schemas.openxmlformats.org/officeDocument/2006/relationships/hyperlink" Target="https://www.drinkaware.co.uk/facts/alcoholic-drinks-and-units/what-is-alcohol" TargetMode="External"/><Relationship Id="rId5" Type="http://schemas.openxmlformats.org/officeDocument/2006/relationships/hyperlink" Target="https://www.atlasobscura.com/articles/what-is-whiskey-fungus" TargetMode="External"/><Relationship Id="rId4" Type="http://schemas.openxmlformats.org/officeDocument/2006/relationships/hyperlink" Target="https://www.bing.com/search?q=Whisky&amp;filters=sid:9c5c126b-c42d-3c50-05b6-d671bb633cb5&amp;form=ENTLNK"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insidehook.com/daily_brief/booze/whiskey-fungus-angels-share" TargetMode="External"/><Relationship Id="rId2" Type="http://schemas.openxmlformats.org/officeDocument/2006/relationships/hyperlink" Target="https://www.atlasobscura.com/articles/what-is-whiskey-fungus" TargetMode="External"/><Relationship Id="rId1" Type="http://schemas.openxmlformats.org/officeDocument/2006/relationships/slideLayout" Target="../slideLayouts/slideLayout6.xml"/><Relationship Id="rId4" Type="http://schemas.openxmlformats.org/officeDocument/2006/relationships/hyperlink" Target="https://thewhiskeywash.com/whiskey-styles/american-whiskey/what-is-the-angels-shar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
          <p:cNvSpPr txBox="1">
            <a:spLocks noGrp="1"/>
          </p:cNvSpPr>
          <p:nvPr>
            <p:ph type="ctrTitle"/>
          </p:nvPr>
        </p:nvSpPr>
        <p:spPr>
          <a:xfrm>
            <a:off x="0" y="1122362"/>
            <a:ext cx="12192000" cy="2802523"/>
          </a:xfrm>
          <a:prstGeom prst="rect">
            <a:avLst/>
          </a:prstGeom>
          <a:noFill/>
          <a:ln>
            <a:noFill/>
          </a:ln>
        </p:spPr>
        <p:txBody>
          <a:bodyPr spcFirstLastPara="1" wrap="square" lIns="91425" tIns="45700" rIns="91425" bIns="45700" anchor="b" anchorCtr="0">
            <a:normAutofit fontScale="90000"/>
          </a:bodyPr>
          <a:lstStyle/>
          <a:p>
            <a:pPr marL="0" lvl="0" indent="0" rtl="0">
              <a:lnSpc>
                <a:spcPct val="90000"/>
              </a:lnSpc>
              <a:spcBef>
                <a:spcPts val="0"/>
              </a:spcBef>
              <a:spcAft>
                <a:spcPts val="0"/>
              </a:spcAft>
              <a:buClr>
                <a:srgbClr val="7030A0"/>
              </a:buClr>
              <a:buSzPts val="6000"/>
              <a:buFont typeface="Calibri"/>
              <a:buNone/>
            </a:pPr>
            <a:br>
              <a:rPr lang="en-US" b="1" dirty="0">
                <a:solidFill>
                  <a:schemeClr val="bg1"/>
                </a:solidFill>
                <a:effectLst>
                  <a:outerShdw blurRad="38100" dist="38100" dir="2700000" algn="tl">
                    <a:srgbClr val="000000">
                      <a:alpha val="43137"/>
                    </a:srgbClr>
                  </a:outerShdw>
                </a:effectLst>
              </a:rPr>
            </a:br>
            <a:br>
              <a:rPr lang="en-US" b="1" dirty="0">
                <a:solidFill>
                  <a:schemeClr val="bg1"/>
                </a:solidFill>
                <a:effectLst>
                  <a:outerShdw blurRad="38100" dist="38100" dir="2700000" algn="tl">
                    <a:srgbClr val="000000">
                      <a:alpha val="43137"/>
                    </a:srgbClr>
                  </a:outerShdw>
                </a:effectLst>
              </a:rPr>
            </a:b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Environmental Justice Panel</a:t>
            </a:r>
            <a:endParaRPr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b="51737"/>
          <a:stretch/>
        </p:blipFill>
        <p:spPr>
          <a:xfrm>
            <a:off x="1856301" y="395707"/>
            <a:ext cx="7589301" cy="6066585"/>
          </a:xfrm>
          <a:prstGeom prst="rect">
            <a:avLst/>
          </a:prstGeom>
        </p:spPr>
      </p:pic>
    </p:spTree>
    <p:extLst>
      <p:ext uri="{BB962C8B-B14F-4D97-AF65-F5344CB8AC3E}">
        <p14:creationId xmlns:p14="http://schemas.microsoft.com/office/powerpoint/2010/main" val="2023363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750" y="211016"/>
            <a:ext cx="4026022" cy="6067474"/>
          </a:xfrm>
          <a:prstGeom prst="rect">
            <a:avLst/>
          </a:prstGeom>
        </p:spPr>
      </p:pic>
    </p:spTree>
    <p:extLst>
      <p:ext uri="{BB962C8B-B14F-4D97-AF65-F5344CB8AC3E}">
        <p14:creationId xmlns:p14="http://schemas.microsoft.com/office/powerpoint/2010/main" val="2375352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19" y="1228397"/>
            <a:ext cx="11183815" cy="4401205"/>
          </a:xfrm>
          <a:prstGeom prst="rect">
            <a:avLst/>
          </a:prstGeom>
        </p:spPr>
        <p:txBody>
          <a:bodyPr wrap="square">
            <a:spAutoFit/>
          </a:bodyPr>
          <a:lstStyle/>
          <a:p>
            <a:pPr algn="ctr"/>
            <a:r>
              <a:rPr lang="en-US" b="1" dirty="0" err="1">
                <a:latin typeface="Times New Roman" panose="02020603050405020304" pitchFamily="18" charset="0"/>
                <a:cs typeface="Times New Roman" panose="02020603050405020304" pitchFamily="18" charset="0"/>
              </a:rPr>
              <a:t>Baudoinia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compniacensis</a:t>
            </a:r>
            <a:endParaRPr lang="en-US" b="1" dirty="0">
              <a:latin typeface="Times New Roman" panose="02020603050405020304" pitchFamily="18" charset="0"/>
              <a:cs typeface="Times New Roman" panose="02020603050405020304" pitchFamily="18" charset="0"/>
            </a:endParaRPr>
          </a:p>
          <a:p>
            <a:pPr algn="ctr"/>
            <a:r>
              <a:rPr lang="en-US" dirty="0">
                <a:hlinkClick r:id="rId2"/>
              </a:rPr>
              <a:t>Whiskey Fungus Is a Real Thing, and It's Covering Kentucky </a:t>
            </a:r>
            <a:r>
              <a:rPr lang="en-US" dirty="0">
                <a:hlinkClick r:id="rId3"/>
              </a:rPr>
              <a:t>–</a:t>
            </a:r>
            <a:r>
              <a:rPr lang="en-US" dirty="0">
                <a:hlinkClick r:id="rId2"/>
              </a:rPr>
              <a:t> </a:t>
            </a:r>
            <a:r>
              <a:rPr lang="en-US" dirty="0" err="1">
                <a:hlinkClick r:id="rId2"/>
              </a:rPr>
              <a:t>InsideHook</a:t>
            </a:r>
            <a:endParaRPr lang="en-US" dirty="0"/>
          </a:p>
          <a:p>
            <a:pPr algn="ctr"/>
            <a:endParaRPr lang="en-US" b="1" dirty="0">
              <a:solidFill>
                <a:srgbClr val="1A0DAB"/>
              </a:solidFill>
              <a:latin typeface="Times New Roman" panose="02020603050405020304" pitchFamily="18" charset="0"/>
              <a:cs typeface="Times New Roman" panose="02020603050405020304" pitchFamily="18" charset="0"/>
              <a:hlinkClick r:id="rId3"/>
            </a:endParaRPr>
          </a:p>
          <a:p>
            <a:pPr algn="ctr"/>
            <a:r>
              <a:rPr lang="en-US" dirty="0">
                <a:latin typeface="Times New Roman" panose="02020603050405020304" pitchFamily="18" charset="0"/>
                <a:cs typeface="Times New Roman" panose="02020603050405020304" pitchFamily="18" charset="0"/>
              </a:rPr>
              <a:t>The Angels’ share is the romantic term for the</a:t>
            </a:r>
            <a:r>
              <a:rPr lang="en-US" b="1" dirty="0">
                <a:latin typeface="Times New Roman" panose="02020603050405020304" pitchFamily="18" charset="0"/>
                <a:cs typeface="Times New Roman" panose="02020603050405020304" pitchFamily="18" charset="0"/>
              </a:rPr>
              <a:t> annual rate of </a:t>
            </a:r>
            <a:r>
              <a:rPr lang="en-US" b="1" dirty="0">
                <a:latin typeface="Times New Roman" panose="02020603050405020304" pitchFamily="18" charset="0"/>
                <a:cs typeface="Times New Roman" panose="02020603050405020304" pitchFamily="18" charset="0"/>
                <a:hlinkClick r:id="rId4"/>
              </a:rPr>
              <a:t>whisky</a:t>
            </a:r>
            <a:r>
              <a:rPr lang="en-US" b="1" dirty="0">
                <a:latin typeface="Times New Roman" panose="02020603050405020304" pitchFamily="18" charset="0"/>
                <a:cs typeface="Times New Roman" panose="02020603050405020304" pitchFamily="18" charset="0"/>
              </a:rPr>
              <a:t> lost during cask maturation due to evaporation</a:t>
            </a:r>
            <a:r>
              <a:rPr lang="en-US" dirty="0">
                <a:latin typeface="Times New Roman" panose="02020603050405020304" pitchFamily="18" charset="0"/>
                <a:cs typeface="Times New Roman" panose="02020603050405020304" pitchFamily="18" charset="0"/>
              </a:rPr>
              <a:t>. From a scientific point of view, however, it is the volume of the liquid that turns into gas and then leaves the barrel.</a:t>
            </a:r>
          </a:p>
          <a:p>
            <a:pPr algn="ctr" fontAlgn="b"/>
            <a:r>
              <a:rPr lang="en-US" i="1" dirty="0" err="1">
                <a:latin typeface="Times New Roman" panose="02020603050405020304" pitchFamily="18" charset="0"/>
                <a:cs typeface="Times New Roman" panose="02020603050405020304" pitchFamily="18" charset="0"/>
              </a:rPr>
              <a:t>whiskipedia.com</a:t>
            </a:r>
            <a:r>
              <a:rPr lang="en-US" i="1" dirty="0">
                <a:latin typeface="Times New Roman" panose="02020603050405020304" pitchFamily="18" charset="0"/>
                <a:cs typeface="Times New Roman" panose="02020603050405020304" pitchFamily="18" charset="0"/>
              </a:rPr>
              <a:t>/fundamentals/angels-share/</a:t>
            </a:r>
          </a:p>
          <a:p>
            <a:pPr algn="ctr" fontAlgn="b"/>
            <a:endParaRPr lang="en-US" i="1"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 But those ethanol vapors don’t fly to the angels — once they hit the air, they’ll combine with moisture and head back down to the ground, where a fungus called </a:t>
            </a:r>
            <a:r>
              <a:rPr lang="en-US" i="1" dirty="0" err="1">
                <a:latin typeface="Times New Roman" panose="02020603050405020304" pitchFamily="18" charset="0"/>
                <a:cs typeface="Times New Roman" panose="02020603050405020304" pitchFamily="18" charset="0"/>
              </a:rPr>
              <a:t>Baudoinia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Compniacensis</a:t>
            </a:r>
            <a:r>
              <a:rPr lang="en-US" dirty="0">
                <a:latin typeface="Times New Roman" panose="02020603050405020304" pitchFamily="18" charset="0"/>
                <a:cs typeface="Times New Roman" panose="02020603050405020304" pitchFamily="18" charset="0"/>
              </a:rPr>
              <a:t> takes hold. And that’s becoming a far-reaching problem in the bourbon capital of Kentucky, according to a new report by </a:t>
            </a:r>
            <a:r>
              <a:rPr lang="en-US" dirty="0">
                <a:latin typeface="Times New Roman" panose="02020603050405020304" pitchFamily="18" charset="0"/>
                <a:cs typeface="Times New Roman" panose="02020603050405020304" pitchFamily="18" charset="0"/>
                <a:hlinkClick r:id="rId5"/>
              </a:rPr>
              <a:t>Atlas </a:t>
            </a:r>
            <a:r>
              <a:rPr lang="en-US" dirty="0" err="1">
                <a:latin typeface="Times New Roman" panose="02020603050405020304" pitchFamily="18" charset="0"/>
                <a:cs typeface="Times New Roman" panose="02020603050405020304" pitchFamily="18" charset="0"/>
                <a:hlinkClick r:id="rId5"/>
              </a:rPr>
              <a:t>Obscura</a:t>
            </a:r>
            <a:r>
              <a:rPr lang="en-US" dirty="0">
                <a:latin typeface="Times New Roman" panose="02020603050405020304" pitchFamily="18" charset="0"/>
                <a:cs typeface="Times New Roman" panose="02020603050405020304" pitchFamily="18" charset="0"/>
              </a:rPr>
              <a:t>.</a:t>
            </a:r>
            <a:endParaRPr lang="en-US" b="1" dirty="0">
              <a:solidFill>
                <a:srgbClr val="1A0DAB"/>
              </a:solidFill>
              <a:latin typeface="Times New Roman" panose="02020603050405020304" pitchFamily="18" charset="0"/>
              <a:cs typeface="Times New Roman" panose="02020603050405020304" pitchFamily="18" charset="0"/>
              <a:hlinkClick r:id="rId3"/>
            </a:endParaRPr>
          </a:p>
          <a:p>
            <a:pPr algn="ctr"/>
            <a:r>
              <a:rPr lang="en-US" b="1" dirty="0">
                <a:latin typeface="Times New Roman" panose="02020603050405020304" pitchFamily="18" charset="0"/>
                <a:cs typeface="Times New Roman" panose="02020603050405020304" pitchFamily="18" charset="0"/>
                <a:hlinkClick r:id="rId3"/>
              </a:rPr>
              <a:t>What is alcohol made from? Ingredients, chemicals and ...</a:t>
            </a:r>
            <a:endParaRPr lang="en-US" b="1" dirty="0">
              <a:latin typeface="Times New Roman" panose="02020603050405020304" pitchFamily="18" charset="0"/>
              <a:cs typeface="Times New Roman" panose="02020603050405020304" pitchFamily="18" charset="0"/>
            </a:endParaRPr>
          </a:p>
          <a:p>
            <a:pPr algn="ctr"/>
            <a:r>
              <a:rPr lang="en-US" b="1" i="1" dirty="0">
                <a:latin typeface="Times New Roman" panose="02020603050405020304" pitchFamily="18" charset="0"/>
                <a:cs typeface="Times New Roman" panose="02020603050405020304" pitchFamily="18" charset="0"/>
                <a:hlinkClick r:id="rId6"/>
              </a:rPr>
              <a:t>https://</a:t>
            </a:r>
            <a:r>
              <a:rPr lang="en-US" b="1" i="1" dirty="0" err="1">
                <a:latin typeface="Times New Roman" panose="02020603050405020304" pitchFamily="18" charset="0"/>
                <a:cs typeface="Times New Roman" panose="02020603050405020304" pitchFamily="18" charset="0"/>
                <a:hlinkClick r:id="rId6"/>
              </a:rPr>
              <a:t>www.drinkaware.co.uk</a:t>
            </a:r>
            <a:r>
              <a:rPr lang="en-US" b="1" i="1" dirty="0">
                <a:latin typeface="Times New Roman" panose="02020603050405020304" pitchFamily="18" charset="0"/>
                <a:cs typeface="Times New Roman" panose="02020603050405020304" pitchFamily="18" charset="0"/>
                <a:hlinkClick r:id="rId6"/>
              </a:rPr>
              <a:t>/facts/alcoholic-drinks-and-units/what-is-alcohol</a:t>
            </a:r>
            <a:r>
              <a:rPr lang="en-US" b="1" i="1" dirty="0">
                <a:latin typeface="Times New Roman" panose="02020603050405020304" pitchFamily="18" charset="0"/>
                <a:cs typeface="Times New Roman" panose="02020603050405020304" pitchFamily="18" charset="0"/>
              </a:rPr>
              <a:t>...</a:t>
            </a:r>
          </a:p>
          <a:p>
            <a:pPr algn="ctr"/>
            <a:endParaRPr lang="en-US" b="1" i="1" dirty="0">
              <a:solidFill>
                <a:srgbClr val="767676"/>
              </a:solidFill>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The type of alcohol in the alcoholic drinks we drink is a chemical called ethanol. To make alcohol, you need to put grains, fruits or vegetables through a process called fermentation (when yeast or bacteria react with the sugars in food - the by-products are ethanol and carbon dioxide)</a:t>
            </a:r>
          </a:p>
          <a:p>
            <a:pPr algn="ctr"/>
            <a:endParaRPr lang="en-US" b="0" i="0" dirty="0">
              <a:effectLst/>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Ethanol:</a:t>
            </a:r>
          </a:p>
          <a:p>
            <a:r>
              <a:rPr lang="en-US" dirty="0">
                <a:latin typeface="Times New Roman" panose="02020603050405020304" pitchFamily="18" charset="0"/>
                <a:cs typeface="Times New Roman" panose="02020603050405020304" pitchFamily="18" charset="0"/>
              </a:rPr>
              <a:t>a colorless volatile flammable liquid which is produced by the natural fermentation of sugars; alcohol. "yeast used in making beer metabolizes the sugar into ethanol" ·</a:t>
            </a:r>
          </a:p>
          <a:p>
            <a:pPr algn="ctr"/>
            <a:endParaRPr lang="en-US" b="0" i="0" dirty="0">
              <a:solidFill>
                <a:srgbClr val="666666"/>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8021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157" y="774664"/>
            <a:ext cx="8355106" cy="5543961"/>
          </a:xfrm>
          <a:prstGeom prst="rect">
            <a:avLst/>
          </a:prstGeom>
        </p:spPr>
      </p:pic>
    </p:spTree>
    <p:extLst>
      <p:ext uri="{BB962C8B-B14F-4D97-AF65-F5344CB8AC3E}">
        <p14:creationId xmlns:p14="http://schemas.microsoft.com/office/powerpoint/2010/main" val="1251869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521" y="375348"/>
            <a:ext cx="4217423" cy="57522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596" y="1604583"/>
            <a:ext cx="4637444" cy="253106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2833" b="17136"/>
          <a:stretch/>
        </p:blipFill>
        <p:spPr>
          <a:xfrm>
            <a:off x="5696596" y="4280374"/>
            <a:ext cx="4637444" cy="1847217"/>
          </a:xfrm>
          <a:prstGeom prst="rect">
            <a:avLst/>
          </a:prstGeom>
        </p:spPr>
      </p:pic>
      <p:sp>
        <p:nvSpPr>
          <p:cNvPr id="9" name="TextBox 8"/>
          <p:cNvSpPr txBox="1"/>
          <p:nvPr/>
        </p:nvSpPr>
        <p:spPr>
          <a:xfrm>
            <a:off x="5584055" y="375348"/>
            <a:ext cx="8104909" cy="1384995"/>
          </a:xfrm>
          <a:prstGeom prst="rect">
            <a:avLst/>
          </a:prstGeom>
          <a:noFill/>
        </p:spPr>
        <p:txBody>
          <a:bodyPr wrap="square" rtlCol="0">
            <a:spAutoFit/>
          </a:bodyPr>
          <a:lstStyle/>
          <a:p>
            <a:r>
              <a:rPr lang="en-US" sz="1600" dirty="0">
                <a:solidFill>
                  <a:srgbClr val="FF0000"/>
                </a:solidFill>
                <a:latin typeface="+mj-lt"/>
              </a:rPr>
              <a:t>Air Pollution:</a:t>
            </a:r>
          </a:p>
          <a:p>
            <a:r>
              <a:rPr lang="en-US" sz="1600" dirty="0">
                <a:solidFill>
                  <a:srgbClr val="FF0000"/>
                </a:solidFill>
                <a:latin typeface="+mj-lt"/>
                <a:cs typeface="Times New Roman" panose="02020603050405020304" pitchFamily="18" charset="0"/>
              </a:rPr>
              <a:t> </a:t>
            </a:r>
            <a:r>
              <a:rPr lang="en-US" sz="1600" dirty="0">
                <a:latin typeface="+mj-lt"/>
                <a:cs typeface="Times New Roman" panose="02020603050405020304" pitchFamily="18" charset="0"/>
              </a:rPr>
              <a:t>1. from dust stirred  by trucks in transit</a:t>
            </a:r>
          </a:p>
          <a:p>
            <a:r>
              <a:rPr lang="en-US" sz="1600" dirty="0">
                <a:latin typeface="+mj-lt"/>
                <a:cs typeface="Times New Roman" panose="02020603050405020304" pitchFamily="18" charset="0"/>
              </a:rPr>
              <a:t>2. fumes pollution from both travelling and  idling trucks. </a:t>
            </a:r>
          </a:p>
          <a:p>
            <a:r>
              <a:rPr lang="en-US" sz="1600" dirty="0">
                <a:latin typeface="+mj-lt"/>
                <a:cs typeface="Times New Roman" panose="02020603050405020304" pitchFamily="18" charset="0"/>
              </a:rPr>
              <a:t>3. from </a:t>
            </a:r>
            <a:r>
              <a:rPr lang="en-US" sz="1600" b="1" dirty="0" err="1">
                <a:latin typeface="+mj-lt"/>
                <a:cs typeface="Times New Roman" panose="02020603050405020304" pitchFamily="18" charset="0"/>
              </a:rPr>
              <a:t>Baudoinia</a:t>
            </a:r>
            <a:r>
              <a:rPr lang="en-US" sz="1600" b="1" dirty="0">
                <a:latin typeface="+mj-lt"/>
                <a:cs typeface="Times New Roman" panose="02020603050405020304" pitchFamily="18" charset="0"/>
              </a:rPr>
              <a:t> </a:t>
            </a:r>
            <a:r>
              <a:rPr lang="en-US" sz="1600" b="1" dirty="0" err="1">
                <a:latin typeface="+mj-lt"/>
                <a:cs typeface="Times New Roman" panose="02020603050405020304" pitchFamily="18" charset="0"/>
              </a:rPr>
              <a:t>compniacensis</a:t>
            </a:r>
            <a:r>
              <a:rPr lang="en-US" sz="1600" b="1" dirty="0">
                <a:latin typeface="+mj-lt"/>
                <a:cs typeface="Times New Roman" panose="02020603050405020304" pitchFamily="18" charset="0"/>
              </a:rPr>
              <a:t> </a:t>
            </a:r>
            <a:r>
              <a:rPr lang="en-US" sz="1600" dirty="0">
                <a:latin typeface="+mj-lt"/>
                <a:cs typeface="Times New Roman" panose="02020603050405020304" pitchFamily="18" charset="0"/>
              </a:rPr>
              <a:t>(angel share)</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9610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666" y="1025449"/>
            <a:ext cx="8596668" cy="1953491"/>
          </a:xfrm>
        </p:spPr>
        <p:txBody>
          <a:bodyPr>
            <a:normAutofit fontScale="90000"/>
          </a:bodyPr>
          <a:lstStyle/>
          <a:p>
            <a:pPr algn="ctr"/>
            <a:r>
              <a:rPr lang="en-US" sz="2000" dirty="0">
                <a:solidFill>
                  <a:srgbClr val="FF0000"/>
                </a:solidFill>
                <a:latin typeface="Times New Roman" panose="02020603050405020304" pitchFamily="18" charset="0"/>
                <a:cs typeface="Times New Roman" panose="02020603050405020304" pitchFamily="18" charset="0"/>
              </a:rPr>
              <a:t>“</a:t>
            </a:r>
            <a:r>
              <a:rPr lang="en-US" sz="2000" b="1" dirty="0">
                <a:solidFill>
                  <a:srgbClr val="FF0000"/>
                </a:solidFill>
                <a:latin typeface="Times New Roman" panose="02020603050405020304" pitchFamily="18" charset="0"/>
                <a:cs typeface="Times New Roman" panose="02020603050405020304" pitchFamily="18" charset="0"/>
              </a:rPr>
              <a:t>Environmental injustice exists when one segment of the population is affected adversely by the environment more so than others</a:t>
            </a:r>
            <a:r>
              <a:rPr lang="is-IS" sz="2000" b="1" dirty="0">
                <a:solidFill>
                  <a:srgbClr val="FF0000"/>
                </a:solidFill>
                <a:latin typeface="Times New Roman" panose="02020603050405020304" pitchFamily="18" charset="0"/>
                <a:cs typeface="Times New Roman" panose="02020603050405020304" pitchFamily="18" charset="0"/>
              </a:rPr>
              <a:t>…</a:t>
            </a:r>
            <a:r>
              <a:rPr lang="en-US" sz="2000" b="1" dirty="0">
                <a:solidFill>
                  <a:srgbClr val="FF0000"/>
                </a:solidFill>
                <a:latin typeface="Times New Roman" panose="02020603050405020304" pitchFamily="18" charset="0"/>
                <a:cs typeface="Times New Roman" panose="02020603050405020304" pitchFamily="18" charset="0"/>
              </a:rPr>
              <a:t>” </a:t>
            </a:r>
            <a:br>
              <a:rPr lang="en-US" sz="2000" b="1" dirty="0">
                <a:solidFill>
                  <a:srgbClr val="FF0000"/>
                </a:solidFill>
                <a:latin typeface="Times New Roman" panose="02020603050405020304" pitchFamily="18" charset="0"/>
                <a:cs typeface="Times New Roman" panose="02020603050405020304" pitchFamily="18" charset="0"/>
              </a:rPr>
            </a:b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a:solidFill>
                  <a:schemeClr val="tx1">
                    <a:lumMod val="65000"/>
                    <a:lumOff val="35000"/>
                  </a:schemeClr>
                </a:solidFill>
                <a:latin typeface="Times New Roman" panose="02020603050405020304" pitchFamily="18" charset="0"/>
                <a:cs typeface="Times New Roman" panose="02020603050405020304" pitchFamily="18" charset="0"/>
              </a:rPr>
              <a:t>Tim </a:t>
            </a:r>
            <a:r>
              <a:rPr lang="en-US" sz="2000" b="1" i="1" dirty="0" err="1">
                <a:solidFill>
                  <a:schemeClr val="tx1">
                    <a:lumMod val="65000"/>
                    <a:lumOff val="35000"/>
                  </a:schemeClr>
                </a:solidFill>
                <a:latin typeface="Times New Roman" panose="02020603050405020304" pitchFamily="18" charset="0"/>
                <a:cs typeface="Times New Roman" panose="02020603050405020304" pitchFamily="18" charset="0"/>
              </a:rPr>
              <a:t>Darst</a:t>
            </a:r>
            <a:r>
              <a:rPr lang="en-US" sz="2000" b="1" i="1" dirty="0">
                <a:solidFill>
                  <a:schemeClr val="tx1">
                    <a:lumMod val="65000"/>
                    <a:lumOff val="35000"/>
                  </a:schemeClr>
                </a:solidFill>
                <a:latin typeface="Times New Roman" panose="02020603050405020304" pitchFamily="18" charset="0"/>
                <a:cs typeface="Times New Roman" panose="02020603050405020304" pitchFamily="18" charset="0"/>
              </a:rPr>
              <a:t> at  Passion Earth and Spirit Center. Nov. 25, 2015</a:t>
            </a:r>
            <a:br>
              <a:rPr lang="en-US" sz="2000" b="1" i="1" dirty="0">
                <a:solidFill>
                  <a:schemeClr val="tx1">
                    <a:lumMod val="65000"/>
                    <a:lumOff val="35000"/>
                  </a:schemeClr>
                </a:solidFill>
                <a:latin typeface="Times New Roman" panose="02020603050405020304" pitchFamily="18" charset="0"/>
                <a:cs typeface="Times New Roman" panose="02020603050405020304" pitchFamily="18" charset="0"/>
              </a:rPr>
            </a:br>
            <a:br>
              <a:rPr lang="en-US" sz="2000" b="1" i="1" dirty="0">
                <a:solidFill>
                  <a:schemeClr val="tx1">
                    <a:lumMod val="65000"/>
                    <a:lumOff val="35000"/>
                  </a:schemeClr>
                </a:solidFill>
                <a:latin typeface="Times New Roman" panose="02020603050405020304" pitchFamily="18" charset="0"/>
                <a:cs typeface="Times New Roman" panose="02020603050405020304" pitchFamily="18" charset="0"/>
              </a:rPr>
            </a:br>
            <a:r>
              <a:rPr lang="en-US" sz="2000" b="1" kern="1000" cap="small" dirty="0">
                <a:solidFill>
                  <a:srgbClr val="262626"/>
                </a:solidFill>
                <a:latin typeface="Times New Roman" panose="02020603050405020304" pitchFamily="18" charset="0"/>
                <a:cs typeface="Times New Roman" panose="02020603050405020304" pitchFamily="18" charset="0"/>
              </a:rPr>
              <a:t>Number of residents suffering symptoms caused by outdoor air pollution in Metro</a:t>
            </a:r>
            <a:br>
              <a:rPr lang="en-US" sz="3200" b="1" dirty="0">
                <a:latin typeface="Times New Roman" panose="02020603050405020304" pitchFamily="18" charset="0"/>
                <a:cs typeface="Times New Roman" panose="02020603050405020304" pitchFamily="18" charset="0"/>
              </a:rPr>
            </a:br>
            <a:r>
              <a:rPr lang="en-US" sz="2700" b="1" dirty="0">
                <a:latin typeface="Times New Roman" panose="02020603050405020304" pitchFamily="18" charset="0"/>
                <a:cs typeface="Times New Roman" panose="02020603050405020304" pitchFamily="18" charset="0"/>
              </a:rPr>
              <a:t>West Louisville  30%         East Louisville 16%</a:t>
            </a:r>
            <a:br>
              <a:rPr lang="en-US" sz="2700" b="1" dirty="0">
                <a:latin typeface="Times New Roman" panose="02020603050405020304" pitchFamily="18" charset="0"/>
                <a:cs typeface="Times New Roman" panose="02020603050405020304" pitchFamily="18" charset="0"/>
              </a:rPr>
            </a:br>
            <a:br>
              <a:rPr lang="en-US" sz="3200" b="1" dirty="0">
                <a:solidFill>
                  <a:srgbClr val="FF0000"/>
                </a:solidFill>
                <a:cs typeface="Times New Roman" panose="02020603050405020304" pitchFamily="18" charset="0"/>
              </a:rPr>
            </a:br>
            <a:br>
              <a:rPr lang="en-US" sz="3200" b="1" dirty="0">
                <a:solidFill>
                  <a:srgbClr val="FF0000"/>
                </a:solidFill>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0012" t="9077" r="18680" b="7015"/>
          <a:stretch/>
        </p:blipFill>
        <p:spPr>
          <a:xfrm>
            <a:off x="2145583" y="2782416"/>
            <a:ext cx="3950417" cy="3634000"/>
          </a:xfrm>
          <a:prstGeom prst="rect">
            <a:avLst/>
          </a:prstGeom>
        </p:spPr>
      </p:pic>
      <p:sp>
        <p:nvSpPr>
          <p:cNvPr id="6" name="Rectangle 5"/>
          <p:cNvSpPr/>
          <p:nvPr/>
        </p:nvSpPr>
        <p:spPr>
          <a:xfrm>
            <a:off x="6443917" y="3570206"/>
            <a:ext cx="4350327" cy="1569660"/>
          </a:xfrm>
          <a:prstGeom prst="rect">
            <a:avLst/>
          </a:prstGeom>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“Environmental justice problems tend to affect the poor and vulnerable first and hardest</a:t>
            </a:r>
            <a:r>
              <a:rPr lang="is-IS" sz="1600" b="1" dirty="0">
                <a:solidFill>
                  <a:srgbClr val="FF0000"/>
                </a:solidFill>
                <a:latin typeface="Times New Roman" panose="02020603050405020304" pitchFamily="18" charset="0"/>
                <a:cs typeface="Times New Roman" panose="02020603050405020304" pitchFamily="18" charset="0"/>
              </a:rPr>
              <a:t>...sadly,</a:t>
            </a:r>
            <a:r>
              <a:rPr lang="en-US" sz="1600" b="1" dirty="0">
                <a:solidFill>
                  <a:srgbClr val="FF0000"/>
                </a:solidFill>
                <a:latin typeface="Times New Roman" panose="02020603050405020304" pitchFamily="18" charset="0"/>
                <a:cs typeface="Times New Roman" panose="02020603050405020304" pitchFamily="18" charset="0"/>
              </a:rPr>
              <a:t> low income people usually don’t have enough political pull to change laws or even get them enforced in the first place.” </a:t>
            </a:r>
          </a:p>
          <a:p>
            <a:pPr algn="ctr"/>
            <a:r>
              <a:rPr lang="en-US" sz="1600" b="1" i="1" dirty="0">
                <a:solidFill>
                  <a:srgbClr val="FF0000"/>
                </a:solidFill>
                <a:latin typeface="Times New Roman" panose="02020603050405020304" pitchFamily="18" charset="0"/>
                <a:cs typeface="Times New Roman" panose="02020603050405020304" pitchFamily="18" charset="0"/>
              </a:rPr>
              <a:t> </a:t>
            </a:r>
            <a:r>
              <a:rPr lang="en-US" sz="1600" b="1" i="1" dirty="0">
                <a:solidFill>
                  <a:schemeClr val="tx1">
                    <a:lumMod val="85000"/>
                    <a:lumOff val="15000"/>
                  </a:schemeClr>
                </a:solidFill>
                <a:latin typeface="Times New Roman" panose="02020603050405020304" pitchFamily="18" charset="0"/>
                <a:cs typeface="Times New Roman" panose="02020603050405020304" pitchFamily="18" charset="0"/>
              </a:rPr>
              <a:t>Tim </a:t>
            </a:r>
            <a:r>
              <a:rPr lang="en-US" sz="1600" b="1" i="1" dirty="0" err="1">
                <a:solidFill>
                  <a:schemeClr val="tx1">
                    <a:lumMod val="85000"/>
                    <a:lumOff val="15000"/>
                  </a:schemeClr>
                </a:solidFill>
                <a:latin typeface="Times New Roman" panose="02020603050405020304" pitchFamily="18" charset="0"/>
                <a:cs typeface="Times New Roman" panose="02020603050405020304" pitchFamily="18" charset="0"/>
              </a:rPr>
              <a:t>Darst</a:t>
            </a:r>
            <a:r>
              <a:rPr lang="en-US" sz="1600" b="1" i="1" dirty="0">
                <a:solidFill>
                  <a:schemeClr val="tx1">
                    <a:lumMod val="85000"/>
                    <a:lumOff val="15000"/>
                  </a:schemeClr>
                </a:solidFill>
                <a:latin typeface="Times New Roman" panose="02020603050405020304" pitchFamily="18" charset="0"/>
                <a:cs typeface="Times New Roman" panose="02020603050405020304" pitchFamily="18" charset="0"/>
              </a:rPr>
              <a:t>,  Kentucky Interfaith Power &amp; Light</a:t>
            </a:r>
          </a:p>
        </p:txBody>
      </p:sp>
    </p:spTree>
    <p:extLst>
      <p:ext uri="{BB962C8B-B14F-4D97-AF65-F5344CB8AC3E}">
        <p14:creationId xmlns:p14="http://schemas.microsoft.com/office/powerpoint/2010/main" val="1471948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8225" y="535405"/>
            <a:ext cx="4577775" cy="5919536"/>
          </a:xfrm>
          <a:prstGeom prst="rect">
            <a:avLst/>
          </a:prstGeom>
        </p:spPr>
      </p:pic>
      <p:pic>
        <p:nvPicPr>
          <p:cNvPr id="3" name="Picture 2"/>
          <p:cNvPicPr>
            <a:picLocks noChangeAspect="1"/>
          </p:cNvPicPr>
          <p:nvPr/>
        </p:nvPicPr>
        <p:blipFill>
          <a:blip r:embed="rId3"/>
          <a:stretch>
            <a:fillRect/>
          </a:stretch>
        </p:blipFill>
        <p:spPr>
          <a:xfrm>
            <a:off x="6096000" y="535405"/>
            <a:ext cx="4577774" cy="5919536"/>
          </a:xfrm>
          <a:prstGeom prst="rect">
            <a:avLst/>
          </a:prstGeom>
        </p:spPr>
      </p:pic>
    </p:spTree>
    <p:extLst>
      <p:ext uri="{BB962C8B-B14F-4D97-AF65-F5344CB8AC3E}">
        <p14:creationId xmlns:p14="http://schemas.microsoft.com/office/powerpoint/2010/main" val="2146953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0433" y="902536"/>
            <a:ext cx="9213273" cy="4524315"/>
          </a:xfrm>
          <a:prstGeom prst="rect">
            <a:avLst/>
          </a:prstGeom>
        </p:spPr>
        <p:txBody>
          <a:bodyPr wrap="square">
            <a:spAutoFit/>
          </a:bodyPr>
          <a:lstStyle/>
          <a:p>
            <a:pPr algn="ctr"/>
            <a:r>
              <a:rPr lang="en-US" sz="7200" b="1"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This is what environmental injustice looks like in the neighborhood.</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1511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0332" y="458691"/>
            <a:ext cx="9601413" cy="6309420"/>
          </a:xfrm>
          <a:prstGeom prst="rect">
            <a:avLst/>
          </a:prstGeom>
        </p:spPr>
        <p:txBody>
          <a:bodyPr wrap="square">
            <a:spAutoFit/>
          </a:bodyPr>
          <a:lstStyle/>
          <a:p>
            <a:pPr algn="ctr"/>
            <a:endParaRPr lang="en-US" sz="3600" dirty="0">
              <a:latin typeface="Times New Roman" panose="02020603050405020304" pitchFamily="18" charset="0"/>
              <a:cs typeface="Times New Roman" panose="02020603050405020304" pitchFamily="18" charset="0"/>
              <a:hlinkClick r:id="rId2"/>
            </a:endParaRPr>
          </a:p>
          <a:p>
            <a:pPr algn="ctr"/>
            <a:r>
              <a:rPr lang="en-US" sz="3600" dirty="0">
                <a:latin typeface="Times New Roman" panose="02020603050405020304" pitchFamily="18" charset="0"/>
                <a:cs typeface="Times New Roman" panose="02020603050405020304" pitchFamily="18" charset="0"/>
                <a:hlinkClick r:id="rId2"/>
              </a:rPr>
              <a:t>The Dark Side of the 'Angel’s Share' - Gastro Obscura (atlasobscura.com)</a:t>
            </a:r>
            <a:endParaRPr lang="en-US" sz="3600" dirty="0">
              <a:latin typeface="Times New Roman" panose="02020603050405020304" pitchFamily="18" charset="0"/>
              <a:cs typeface="Times New Roman" panose="02020603050405020304" pitchFamily="18" charset="0"/>
            </a:endParaRPr>
          </a:p>
          <a:p>
            <a:pPr algn="ctr"/>
            <a:endParaRPr lang="en-US" sz="3600" dirty="0">
              <a:latin typeface="Times New Roman" panose="02020603050405020304" pitchFamily="18" charset="0"/>
              <a:cs typeface="Times New Roman" panose="02020603050405020304" pitchFamily="18" charset="0"/>
            </a:endParaRPr>
          </a:p>
          <a:p>
            <a:pPr algn="ctr"/>
            <a:r>
              <a:rPr lang="en-US" sz="3600" dirty="0">
                <a:latin typeface="Times New Roman" panose="02020603050405020304" pitchFamily="18" charset="0"/>
                <a:cs typeface="Times New Roman" panose="02020603050405020304" pitchFamily="18" charset="0"/>
                <a:hlinkClick r:id="rId3"/>
              </a:rPr>
              <a:t>Whiskey Fungus Is a Real Thing, and It's Covering Kentucky – </a:t>
            </a:r>
            <a:r>
              <a:rPr lang="en-US" sz="3600" dirty="0" err="1">
                <a:latin typeface="Times New Roman" panose="02020603050405020304" pitchFamily="18" charset="0"/>
                <a:cs typeface="Times New Roman" panose="02020603050405020304" pitchFamily="18" charset="0"/>
                <a:hlinkClick r:id="rId3"/>
              </a:rPr>
              <a:t>InsideHook</a:t>
            </a:r>
            <a:endParaRPr lang="en-US" sz="3600" dirty="0">
              <a:latin typeface="Times New Roman" panose="02020603050405020304" pitchFamily="18" charset="0"/>
              <a:cs typeface="Times New Roman" panose="02020603050405020304" pitchFamily="18" charset="0"/>
            </a:endParaRPr>
          </a:p>
          <a:p>
            <a:pPr algn="ctr"/>
            <a:endParaRPr lang="en-US" sz="3600" dirty="0">
              <a:latin typeface="Times New Roman" panose="02020603050405020304" pitchFamily="18" charset="0"/>
              <a:cs typeface="Times New Roman" panose="02020603050405020304" pitchFamily="18" charset="0"/>
            </a:endParaRPr>
          </a:p>
          <a:p>
            <a:pPr algn="ctr"/>
            <a:r>
              <a:rPr lang="en-US" sz="3600" dirty="0">
                <a:latin typeface="Times New Roman" panose="02020603050405020304" pitchFamily="18" charset="0"/>
                <a:cs typeface="Times New Roman" panose="02020603050405020304" pitchFamily="18" charset="0"/>
                <a:hlinkClick r:id="rId4"/>
              </a:rPr>
              <a:t>What Is the Angel's Share? - The Whiskey Wash</a:t>
            </a:r>
            <a:endParaRPr lang="en-US" sz="36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28679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6354803" y="3257036"/>
            <a:ext cx="4421049"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7030A0"/>
              </a:buClr>
              <a:buSzPts val="4400"/>
              <a:buFont typeface="Calibri"/>
              <a:buNone/>
            </a:pPr>
            <a:r>
              <a:rPr lang="en-US" b="1" dirty="0">
                <a:solidFill>
                  <a:schemeClr val="tx1"/>
                </a:solidFill>
              </a:rPr>
              <a:t>Sociable </a:t>
            </a:r>
            <a:br>
              <a:rPr lang="en-US" b="1" dirty="0">
                <a:solidFill>
                  <a:schemeClr val="tx1"/>
                </a:solidFill>
              </a:rPr>
            </a:br>
            <a:r>
              <a:rPr lang="en-US" b="1" dirty="0">
                <a:solidFill>
                  <a:schemeClr val="tx1"/>
                </a:solidFill>
              </a:rPr>
              <a:t>Weaver </a:t>
            </a:r>
            <a:br>
              <a:rPr lang="en-US" b="1" dirty="0">
                <a:solidFill>
                  <a:schemeClr val="tx1"/>
                </a:solidFill>
              </a:rPr>
            </a:br>
            <a:r>
              <a:rPr lang="en-US" b="1" dirty="0">
                <a:solidFill>
                  <a:schemeClr val="tx1"/>
                </a:solidFill>
              </a:rPr>
              <a:t>Foundation </a:t>
            </a:r>
            <a:endParaRPr b="1" dirty="0">
              <a:solidFill>
                <a:schemeClr val="tx1"/>
              </a:solidFill>
            </a:endParaRPr>
          </a:p>
        </p:txBody>
      </p:sp>
      <p:pic>
        <p:nvPicPr>
          <p:cNvPr id="4" name="Picture 3">
            <a:extLst>
              <a:ext uri="{FF2B5EF4-FFF2-40B4-BE49-F238E27FC236}">
                <a16:creationId xmlns:a16="http://schemas.microsoft.com/office/drawing/2014/main" id="{37F5AEEF-4BC8-4399-9F2F-F71BC41AF5CD}"/>
              </a:ext>
            </a:extLst>
          </p:cNvPr>
          <p:cNvPicPr>
            <a:picLocks noChangeAspect="1"/>
          </p:cNvPicPr>
          <p:nvPr/>
        </p:nvPicPr>
        <p:blipFill>
          <a:blip r:embed="rId3"/>
          <a:stretch>
            <a:fillRect/>
          </a:stretch>
        </p:blipFill>
        <p:spPr>
          <a:xfrm>
            <a:off x="2155763" y="2518589"/>
            <a:ext cx="2669008" cy="2802459"/>
          </a:xfrm>
          <a:prstGeom prst="rect">
            <a:avLst/>
          </a:prstGeom>
        </p:spPr>
      </p:pic>
      <p:sp>
        <p:nvSpPr>
          <p:cNvPr id="5" name="TextBox 4">
            <a:extLst>
              <a:ext uri="{FF2B5EF4-FFF2-40B4-BE49-F238E27FC236}">
                <a16:creationId xmlns:a16="http://schemas.microsoft.com/office/drawing/2014/main" id="{39F121D2-63DB-484A-A1C9-A55E17878314}"/>
              </a:ext>
            </a:extLst>
          </p:cNvPr>
          <p:cNvSpPr txBox="1"/>
          <p:nvPr/>
        </p:nvSpPr>
        <p:spPr>
          <a:xfrm>
            <a:off x="0" y="1536952"/>
            <a:ext cx="12192000" cy="523220"/>
          </a:xfrm>
          <a:prstGeom prst="rect">
            <a:avLst/>
          </a:prstGeom>
          <a:noFill/>
        </p:spPr>
        <p:txBody>
          <a:bodyPr wrap="square" rtlCol="0">
            <a:spAutoFit/>
          </a:bodyPr>
          <a:lstStyle/>
          <a:p>
            <a:pPr algn="ctr"/>
            <a:r>
              <a:rPr lang="en-US" sz="2800" dirty="0">
                <a:solidFill>
                  <a:srgbClr val="7030A0"/>
                </a:solidFill>
              </a:rPr>
              <a:t>Thank you to our sponsors</a:t>
            </a:r>
          </a:p>
        </p:txBody>
      </p:sp>
    </p:spTree>
    <p:extLst>
      <p:ext uri="{BB962C8B-B14F-4D97-AF65-F5344CB8AC3E}">
        <p14:creationId xmlns:p14="http://schemas.microsoft.com/office/powerpoint/2010/main" val="722630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4" name="Picture 3">
            <a:extLst>
              <a:ext uri="{FF2B5EF4-FFF2-40B4-BE49-F238E27FC236}">
                <a16:creationId xmlns:a16="http://schemas.microsoft.com/office/drawing/2014/main" id="{37F5AEEF-4BC8-4399-9F2F-F71BC41AF5CD}"/>
              </a:ext>
            </a:extLst>
          </p:cNvPr>
          <p:cNvPicPr>
            <a:picLocks noChangeAspect="1"/>
          </p:cNvPicPr>
          <p:nvPr/>
        </p:nvPicPr>
        <p:blipFill>
          <a:blip r:embed="rId3"/>
          <a:stretch>
            <a:fillRect/>
          </a:stretch>
        </p:blipFill>
        <p:spPr>
          <a:xfrm>
            <a:off x="2155763" y="2518589"/>
            <a:ext cx="2669008" cy="2802459"/>
          </a:xfrm>
          <a:prstGeom prst="rect">
            <a:avLst/>
          </a:prstGeom>
        </p:spPr>
      </p:pic>
      <p:sp>
        <p:nvSpPr>
          <p:cNvPr id="5" name="TextBox 4">
            <a:extLst>
              <a:ext uri="{FF2B5EF4-FFF2-40B4-BE49-F238E27FC236}">
                <a16:creationId xmlns:a16="http://schemas.microsoft.com/office/drawing/2014/main" id="{39F121D2-63DB-484A-A1C9-A55E17878314}"/>
              </a:ext>
            </a:extLst>
          </p:cNvPr>
          <p:cNvSpPr txBox="1"/>
          <p:nvPr/>
        </p:nvSpPr>
        <p:spPr>
          <a:xfrm>
            <a:off x="3208105" y="1536952"/>
            <a:ext cx="7244862" cy="523220"/>
          </a:xfrm>
          <a:prstGeom prst="rect">
            <a:avLst/>
          </a:prstGeom>
          <a:noFill/>
        </p:spPr>
        <p:txBody>
          <a:bodyPr wrap="square" rtlCol="0">
            <a:spAutoFit/>
          </a:bodyPr>
          <a:lstStyle/>
          <a:p>
            <a:r>
              <a:rPr lang="en-US" sz="2800" dirty="0">
                <a:solidFill>
                  <a:srgbClr val="7030A0"/>
                </a:solidFill>
              </a:rPr>
              <a:t>This workshop is sponsored by</a:t>
            </a:r>
          </a:p>
        </p:txBody>
      </p:sp>
      <p:sp>
        <p:nvSpPr>
          <p:cNvPr id="8" name="Google Shape;107;p3">
            <a:extLst>
              <a:ext uri="{FF2B5EF4-FFF2-40B4-BE49-F238E27FC236}">
                <a16:creationId xmlns:a16="http://schemas.microsoft.com/office/drawing/2014/main" id="{B7581E96-D135-49AE-871F-8E80BAC542F1}"/>
              </a:ext>
            </a:extLst>
          </p:cNvPr>
          <p:cNvSpPr txBox="1">
            <a:spLocks/>
          </p:cNvSpPr>
          <p:nvPr/>
        </p:nvSpPr>
        <p:spPr>
          <a:xfrm>
            <a:off x="6354803" y="3257036"/>
            <a:ext cx="4421049" cy="1325563"/>
          </a:xfrm>
          <a:prstGeom prst="rect">
            <a:avLst/>
          </a:prstGeom>
          <a:noFill/>
          <a:ln>
            <a:noFill/>
          </a:ln>
        </p:spPr>
        <p:txBody>
          <a:bodyPr spcFirstLastPara="1" wrap="square" lIns="91425" tIns="45700" rIns="91425" bIns="45700" anchor="ctr" anchorCtr="0">
            <a:normAutofit fontScale="8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7030A0"/>
              </a:buClr>
              <a:buSzPts val="1800"/>
              <a:buFont typeface="Calibri"/>
              <a:buNone/>
              <a:defRPr sz="4400" b="0" i="0" u="none" strike="noStrike" cap="none">
                <a:solidFill>
                  <a:srgbClr val="7030A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b="1">
                <a:solidFill>
                  <a:schemeClr val="tx1"/>
                </a:solidFill>
              </a:rPr>
              <a:t>Sociable </a:t>
            </a:r>
            <a:br>
              <a:rPr lang="en-US" b="1">
                <a:solidFill>
                  <a:schemeClr val="tx1"/>
                </a:solidFill>
              </a:rPr>
            </a:br>
            <a:r>
              <a:rPr lang="en-US" b="1">
                <a:solidFill>
                  <a:schemeClr val="tx1"/>
                </a:solidFill>
              </a:rPr>
              <a:t>Weaver </a:t>
            </a:r>
            <a:br>
              <a:rPr lang="en-US" b="1">
                <a:solidFill>
                  <a:schemeClr val="tx1"/>
                </a:solidFill>
              </a:rPr>
            </a:br>
            <a:r>
              <a:rPr lang="en-US" b="1">
                <a:solidFill>
                  <a:schemeClr val="tx1"/>
                </a:solidFill>
              </a:rPr>
              <a:t>Foundation </a:t>
            </a:r>
            <a:endParaRPr lang="en-US" b="1"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6" name="Picture 5">
            <a:extLst>
              <a:ext uri="{FF2B5EF4-FFF2-40B4-BE49-F238E27FC236}">
                <a16:creationId xmlns:a16="http://schemas.microsoft.com/office/drawing/2014/main" id="{4A7DB68E-2DB4-4807-A68D-EB0A405A8FF1}"/>
              </a:ext>
            </a:extLst>
          </p:cNvPr>
          <p:cNvPicPr>
            <a:picLocks noChangeAspect="1"/>
          </p:cNvPicPr>
          <p:nvPr/>
        </p:nvPicPr>
        <p:blipFill rotWithShape="1">
          <a:blip r:embed="rId3"/>
          <a:srcRect b="11536"/>
          <a:stretch/>
        </p:blipFill>
        <p:spPr>
          <a:xfrm>
            <a:off x="8876714" y="1839350"/>
            <a:ext cx="2283656" cy="2827847"/>
          </a:xfrm>
          <a:prstGeom prst="rect">
            <a:avLst/>
          </a:prstGeom>
        </p:spPr>
      </p:pic>
      <p:pic>
        <p:nvPicPr>
          <p:cNvPr id="8" name="Picture 7">
            <a:extLst>
              <a:ext uri="{FF2B5EF4-FFF2-40B4-BE49-F238E27FC236}">
                <a16:creationId xmlns:a16="http://schemas.microsoft.com/office/drawing/2014/main" id="{90EA111D-AF9B-495B-BE71-1195864A668F}"/>
              </a:ext>
            </a:extLst>
          </p:cNvPr>
          <p:cNvPicPr>
            <a:picLocks noChangeAspect="1"/>
          </p:cNvPicPr>
          <p:nvPr/>
        </p:nvPicPr>
        <p:blipFill>
          <a:blip r:embed="rId4"/>
          <a:stretch>
            <a:fillRect/>
          </a:stretch>
        </p:blipFill>
        <p:spPr>
          <a:xfrm>
            <a:off x="4774388" y="1839348"/>
            <a:ext cx="2643223" cy="2827849"/>
          </a:xfrm>
          <a:prstGeom prst="rect">
            <a:avLst/>
          </a:prstGeom>
        </p:spPr>
      </p:pic>
      <p:pic>
        <p:nvPicPr>
          <p:cNvPr id="11" name="Picture 10" descr="C:\Users\yogie\Downloads\facebook_1578075683914 (1).jpg">
            <a:extLst>
              <a:ext uri="{FF2B5EF4-FFF2-40B4-BE49-F238E27FC236}">
                <a16:creationId xmlns:a16="http://schemas.microsoft.com/office/drawing/2014/main" id="{C6D3848E-D60D-432E-8718-738605D0E420}"/>
              </a:ext>
            </a:extLst>
          </p:cNvPr>
          <p:cNvPicPr/>
          <p:nvPr/>
        </p:nvPicPr>
        <p:blipFill rotWithShape="1">
          <a:blip r:embed="rId5">
            <a:extLst>
              <a:ext uri="{28A0092B-C50C-407E-A947-70E740481C1C}">
                <a14:useLocalDpi xmlns:a14="http://schemas.microsoft.com/office/drawing/2010/main" val="0"/>
              </a:ext>
            </a:extLst>
          </a:blip>
          <a:srcRect t="25775" r="66667" b="11835"/>
          <a:stretch/>
        </p:blipFill>
        <p:spPr bwMode="auto">
          <a:xfrm>
            <a:off x="885971" y="1839348"/>
            <a:ext cx="2595324" cy="2827849"/>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0D869BCD-A016-4B48-96B3-6D8FE3B0E8F8}"/>
              </a:ext>
            </a:extLst>
          </p:cNvPr>
          <p:cNvSpPr txBox="1"/>
          <p:nvPr/>
        </p:nvSpPr>
        <p:spPr>
          <a:xfrm>
            <a:off x="0" y="5092505"/>
            <a:ext cx="12192000" cy="461665"/>
          </a:xfrm>
          <a:prstGeom prst="rect">
            <a:avLst/>
          </a:prstGeom>
          <a:noFill/>
        </p:spPr>
        <p:txBody>
          <a:bodyPr wrap="square" rtlCol="0">
            <a:spAutoFit/>
          </a:bodyPr>
          <a:lstStyle/>
          <a:p>
            <a:r>
              <a:rPr lang="en-US" sz="2400" dirty="0">
                <a:solidFill>
                  <a:schemeClr val="accent2">
                    <a:lumMod val="60000"/>
                    <a:lumOff val="40000"/>
                  </a:schemeClr>
                </a:solidFill>
              </a:rPr>
              <a:t>            Yolanda Walker	           Eboni Neal Cochran	         Tom Fitzgerald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074" y="464222"/>
            <a:ext cx="11224908" cy="4832092"/>
          </a:xfrm>
          <a:prstGeom prst="rect">
            <a:avLst/>
          </a:prstGeom>
        </p:spPr>
        <p:txBody>
          <a:bodyPr wrap="square">
            <a:spAutoFit/>
          </a:bodyPr>
          <a:lstStyle/>
          <a:p>
            <a:pPr algn="ctr" fontAlgn="ctr"/>
            <a:r>
              <a:rPr lang="en-US" sz="2800" b="1" dirty="0">
                <a:solidFill>
                  <a:srgbClr val="111111"/>
                </a:solidFill>
                <a:latin typeface="Times New Roman" panose="02020603050405020304" pitchFamily="18" charset="0"/>
                <a:cs typeface="Times New Roman" panose="02020603050405020304" pitchFamily="18" charset="0"/>
              </a:rPr>
              <a:t>What are environmental justice issues?</a:t>
            </a:r>
          </a:p>
          <a:p>
            <a:pPr algn="ctr" fontAlgn="ctr"/>
            <a:endParaRPr lang="en-US" sz="2800" b="1" dirty="0">
              <a:solidFill>
                <a:srgbClr val="111111"/>
              </a:solidFill>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Certain communities may be exposed to poorer environments and inequities than those of a wealthier socioeconomic status.</a:t>
            </a:r>
          </a:p>
          <a:p>
            <a:pPr algn="ctr"/>
            <a:endParaRPr lang="en-US" sz="2800" b="1" dirty="0">
              <a:solidFill>
                <a:srgbClr val="444444"/>
              </a:solidFill>
              <a:latin typeface="Times New Roman" panose="02020603050405020304" pitchFamily="18" charset="0"/>
              <a:cs typeface="Times New Roman" panose="02020603050405020304" pitchFamily="18" charset="0"/>
            </a:endParaRPr>
          </a:p>
          <a:p>
            <a:pPr algn="ctr"/>
            <a:r>
              <a:rPr lang="en-US" sz="2800" b="1" dirty="0">
                <a:solidFill>
                  <a:srgbClr val="444444"/>
                </a:solidFill>
                <a:latin typeface="Times New Roman" panose="02020603050405020304" pitchFamily="18" charset="0"/>
                <a:cs typeface="Times New Roman" panose="02020603050405020304" pitchFamily="18" charset="0"/>
              </a:rPr>
              <a:t>Air and water pollution:</a:t>
            </a:r>
            <a:r>
              <a:rPr lang="en-US" sz="2800" dirty="0">
                <a:solidFill>
                  <a:srgbClr val="444444"/>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are major environmental justice issues. Because many lower-income or minority communities are located near industrial plants or waste disposal sites, air and water quality can suffer if not properly monitored. These communities may also contain older and unsafe homes,</a:t>
            </a:r>
            <a:r>
              <a:rPr lang="en-US" sz="2800" dirty="0">
                <a:solidFill>
                  <a:srgbClr val="444444"/>
                </a:solidFill>
                <a:latin typeface="Times New Roman" panose="02020603050405020304" pitchFamily="18" charset="0"/>
                <a:cs typeface="Times New Roman" panose="02020603050405020304" pitchFamily="18" charset="0"/>
              </a:rPr>
              <a:t> </a:t>
            </a:r>
            <a:r>
              <a:rPr lang="en-US" sz="2800" b="1" dirty="0">
                <a:solidFill>
                  <a:srgbClr val="444444"/>
                </a:solidFill>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homes that may be infected by lead or mold) poor public transportation and lack of access to healthy foods.</a:t>
            </a:r>
            <a:endParaRPr lang="en-US" sz="2800" b="1" i="0" dirty="0">
              <a:solidFill>
                <a:srgbClr val="444444"/>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191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256" y="433138"/>
            <a:ext cx="8939713" cy="5630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848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129" y="427824"/>
            <a:ext cx="8727711" cy="5791200"/>
          </a:xfrm>
          <a:prstGeom prst="rect">
            <a:avLst/>
          </a:prstGeom>
        </p:spPr>
      </p:pic>
    </p:spTree>
    <p:extLst>
      <p:ext uri="{BB962C8B-B14F-4D97-AF65-F5344CB8AC3E}">
        <p14:creationId xmlns:p14="http://schemas.microsoft.com/office/powerpoint/2010/main" val="323581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795" y="837454"/>
            <a:ext cx="8802252" cy="4951267"/>
          </a:xfrm>
          <a:prstGeom prst="rect">
            <a:avLst/>
          </a:prstGeom>
        </p:spPr>
      </p:pic>
    </p:spTree>
    <p:extLst>
      <p:ext uri="{BB962C8B-B14F-4D97-AF65-F5344CB8AC3E}">
        <p14:creationId xmlns:p14="http://schemas.microsoft.com/office/powerpoint/2010/main" val="2990300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947"/>
          <a:stretch/>
        </p:blipFill>
        <p:spPr>
          <a:xfrm>
            <a:off x="1186376" y="156537"/>
            <a:ext cx="4211660" cy="603324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6537"/>
            <a:ext cx="3997026" cy="6033247"/>
          </a:xfrm>
          <a:prstGeom prst="rect">
            <a:avLst/>
          </a:prstGeom>
        </p:spPr>
      </p:pic>
    </p:spTree>
    <p:extLst>
      <p:ext uri="{BB962C8B-B14F-4D97-AF65-F5344CB8AC3E}">
        <p14:creationId xmlns:p14="http://schemas.microsoft.com/office/powerpoint/2010/main" val="667411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431" y="516700"/>
            <a:ext cx="8778048" cy="5824600"/>
          </a:xfrm>
          <a:prstGeom prst="rect">
            <a:avLst/>
          </a:prstGeom>
        </p:spPr>
      </p:pic>
    </p:spTree>
    <p:extLst>
      <p:ext uri="{BB962C8B-B14F-4D97-AF65-F5344CB8AC3E}">
        <p14:creationId xmlns:p14="http://schemas.microsoft.com/office/powerpoint/2010/main" val="401229067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578</Words>
  <Application>Microsoft Office PowerPoint</Application>
  <PresentationFormat>Widescreen</PresentationFormat>
  <Paragraphs>44</Paragraphs>
  <Slides>19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 Theme</vt:lpstr>
      <vt:lpstr>   Environmental Justice Panel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injustice exists when one segment of the population is affected adversely by the environment more so than others…”    Tim Darst at  Passion Earth and Spirit Center. Nov. 25, 2015  Number of residents suffering symptoms caused by outdoor air pollution in Metro West Louisville  30%         East Louisville 16%   </vt:lpstr>
      <vt:lpstr>PowerPoint Presentation</vt:lpstr>
      <vt:lpstr>PowerPoint Presentation</vt:lpstr>
      <vt:lpstr>PowerPoint Presentation</vt:lpstr>
      <vt:lpstr>Sociable  Weaver  Foundation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Justice Panel</dc:title>
  <dc:creator>Mellone Long</dc:creator>
  <cp:lastModifiedBy>Planning</cp:lastModifiedBy>
  <cp:revision>6</cp:revision>
  <dcterms:created xsi:type="dcterms:W3CDTF">2021-10-08T22:15:26Z</dcterms:created>
  <dcterms:modified xsi:type="dcterms:W3CDTF">2021-11-06T12:34:23Z</dcterms:modified>
</cp:coreProperties>
</file>