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2"/>
  </p:sldMasterIdLst>
  <p:notesMasterIdLst>
    <p:notesMasterId r:id="rId43"/>
  </p:notesMasterIdLst>
  <p:handoutMasterIdLst>
    <p:handoutMasterId r:id="rId44"/>
  </p:handoutMasterIdLst>
  <p:sldIdLst>
    <p:sldId id="277" r:id="rId13"/>
    <p:sldId id="383" r:id="rId14"/>
    <p:sldId id="384" r:id="rId15"/>
    <p:sldId id="385" r:id="rId16"/>
    <p:sldId id="386" r:id="rId17"/>
    <p:sldId id="387" r:id="rId18"/>
    <p:sldId id="388" r:id="rId19"/>
    <p:sldId id="389" r:id="rId20"/>
    <p:sldId id="390" r:id="rId21"/>
    <p:sldId id="379" r:id="rId22"/>
    <p:sldId id="391" r:id="rId23"/>
    <p:sldId id="373" r:id="rId24"/>
    <p:sldId id="375" r:id="rId25"/>
    <p:sldId id="376" r:id="rId26"/>
    <p:sldId id="377" r:id="rId27"/>
    <p:sldId id="378" r:id="rId28"/>
    <p:sldId id="374" r:id="rId29"/>
    <p:sldId id="372" r:id="rId30"/>
    <p:sldId id="300" r:id="rId31"/>
    <p:sldId id="363" r:id="rId32"/>
    <p:sldId id="364" r:id="rId33"/>
    <p:sldId id="365" r:id="rId34"/>
    <p:sldId id="366" r:id="rId35"/>
    <p:sldId id="367" r:id="rId36"/>
    <p:sldId id="368" r:id="rId37"/>
    <p:sldId id="369" r:id="rId38"/>
    <p:sldId id="370" r:id="rId39"/>
    <p:sldId id="371" r:id="rId40"/>
    <p:sldId id="362" r:id="rId41"/>
    <p:sldId id="335"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599" autoAdjust="0"/>
    <p:restoredTop sz="92301" autoAdjust="0"/>
  </p:normalViewPr>
  <p:slideViewPr>
    <p:cSldViewPr snapToGrid="0">
      <p:cViewPr varScale="1">
        <p:scale>
          <a:sx n="62" d="100"/>
          <a:sy n="62" d="100"/>
        </p:scale>
        <p:origin x="4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EFD34F2-7A3E-4E95-835C-3E0AE237927E}" type="datetimeFigureOut">
              <a:rPr lang="en-US" smtClean="0"/>
              <a:t>3/3/2022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2F86E6A-E471-4A80-8279-95F37F651987}" type="slidenum">
              <a:rPr lang="en-US" smtClean="0"/>
              <a:t>‹#›</a:t>
            </a:fld>
            <a:endParaRPr lang="en-US"/>
          </a:p>
        </p:txBody>
      </p:sp>
    </p:spTree>
    <p:extLst>
      <p:ext uri="{BB962C8B-B14F-4D97-AF65-F5344CB8AC3E}">
        <p14:creationId xmlns:p14="http://schemas.microsoft.com/office/powerpoint/2010/main" val="35084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5" tIns="46583" rIns="93165" bIns="46583"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3165" tIns="46583" rIns="93165" bIns="46583" rtlCol="0"/>
          <a:lstStyle>
            <a:lvl1pPr algn="r">
              <a:defRPr sz="1200"/>
            </a:lvl1pPr>
          </a:lstStyle>
          <a:p>
            <a:fld id="{7069DB26-48A4-4DD7-B59D-F43DF3246BCD}" type="datetimeFigureOut">
              <a:rPr lang="en-US" smtClean="0"/>
              <a:t>3/3/2022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5" tIns="46583" rIns="93165" bIns="46583"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5" tIns="46583" rIns="93165"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4"/>
          </a:xfrm>
          <a:prstGeom prst="rect">
            <a:avLst/>
          </a:prstGeom>
        </p:spPr>
        <p:txBody>
          <a:bodyPr vert="horz" lIns="93165" tIns="46583" rIns="93165"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4"/>
          </a:xfrm>
          <a:prstGeom prst="rect">
            <a:avLst/>
          </a:prstGeom>
        </p:spPr>
        <p:txBody>
          <a:bodyPr vert="horz" lIns="93165" tIns="46583" rIns="93165" bIns="46583" rtlCol="0" anchor="b"/>
          <a:lstStyle>
            <a:lvl1pPr algn="r">
              <a:defRPr sz="1200"/>
            </a:lvl1pPr>
          </a:lstStyle>
          <a:p>
            <a:fld id="{E1BE5AC0-8DAF-43FA-80D9-569F49CAA8F6}" type="slidenum">
              <a:rPr lang="en-US" smtClean="0"/>
              <a:t>‹#›</a:t>
            </a:fld>
            <a:endParaRPr lang="en-US"/>
          </a:p>
        </p:txBody>
      </p:sp>
    </p:spTree>
    <p:extLst>
      <p:ext uri="{BB962C8B-B14F-4D97-AF65-F5344CB8AC3E}">
        <p14:creationId xmlns:p14="http://schemas.microsoft.com/office/powerpoint/2010/main" val="4160205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E5AC0-8DAF-43FA-80D9-569F49CAA8F6}" type="slidenum">
              <a:rPr lang="en-US" smtClean="0"/>
              <a:t>1</a:t>
            </a:fld>
            <a:endParaRPr lang="en-US"/>
          </a:p>
        </p:txBody>
      </p:sp>
    </p:spTree>
    <p:extLst>
      <p:ext uri="{BB962C8B-B14F-4D97-AF65-F5344CB8AC3E}">
        <p14:creationId xmlns:p14="http://schemas.microsoft.com/office/powerpoint/2010/main" val="2885603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E5AC0-8DAF-43FA-80D9-569F49CAA8F6}" type="slidenum">
              <a:rPr lang="en-US" smtClean="0"/>
              <a:t>20</a:t>
            </a:fld>
            <a:endParaRPr lang="en-US"/>
          </a:p>
        </p:txBody>
      </p:sp>
    </p:spTree>
    <p:extLst>
      <p:ext uri="{BB962C8B-B14F-4D97-AF65-F5344CB8AC3E}">
        <p14:creationId xmlns:p14="http://schemas.microsoft.com/office/powerpoint/2010/main" val="1275408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E5AC0-8DAF-43FA-80D9-569F49CAA8F6}" type="slidenum">
              <a:rPr lang="en-US" smtClean="0"/>
              <a:t>21</a:t>
            </a:fld>
            <a:endParaRPr lang="en-US"/>
          </a:p>
        </p:txBody>
      </p:sp>
    </p:spTree>
    <p:extLst>
      <p:ext uri="{BB962C8B-B14F-4D97-AF65-F5344CB8AC3E}">
        <p14:creationId xmlns:p14="http://schemas.microsoft.com/office/powerpoint/2010/main" val="1279874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E5AC0-8DAF-43FA-80D9-569F49CAA8F6}" type="slidenum">
              <a:rPr lang="en-US" smtClean="0"/>
              <a:t>22</a:t>
            </a:fld>
            <a:endParaRPr lang="en-US"/>
          </a:p>
        </p:txBody>
      </p:sp>
    </p:spTree>
    <p:extLst>
      <p:ext uri="{BB962C8B-B14F-4D97-AF65-F5344CB8AC3E}">
        <p14:creationId xmlns:p14="http://schemas.microsoft.com/office/powerpoint/2010/main" val="2993213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E5AC0-8DAF-43FA-80D9-569F49CAA8F6}" type="slidenum">
              <a:rPr lang="en-US" smtClean="0"/>
              <a:t>23</a:t>
            </a:fld>
            <a:endParaRPr lang="en-US"/>
          </a:p>
        </p:txBody>
      </p:sp>
    </p:spTree>
    <p:extLst>
      <p:ext uri="{BB962C8B-B14F-4D97-AF65-F5344CB8AC3E}">
        <p14:creationId xmlns:p14="http://schemas.microsoft.com/office/powerpoint/2010/main" val="167278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E5AC0-8DAF-43FA-80D9-569F49CAA8F6}" type="slidenum">
              <a:rPr lang="en-US" smtClean="0"/>
              <a:t>24</a:t>
            </a:fld>
            <a:endParaRPr lang="en-US"/>
          </a:p>
        </p:txBody>
      </p:sp>
    </p:spTree>
    <p:extLst>
      <p:ext uri="{BB962C8B-B14F-4D97-AF65-F5344CB8AC3E}">
        <p14:creationId xmlns:p14="http://schemas.microsoft.com/office/powerpoint/2010/main" val="3566310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E5AC0-8DAF-43FA-80D9-569F49CAA8F6}" type="slidenum">
              <a:rPr lang="en-US" smtClean="0"/>
              <a:t>25</a:t>
            </a:fld>
            <a:endParaRPr lang="en-US"/>
          </a:p>
        </p:txBody>
      </p:sp>
    </p:spTree>
    <p:extLst>
      <p:ext uri="{BB962C8B-B14F-4D97-AF65-F5344CB8AC3E}">
        <p14:creationId xmlns:p14="http://schemas.microsoft.com/office/powerpoint/2010/main" val="2509966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E5AC0-8DAF-43FA-80D9-569F49CAA8F6}" type="slidenum">
              <a:rPr lang="en-US" smtClean="0"/>
              <a:t>26</a:t>
            </a:fld>
            <a:endParaRPr lang="en-US"/>
          </a:p>
        </p:txBody>
      </p:sp>
    </p:spTree>
    <p:extLst>
      <p:ext uri="{BB962C8B-B14F-4D97-AF65-F5344CB8AC3E}">
        <p14:creationId xmlns:p14="http://schemas.microsoft.com/office/powerpoint/2010/main" val="663160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E5AC0-8DAF-43FA-80D9-569F49CAA8F6}" type="slidenum">
              <a:rPr lang="en-US" smtClean="0"/>
              <a:t>27</a:t>
            </a:fld>
            <a:endParaRPr lang="en-US"/>
          </a:p>
        </p:txBody>
      </p:sp>
    </p:spTree>
    <p:extLst>
      <p:ext uri="{BB962C8B-B14F-4D97-AF65-F5344CB8AC3E}">
        <p14:creationId xmlns:p14="http://schemas.microsoft.com/office/powerpoint/2010/main" val="3966428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E5AC0-8DAF-43FA-80D9-569F49CAA8F6}" type="slidenum">
              <a:rPr lang="en-US" smtClean="0"/>
              <a:t>28</a:t>
            </a:fld>
            <a:endParaRPr lang="en-US"/>
          </a:p>
        </p:txBody>
      </p:sp>
    </p:spTree>
    <p:extLst>
      <p:ext uri="{BB962C8B-B14F-4D97-AF65-F5344CB8AC3E}">
        <p14:creationId xmlns:p14="http://schemas.microsoft.com/office/powerpoint/2010/main" val="313631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E5AC0-8DAF-43FA-80D9-569F49CAA8F6}" type="slidenum">
              <a:rPr lang="en-US" smtClean="0"/>
              <a:t>29</a:t>
            </a:fld>
            <a:endParaRPr lang="en-US"/>
          </a:p>
        </p:txBody>
      </p:sp>
    </p:spTree>
    <p:extLst>
      <p:ext uri="{BB962C8B-B14F-4D97-AF65-F5344CB8AC3E}">
        <p14:creationId xmlns:p14="http://schemas.microsoft.com/office/powerpoint/2010/main" val="3191115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E5AC0-8DAF-43FA-80D9-569F49CAA8F6}" type="slidenum">
              <a:rPr lang="en-US" smtClean="0"/>
              <a:t>12</a:t>
            </a:fld>
            <a:endParaRPr lang="en-US"/>
          </a:p>
        </p:txBody>
      </p:sp>
    </p:spTree>
    <p:extLst>
      <p:ext uri="{BB962C8B-B14F-4D97-AF65-F5344CB8AC3E}">
        <p14:creationId xmlns:p14="http://schemas.microsoft.com/office/powerpoint/2010/main" val="3482779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E5AC0-8DAF-43FA-80D9-569F49CAA8F6}" type="slidenum">
              <a:rPr lang="en-US" smtClean="0"/>
              <a:t>30</a:t>
            </a:fld>
            <a:endParaRPr lang="en-US"/>
          </a:p>
        </p:txBody>
      </p:sp>
    </p:spTree>
    <p:extLst>
      <p:ext uri="{BB962C8B-B14F-4D97-AF65-F5344CB8AC3E}">
        <p14:creationId xmlns:p14="http://schemas.microsoft.com/office/powerpoint/2010/main" val="3952775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E5AC0-8DAF-43FA-80D9-569F49CAA8F6}" type="slidenum">
              <a:rPr lang="en-US" smtClean="0"/>
              <a:t>13</a:t>
            </a:fld>
            <a:endParaRPr lang="en-US"/>
          </a:p>
        </p:txBody>
      </p:sp>
    </p:spTree>
    <p:extLst>
      <p:ext uri="{BB962C8B-B14F-4D97-AF65-F5344CB8AC3E}">
        <p14:creationId xmlns:p14="http://schemas.microsoft.com/office/powerpoint/2010/main" val="4115287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E5AC0-8DAF-43FA-80D9-569F49CAA8F6}" type="slidenum">
              <a:rPr lang="en-US" smtClean="0"/>
              <a:t>14</a:t>
            </a:fld>
            <a:endParaRPr lang="en-US"/>
          </a:p>
        </p:txBody>
      </p:sp>
    </p:spTree>
    <p:extLst>
      <p:ext uri="{BB962C8B-B14F-4D97-AF65-F5344CB8AC3E}">
        <p14:creationId xmlns:p14="http://schemas.microsoft.com/office/powerpoint/2010/main" val="1231792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E5AC0-8DAF-43FA-80D9-569F49CAA8F6}" type="slidenum">
              <a:rPr lang="en-US" smtClean="0"/>
              <a:t>15</a:t>
            </a:fld>
            <a:endParaRPr lang="en-US"/>
          </a:p>
        </p:txBody>
      </p:sp>
    </p:spTree>
    <p:extLst>
      <p:ext uri="{BB962C8B-B14F-4D97-AF65-F5344CB8AC3E}">
        <p14:creationId xmlns:p14="http://schemas.microsoft.com/office/powerpoint/2010/main" val="1838666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E5AC0-8DAF-43FA-80D9-569F49CAA8F6}" type="slidenum">
              <a:rPr lang="en-US" smtClean="0"/>
              <a:t>16</a:t>
            </a:fld>
            <a:endParaRPr lang="en-US"/>
          </a:p>
        </p:txBody>
      </p:sp>
    </p:spTree>
    <p:extLst>
      <p:ext uri="{BB962C8B-B14F-4D97-AF65-F5344CB8AC3E}">
        <p14:creationId xmlns:p14="http://schemas.microsoft.com/office/powerpoint/2010/main" val="713086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E5AC0-8DAF-43FA-80D9-569F49CAA8F6}" type="slidenum">
              <a:rPr lang="en-US" smtClean="0"/>
              <a:t>17</a:t>
            </a:fld>
            <a:endParaRPr lang="en-US"/>
          </a:p>
        </p:txBody>
      </p:sp>
    </p:spTree>
    <p:extLst>
      <p:ext uri="{BB962C8B-B14F-4D97-AF65-F5344CB8AC3E}">
        <p14:creationId xmlns:p14="http://schemas.microsoft.com/office/powerpoint/2010/main" val="2314621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E5AC0-8DAF-43FA-80D9-569F49CAA8F6}" type="slidenum">
              <a:rPr lang="en-US" smtClean="0"/>
              <a:t>18</a:t>
            </a:fld>
            <a:endParaRPr lang="en-US"/>
          </a:p>
        </p:txBody>
      </p:sp>
    </p:spTree>
    <p:extLst>
      <p:ext uri="{BB962C8B-B14F-4D97-AF65-F5344CB8AC3E}">
        <p14:creationId xmlns:p14="http://schemas.microsoft.com/office/powerpoint/2010/main" val="4280888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BE5AC0-8DAF-43FA-80D9-569F49CAA8F6}" type="slidenum">
              <a:rPr lang="en-US" smtClean="0"/>
              <a:t>19</a:t>
            </a:fld>
            <a:endParaRPr lang="en-US"/>
          </a:p>
        </p:txBody>
      </p:sp>
    </p:spTree>
    <p:extLst>
      <p:ext uri="{BB962C8B-B14F-4D97-AF65-F5344CB8AC3E}">
        <p14:creationId xmlns:p14="http://schemas.microsoft.com/office/powerpoint/2010/main" val="266243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4C48DD-52D0-4C2D-AD73-601B766B5055}"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3C763-1BDA-437B-B7BF-E49E7B435A7E}" type="slidenum">
              <a:rPr lang="en-US" smtClean="0"/>
              <a:t>‹#›</a:t>
            </a:fld>
            <a:endParaRPr lang="en-US"/>
          </a:p>
        </p:txBody>
      </p:sp>
    </p:spTree>
    <p:extLst>
      <p:ext uri="{BB962C8B-B14F-4D97-AF65-F5344CB8AC3E}">
        <p14:creationId xmlns:p14="http://schemas.microsoft.com/office/powerpoint/2010/main" val="272968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C48DD-52D0-4C2D-AD73-601B766B5055}"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3C763-1BDA-437B-B7BF-E49E7B435A7E}" type="slidenum">
              <a:rPr lang="en-US" smtClean="0"/>
              <a:t>‹#›</a:t>
            </a:fld>
            <a:endParaRPr lang="en-US"/>
          </a:p>
        </p:txBody>
      </p:sp>
    </p:spTree>
    <p:extLst>
      <p:ext uri="{BB962C8B-B14F-4D97-AF65-F5344CB8AC3E}">
        <p14:creationId xmlns:p14="http://schemas.microsoft.com/office/powerpoint/2010/main" val="223623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C48DD-52D0-4C2D-AD73-601B766B5055}"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3C763-1BDA-437B-B7BF-E49E7B435A7E}" type="slidenum">
              <a:rPr lang="en-US" smtClean="0"/>
              <a:t>‹#›</a:t>
            </a:fld>
            <a:endParaRPr lang="en-US"/>
          </a:p>
        </p:txBody>
      </p:sp>
    </p:spTree>
    <p:extLst>
      <p:ext uri="{BB962C8B-B14F-4D97-AF65-F5344CB8AC3E}">
        <p14:creationId xmlns:p14="http://schemas.microsoft.com/office/powerpoint/2010/main" val="5212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C48DD-52D0-4C2D-AD73-601B766B5055}"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3C763-1BDA-437B-B7BF-E49E7B435A7E}" type="slidenum">
              <a:rPr lang="en-US" smtClean="0"/>
              <a:t>‹#›</a:t>
            </a:fld>
            <a:endParaRPr lang="en-US"/>
          </a:p>
        </p:txBody>
      </p:sp>
    </p:spTree>
    <p:extLst>
      <p:ext uri="{BB962C8B-B14F-4D97-AF65-F5344CB8AC3E}">
        <p14:creationId xmlns:p14="http://schemas.microsoft.com/office/powerpoint/2010/main" val="409941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D4C48DD-52D0-4C2D-AD73-601B766B5055}"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3C763-1BDA-437B-B7BF-E49E7B435A7E}" type="slidenum">
              <a:rPr lang="en-US" smtClean="0"/>
              <a:t>‹#›</a:t>
            </a:fld>
            <a:endParaRPr lang="en-US"/>
          </a:p>
        </p:txBody>
      </p:sp>
    </p:spTree>
    <p:extLst>
      <p:ext uri="{BB962C8B-B14F-4D97-AF65-F5344CB8AC3E}">
        <p14:creationId xmlns:p14="http://schemas.microsoft.com/office/powerpoint/2010/main" val="81251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4C48DD-52D0-4C2D-AD73-601B766B5055}"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03C763-1BDA-437B-B7BF-E49E7B435A7E}" type="slidenum">
              <a:rPr lang="en-US" smtClean="0"/>
              <a:t>‹#›</a:t>
            </a:fld>
            <a:endParaRPr lang="en-US"/>
          </a:p>
        </p:txBody>
      </p:sp>
    </p:spTree>
    <p:extLst>
      <p:ext uri="{BB962C8B-B14F-4D97-AF65-F5344CB8AC3E}">
        <p14:creationId xmlns:p14="http://schemas.microsoft.com/office/powerpoint/2010/main" val="335418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4C48DD-52D0-4C2D-AD73-601B766B5055}" type="datetimeFigureOut">
              <a:rPr lang="en-US" smtClean="0"/>
              <a:t>3/3/2022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03C763-1BDA-437B-B7BF-E49E7B435A7E}" type="slidenum">
              <a:rPr lang="en-US" smtClean="0"/>
              <a:t>‹#›</a:t>
            </a:fld>
            <a:endParaRPr lang="en-US"/>
          </a:p>
        </p:txBody>
      </p:sp>
    </p:spTree>
    <p:extLst>
      <p:ext uri="{BB962C8B-B14F-4D97-AF65-F5344CB8AC3E}">
        <p14:creationId xmlns:p14="http://schemas.microsoft.com/office/powerpoint/2010/main" val="239636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4C48DD-52D0-4C2D-AD73-601B766B5055}" type="datetimeFigureOut">
              <a:rPr lang="en-US" smtClean="0"/>
              <a:t>3/3/2022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03C763-1BDA-437B-B7BF-E49E7B435A7E}" type="slidenum">
              <a:rPr lang="en-US" smtClean="0"/>
              <a:t>‹#›</a:t>
            </a:fld>
            <a:endParaRPr lang="en-US"/>
          </a:p>
        </p:txBody>
      </p:sp>
    </p:spTree>
    <p:extLst>
      <p:ext uri="{BB962C8B-B14F-4D97-AF65-F5344CB8AC3E}">
        <p14:creationId xmlns:p14="http://schemas.microsoft.com/office/powerpoint/2010/main" val="395238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C48DD-52D0-4C2D-AD73-601B766B5055}" type="datetimeFigureOut">
              <a:rPr lang="en-US" smtClean="0"/>
              <a:t>3/3/2022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03C763-1BDA-437B-B7BF-E49E7B435A7E}" type="slidenum">
              <a:rPr lang="en-US" smtClean="0"/>
              <a:t>‹#›</a:t>
            </a:fld>
            <a:endParaRPr lang="en-US"/>
          </a:p>
        </p:txBody>
      </p:sp>
    </p:spTree>
    <p:extLst>
      <p:ext uri="{BB962C8B-B14F-4D97-AF65-F5344CB8AC3E}">
        <p14:creationId xmlns:p14="http://schemas.microsoft.com/office/powerpoint/2010/main" val="263647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D4C48DD-52D0-4C2D-AD73-601B766B5055}"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03C763-1BDA-437B-B7BF-E49E7B435A7E}" type="slidenum">
              <a:rPr lang="en-US" smtClean="0"/>
              <a:t>‹#›</a:t>
            </a:fld>
            <a:endParaRPr lang="en-US"/>
          </a:p>
        </p:txBody>
      </p:sp>
    </p:spTree>
    <p:extLst>
      <p:ext uri="{BB962C8B-B14F-4D97-AF65-F5344CB8AC3E}">
        <p14:creationId xmlns:p14="http://schemas.microsoft.com/office/powerpoint/2010/main" val="385021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D4C48DD-52D0-4C2D-AD73-601B766B5055}"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03C763-1BDA-437B-B7BF-E49E7B435A7E}" type="slidenum">
              <a:rPr lang="en-US" smtClean="0"/>
              <a:t>‹#›</a:t>
            </a:fld>
            <a:endParaRPr lang="en-US"/>
          </a:p>
        </p:txBody>
      </p:sp>
    </p:spTree>
    <p:extLst>
      <p:ext uri="{BB962C8B-B14F-4D97-AF65-F5344CB8AC3E}">
        <p14:creationId xmlns:p14="http://schemas.microsoft.com/office/powerpoint/2010/main" val="178300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1000"/>
            <a:lum/>
          </a:blip>
          <a:srcRect/>
          <a:stretch>
            <a:fillRect l="56000" r="-49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D4C48DD-52D0-4C2D-AD73-601B766B5055}" type="datetimeFigureOut">
              <a:rPr lang="en-US" smtClean="0"/>
              <a:t>3/3/2022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03C763-1BDA-437B-B7BF-E49E7B435A7E}" type="slidenum">
              <a:rPr lang="en-US" smtClean="0"/>
              <a:t>‹#›</a:t>
            </a:fld>
            <a:endParaRPr lang="en-US"/>
          </a:p>
        </p:txBody>
      </p:sp>
    </p:spTree>
    <p:extLst>
      <p:ext uri="{BB962C8B-B14F-4D97-AF65-F5344CB8AC3E}">
        <p14:creationId xmlns:p14="http://schemas.microsoft.com/office/powerpoint/2010/main" val="1845774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1600" y="183128"/>
            <a:ext cx="6400800" cy="2652776"/>
          </a:xfrm>
          <a:prstGeom prst="rect">
            <a:avLst/>
          </a:prstGeom>
        </p:spPr>
      </p:pic>
      <p:pic>
        <p:nvPicPr>
          <p:cNvPr id="2" name="Picture 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3000788"/>
            <a:ext cx="9144000" cy="2226833"/>
          </a:xfrm>
          <a:prstGeom prst="rect">
            <a:avLst/>
          </a:prstGeom>
          <a:effectLst>
            <a:reflection blurRad="6350" stA="50000" endA="300" endPos="55000" dir="5400000" sy="-100000" algn="bl" rotWithShape="0"/>
            <a:softEdge rad="266700"/>
          </a:effectLst>
        </p:spPr>
      </p:pic>
      <p:sp>
        <p:nvSpPr>
          <p:cNvPr id="3" name="Subtitle 2"/>
          <p:cNvSpPr>
            <a:spLocks noGrp="1"/>
          </p:cNvSpPr>
          <p:nvPr>
            <p:ph type="subTitle" idx="1"/>
          </p:nvPr>
        </p:nvSpPr>
        <p:spPr>
          <a:xfrm>
            <a:off x="323557" y="5570870"/>
            <a:ext cx="8567225" cy="1241822"/>
          </a:xfrm>
        </p:spPr>
        <p:txBody>
          <a:bodyPr>
            <a:normAutofit/>
          </a:bodyPr>
          <a:lstStyle/>
          <a:p>
            <a:pPr>
              <a:lnSpc>
                <a:spcPct val="100000"/>
              </a:lnSpc>
              <a:spcBef>
                <a:spcPts val="0"/>
              </a:spcBef>
            </a:pPr>
            <a:r>
              <a:rPr lang="en-US" b="1" dirty="0" smtClean="0">
                <a:latin typeface="Constantia" panose="02030602050306030303" pitchFamily="18" charset="0"/>
              </a:rPr>
              <a:t>Neighborhood </a:t>
            </a:r>
            <a:r>
              <a:rPr lang="en-US" b="1" dirty="0">
                <a:latin typeface="Constantia" panose="02030602050306030303" pitchFamily="18" charset="0"/>
              </a:rPr>
              <a:t>Institute </a:t>
            </a:r>
            <a:r>
              <a:rPr lang="en-US" b="1" dirty="0" smtClean="0">
                <a:latin typeface="Constantia" panose="02030602050306030303" pitchFamily="18" charset="0"/>
              </a:rPr>
              <a:t>Fall 2021</a:t>
            </a:r>
          </a:p>
          <a:p>
            <a:pPr>
              <a:lnSpc>
                <a:spcPct val="100000"/>
              </a:lnSpc>
              <a:spcBef>
                <a:spcPts val="0"/>
              </a:spcBef>
            </a:pPr>
            <a:r>
              <a:rPr lang="en-US" b="1" dirty="0" smtClean="0">
                <a:latin typeface="Constantia" panose="02030602050306030303" pitchFamily="18" charset="0"/>
              </a:rPr>
              <a:t>Week </a:t>
            </a:r>
            <a:r>
              <a:rPr lang="en-US" b="1" dirty="0">
                <a:latin typeface="Constantia" panose="02030602050306030303" pitchFamily="18" charset="0"/>
              </a:rPr>
              <a:t>6</a:t>
            </a:r>
            <a:endParaRPr lang="en-US" b="1" dirty="0">
              <a:latin typeface="+mj-lt"/>
            </a:endParaRPr>
          </a:p>
        </p:txBody>
      </p:sp>
    </p:spTree>
    <p:extLst>
      <p:ext uri="{BB962C8B-B14F-4D97-AF65-F5344CB8AC3E}">
        <p14:creationId xmlns:p14="http://schemas.microsoft.com/office/powerpoint/2010/main" val="291697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BREAK</a:t>
            </a:r>
            <a:endParaRPr lang="en-US" sz="3600"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323397"/>
            <a:ext cx="7886700" cy="3355793"/>
          </a:xfrm>
        </p:spPr>
      </p:pic>
    </p:spTree>
    <p:extLst>
      <p:ext uri="{BB962C8B-B14F-4D97-AF65-F5344CB8AC3E}">
        <p14:creationId xmlns:p14="http://schemas.microsoft.com/office/powerpoint/2010/main" val="22446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Garamond" panose="02020404030301010803" pitchFamily="18" charset="0"/>
              </a:rPr>
              <a:t>Body/Life map</a:t>
            </a:r>
          </a:p>
        </p:txBody>
      </p:sp>
      <p:sp>
        <p:nvSpPr>
          <p:cNvPr id="3" name="TextBox 2"/>
          <p:cNvSpPr txBox="1"/>
          <p:nvPr/>
        </p:nvSpPr>
        <p:spPr>
          <a:xfrm>
            <a:off x="539931" y="1558834"/>
            <a:ext cx="5625738" cy="4524315"/>
          </a:xfrm>
          <a:prstGeom prst="rect">
            <a:avLst/>
          </a:prstGeom>
          <a:noFill/>
        </p:spPr>
        <p:txBody>
          <a:bodyPr wrap="square" rtlCol="0">
            <a:spAutoFit/>
          </a:bodyPr>
          <a:lstStyle/>
          <a:p>
            <a:pPr marL="285750" indent="-285750">
              <a:buFont typeface="Arial" panose="020B0604020202020204" pitchFamily="34" charset="0"/>
              <a:buChar char="•"/>
            </a:pPr>
            <a:r>
              <a:rPr lang="en-US" sz="2400" b="1" u="sng" dirty="0">
                <a:latin typeface="Garamond" panose="02020404030301010803" pitchFamily="18" charset="0"/>
              </a:rPr>
              <a:t>Head</a:t>
            </a:r>
            <a:r>
              <a:rPr lang="en-US" sz="2400" dirty="0">
                <a:latin typeface="Garamond" panose="02020404030301010803" pitchFamily="18" charset="0"/>
              </a:rPr>
              <a:t> How would you like to make an impact?</a:t>
            </a:r>
          </a:p>
          <a:p>
            <a:pPr marL="285750" indent="-285750">
              <a:buFont typeface="Arial" panose="020B0604020202020204" pitchFamily="34" charset="0"/>
              <a:buChar char="•"/>
            </a:pPr>
            <a:r>
              <a:rPr lang="en-US" sz="2400" b="1" u="sng" dirty="0">
                <a:latin typeface="Garamond" panose="02020404030301010803" pitchFamily="18" charset="0"/>
              </a:rPr>
              <a:t>Heart</a:t>
            </a:r>
            <a:r>
              <a:rPr lang="en-US" sz="2400" dirty="0">
                <a:latin typeface="Garamond" panose="02020404030301010803" pitchFamily="18" charset="0"/>
              </a:rPr>
              <a:t> Things we feel strongly about OR the people, relationships, things that you love and make you who you are.</a:t>
            </a:r>
          </a:p>
          <a:p>
            <a:pPr marL="285750" indent="-285750">
              <a:buFont typeface="Arial" panose="020B0604020202020204" pitchFamily="34" charset="0"/>
              <a:buChar char="•"/>
            </a:pPr>
            <a:r>
              <a:rPr lang="en-US" sz="2400" b="1" u="sng" dirty="0">
                <a:latin typeface="Garamond" panose="02020404030301010803" pitchFamily="18" charset="0"/>
              </a:rPr>
              <a:t>Hands </a:t>
            </a:r>
            <a:r>
              <a:rPr lang="en-US" sz="2400" dirty="0">
                <a:latin typeface="Garamond" panose="02020404030301010803" pitchFamily="18" charset="0"/>
              </a:rPr>
              <a:t>What you want to create or build.</a:t>
            </a:r>
          </a:p>
          <a:p>
            <a:pPr marL="285750" indent="-285750">
              <a:buFont typeface="Arial" panose="020B0604020202020204" pitchFamily="34" charset="0"/>
              <a:buChar char="•"/>
            </a:pPr>
            <a:r>
              <a:rPr lang="en-US" sz="2400" b="1" u="sng" dirty="0">
                <a:latin typeface="Garamond" panose="02020404030301010803" pitchFamily="18" charset="0"/>
              </a:rPr>
              <a:t>Eyes</a:t>
            </a:r>
            <a:r>
              <a:rPr lang="en-US" sz="2400" dirty="0">
                <a:latin typeface="Garamond" panose="02020404030301010803" pitchFamily="18" charset="0"/>
              </a:rPr>
              <a:t> What you want to see in the future, visions you have for your community.</a:t>
            </a:r>
          </a:p>
          <a:p>
            <a:pPr marL="285750" indent="-285750">
              <a:buFont typeface="Arial" panose="020B0604020202020204" pitchFamily="34" charset="0"/>
              <a:buChar char="•"/>
            </a:pPr>
            <a:r>
              <a:rPr lang="en-US" sz="2400" b="1" u="sng" dirty="0">
                <a:latin typeface="Garamond" panose="02020404030301010803" pitchFamily="18" charset="0"/>
              </a:rPr>
              <a:t>Muscles</a:t>
            </a:r>
            <a:r>
              <a:rPr lang="en-US" sz="2400" dirty="0">
                <a:latin typeface="Garamond" panose="02020404030301010803" pitchFamily="18" charset="0"/>
              </a:rPr>
              <a:t> What are your sources of inspiration, support, strength, power?</a:t>
            </a:r>
          </a:p>
          <a:p>
            <a:pPr marL="285750" indent="-285750">
              <a:buFont typeface="Arial" panose="020B0604020202020204" pitchFamily="34" charset="0"/>
              <a:buChar char="•"/>
            </a:pPr>
            <a:endParaRPr lang="en-US" sz="2400" dirty="0">
              <a:latin typeface="Garamond" panose="02020404030301010803" pitchFamily="18" charset="0"/>
            </a:endParaRPr>
          </a:p>
          <a:p>
            <a:pPr marL="285750" indent="-285750">
              <a:buFont typeface="Arial" panose="020B0604020202020204" pitchFamily="34" charset="0"/>
              <a:buChar char="•"/>
            </a:pPr>
            <a:endParaRPr lang="en-US" sz="2400" dirty="0">
              <a:latin typeface="Garamond" panose="02020404030301010803" pitchFamily="18"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5357" b="89987" l="9992" r="92073"/>
                    </a14:imgEffect>
                  </a14:imgLayer>
                </a14:imgProps>
              </a:ext>
              <a:ext uri="{28A0092B-C50C-407E-A947-70E740481C1C}">
                <a14:useLocalDpi xmlns:a14="http://schemas.microsoft.com/office/drawing/2010/main" val="0"/>
              </a:ext>
            </a:extLst>
          </a:blip>
          <a:stretch>
            <a:fillRect/>
          </a:stretch>
        </p:blipFill>
        <p:spPr>
          <a:xfrm>
            <a:off x="4401879" y="0"/>
            <a:ext cx="6094022" cy="7890526"/>
          </a:xfrm>
          <a:prstGeom prst="rect">
            <a:avLst/>
          </a:prstGeom>
        </p:spPr>
      </p:pic>
      <p:sp>
        <p:nvSpPr>
          <p:cNvPr id="4" name="Slide Number Placeholder 3"/>
          <p:cNvSpPr>
            <a:spLocks noGrp="1"/>
          </p:cNvSpPr>
          <p:nvPr>
            <p:ph type="sldNum" sz="quarter" idx="12"/>
          </p:nvPr>
        </p:nvSpPr>
        <p:spPr/>
        <p:txBody>
          <a:bodyPr/>
          <a:lstStyle/>
          <a:p>
            <a:fld id="{8C03C763-1BDA-437B-B7BF-E49E7B435A7E}" type="slidenum">
              <a:rPr lang="en-US" smtClean="0"/>
              <a:t>11</a:t>
            </a:fld>
            <a:endParaRPr lang="en-US" dirty="0"/>
          </a:p>
        </p:txBody>
      </p:sp>
    </p:spTree>
    <p:extLst>
      <p:ext uri="{BB962C8B-B14F-4D97-AF65-F5344CB8AC3E}">
        <p14:creationId xmlns:p14="http://schemas.microsoft.com/office/powerpoint/2010/main" val="105659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86200" y="188485"/>
            <a:ext cx="1371600" cy="282931"/>
          </a:xfrm>
          <a:prstGeom prst="rect">
            <a:avLst/>
          </a:prstGeom>
        </p:spPr>
      </p:pic>
      <p:sp>
        <p:nvSpPr>
          <p:cNvPr id="20" name="Title 6"/>
          <p:cNvSpPr>
            <a:spLocks noGrp="1"/>
          </p:cNvSpPr>
          <p:nvPr>
            <p:ph type="title"/>
          </p:nvPr>
        </p:nvSpPr>
        <p:spPr>
          <a:xfrm>
            <a:off x="628649" y="152150"/>
            <a:ext cx="7886700" cy="1325563"/>
          </a:xfrm>
        </p:spPr>
        <p:txBody>
          <a:bodyPr>
            <a:normAutofit/>
          </a:bodyPr>
          <a:lstStyle/>
          <a:p>
            <a:pPr algn="ctr"/>
            <a:r>
              <a:rPr lang="en-US" sz="3600" dirty="0">
                <a:latin typeface="Constantia" panose="02030602050306030303" pitchFamily="18" charset="0"/>
              </a:rPr>
              <a:t>Institute Project Introduction</a:t>
            </a:r>
          </a:p>
        </p:txBody>
      </p:sp>
      <p:sp>
        <p:nvSpPr>
          <p:cNvPr id="5" name="TextBox 4"/>
          <p:cNvSpPr txBox="1"/>
          <p:nvPr/>
        </p:nvSpPr>
        <p:spPr>
          <a:xfrm>
            <a:off x="3685735" y="1364563"/>
            <a:ext cx="1772529" cy="369332"/>
          </a:xfrm>
          <a:prstGeom prst="rect">
            <a:avLst/>
          </a:prstGeom>
          <a:noFill/>
        </p:spPr>
        <p:txBody>
          <a:bodyPr wrap="square" rtlCol="0">
            <a:spAutoFit/>
          </a:bodyPr>
          <a:lstStyle/>
          <a:p>
            <a:pPr algn="ctr"/>
            <a:r>
              <a:rPr lang="en-US" dirty="0"/>
              <a:t>15 Min.</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970" y="1130300"/>
            <a:ext cx="7559040" cy="5669280"/>
          </a:xfrm>
          <a:prstGeom prst="rect">
            <a:avLst/>
          </a:prstGeom>
        </p:spPr>
      </p:pic>
    </p:spTree>
    <p:extLst>
      <p:ext uri="{BB962C8B-B14F-4D97-AF65-F5344CB8AC3E}">
        <p14:creationId xmlns:p14="http://schemas.microsoft.com/office/powerpoint/2010/main" val="99523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86200" y="188485"/>
            <a:ext cx="1371600" cy="282931"/>
          </a:xfrm>
          <a:prstGeom prst="rect">
            <a:avLst/>
          </a:prstGeom>
        </p:spPr>
      </p:pic>
      <p:sp>
        <p:nvSpPr>
          <p:cNvPr id="20" name="Title 6"/>
          <p:cNvSpPr>
            <a:spLocks noGrp="1"/>
          </p:cNvSpPr>
          <p:nvPr>
            <p:ph type="title"/>
          </p:nvPr>
        </p:nvSpPr>
        <p:spPr>
          <a:xfrm>
            <a:off x="628649" y="152150"/>
            <a:ext cx="7886700" cy="1325563"/>
          </a:xfrm>
        </p:spPr>
        <p:txBody>
          <a:bodyPr>
            <a:normAutofit/>
          </a:bodyPr>
          <a:lstStyle/>
          <a:p>
            <a:pPr algn="ctr"/>
            <a:r>
              <a:rPr lang="en-US" sz="3600" dirty="0" smtClean="0">
                <a:latin typeface="Constantia" panose="02030602050306030303" pitchFamily="18" charset="0"/>
              </a:rPr>
              <a:t>Participatory Process</a:t>
            </a:r>
            <a:endParaRPr lang="en-US" sz="3600" dirty="0">
              <a:latin typeface="Constantia" panose="02030602050306030303" pitchFamily="18" charset="0"/>
            </a:endParaRPr>
          </a:p>
        </p:txBody>
      </p:sp>
      <p:sp>
        <p:nvSpPr>
          <p:cNvPr id="6" name="Content Placeholder 7"/>
          <p:cNvSpPr>
            <a:spLocks noGrp="1"/>
          </p:cNvSpPr>
          <p:nvPr>
            <p:ph idx="1"/>
          </p:nvPr>
        </p:nvSpPr>
        <p:spPr>
          <a:xfrm>
            <a:off x="628649" y="1514048"/>
            <a:ext cx="7886700" cy="4351338"/>
          </a:xfrm>
        </p:spPr>
        <p:txBody>
          <a:bodyPr>
            <a:normAutofit/>
          </a:bodyPr>
          <a:lstStyle/>
          <a:p>
            <a:pPr lvl="0"/>
            <a:r>
              <a:rPr lang="en-US" sz="2400" b="1" dirty="0" smtClean="0">
                <a:latin typeface="+mj-lt"/>
              </a:rPr>
              <a:t>What is a Participatory Process</a:t>
            </a:r>
          </a:p>
          <a:p>
            <a:pPr lvl="1"/>
            <a:r>
              <a:rPr lang="en-US" dirty="0" smtClean="0">
                <a:latin typeface="Constantia" panose="02030602050306030303" pitchFamily="18" charset="0"/>
              </a:rPr>
              <a:t>CHE Participatory Budget</a:t>
            </a:r>
            <a:r>
              <a:rPr lang="en-US" i="1" dirty="0">
                <a:latin typeface="Constantia" panose="02030602050306030303" pitchFamily="18" charset="0"/>
              </a:rPr>
              <a:t/>
            </a:r>
            <a:br>
              <a:rPr lang="en-US" i="1" dirty="0">
                <a:latin typeface="Constantia" panose="02030602050306030303" pitchFamily="18" charset="0"/>
              </a:rPr>
            </a:br>
            <a:endParaRPr lang="en-US" sz="2500" dirty="0">
              <a:latin typeface="Constantia" panose="02030602050306030303" pitchFamily="18" charset="0"/>
            </a:endParaRPr>
          </a:p>
          <a:p>
            <a:pPr lvl="0"/>
            <a:r>
              <a:rPr lang="en-US" dirty="0">
                <a:latin typeface="Constantia" panose="02030602050306030303" pitchFamily="18" charset="0"/>
              </a:rPr>
              <a:t>Plan &amp; Produce an Event or Project </a:t>
            </a:r>
            <a:endParaRPr lang="en-US" sz="3200" dirty="0">
              <a:latin typeface="Constantia" panose="02030602050306030303" pitchFamily="18" charset="0"/>
            </a:endParaRPr>
          </a:p>
          <a:p>
            <a:pPr lvl="1"/>
            <a:r>
              <a:rPr lang="en-US" i="1" dirty="0">
                <a:latin typeface="Constantia" panose="02030602050306030303" pitchFamily="18" charset="0"/>
              </a:rPr>
              <a:t>Mural, Festival, Community garden, Clean up </a:t>
            </a:r>
          </a:p>
          <a:p>
            <a:pPr lvl="1"/>
            <a:endParaRPr lang="en-US" sz="2800" i="1" dirty="0">
              <a:latin typeface="Constantia" panose="02030602050306030303" pitchFamily="18" charset="0"/>
            </a:endParaRPr>
          </a:p>
          <a:p>
            <a:pPr lvl="0"/>
            <a:r>
              <a:rPr lang="en-US" dirty="0">
                <a:latin typeface="Constantia" panose="02030602050306030303" pitchFamily="18" charset="0"/>
              </a:rPr>
              <a:t>Start a Program or Service </a:t>
            </a:r>
            <a:endParaRPr lang="en-US" sz="3200" dirty="0">
              <a:latin typeface="Constantia" panose="02030602050306030303" pitchFamily="18" charset="0"/>
            </a:endParaRPr>
          </a:p>
          <a:p>
            <a:pPr lvl="1"/>
            <a:r>
              <a:rPr lang="en-US" i="1" dirty="0">
                <a:latin typeface="Constantia" panose="02030602050306030303" pitchFamily="18" charset="0"/>
              </a:rPr>
              <a:t>Help seniors with yard work, create a newsletter,</a:t>
            </a:r>
            <a:br>
              <a:rPr lang="en-US" i="1" dirty="0">
                <a:latin typeface="Constantia" panose="02030602050306030303" pitchFamily="18" charset="0"/>
              </a:rPr>
            </a:br>
            <a:r>
              <a:rPr lang="en-US" i="1" dirty="0">
                <a:latin typeface="Constantia" panose="02030602050306030303" pitchFamily="18" charset="0"/>
              </a:rPr>
              <a:t>start an email list or phone tree</a:t>
            </a:r>
            <a:endParaRPr lang="en-US" sz="2800" dirty="0">
              <a:latin typeface="Constantia" panose="02030602050306030303" pitchFamily="18" charset="0"/>
            </a:endParaRPr>
          </a:p>
          <a:p>
            <a:endParaRPr lang="en-US" sz="3200" dirty="0">
              <a:latin typeface="Constantia" panose="02030602050306030303" pitchFamily="18" charset="0"/>
            </a:endParaRPr>
          </a:p>
          <a:p>
            <a:pPr algn="just">
              <a:lnSpc>
                <a:spcPct val="150000"/>
              </a:lnSpc>
            </a:pPr>
            <a:endParaRPr lang="en-US" sz="3600" dirty="0">
              <a:latin typeface="Constantia" panose="02030602050306030303" pitchFamily="18" charset="0"/>
            </a:endParaRPr>
          </a:p>
        </p:txBody>
      </p:sp>
    </p:spTree>
    <p:extLst>
      <p:ext uri="{BB962C8B-B14F-4D97-AF65-F5344CB8AC3E}">
        <p14:creationId xmlns:p14="http://schemas.microsoft.com/office/powerpoint/2010/main" val="123708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86200" y="188485"/>
            <a:ext cx="1371600" cy="282931"/>
          </a:xfrm>
          <a:prstGeom prst="rect">
            <a:avLst/>
          </a:prstGeom>
        </p:spPr>
      </p:pic>
      <p:sp>
        <p:nvSpPr>
          <p:cNvPr id="20" name="Title 6"/>
          <p:cNvSpPr>
            <a:spLocks noGrp="1"/>
          </p:cNvSpPr>
          <p:nvPr>
            <p:ph type="title"/>
          </p:nvPr>
        </p:nvSpPr>
        <p:spPr>
          <a:xfrm>
            <a:off x="628649" y="152150"/>
            <a:ext cx="7886700" cy="1325563"/>
          </a:xfrm>
        </p:spPr>
        <p:txBody>
          <a:bodyPr>
            <a:normAutofit/>
          </a:bodyPr>
          <a:lstStyle/>
          <a:p>
            <a:pPr algn="ctr"/>
            <a:r>
              <a:rPr lang="en-US" sz="3600" dirty="0">
                <a:latin typeface="Constantia" panose="02030602050306030303" pitchFamily="18" charset="0"/>
              </a:rPr>
              <a:t>Institute Project Introduction</a:t>
            </a:r>
          </a:p>
        </p:txBody>
      </p:sp>
      <p:sp>
        <p:nvSpPr>
          <p:cNvPr id="6" name="Content Placeholder 7"/>
          <p:cNvSpPr>
            <a:spLocks noGrp="1"/>
          </p:cNvSpPr>
          <p:nvPr>
            <p:ph idx="1"/>
          </p:nvPr>
        </p:nvSpPr>
        <p:spPr>
          <a:xfrm>
            <a:off x="628649" y="1514048"/>
            <a:ext cx="7886700" cy="4351338"/>
          </a:xfrm>
        </p:spPr>
        <p:txBody>
          <a:bodyPr>
            <a:normAutofit/>
          </a:bodyPr>
          <a:lstStyle/>
          <a:p>
            <a:pPr lvl="0"/>
            <a:r>
              <a:rPr lang="en-US" dirty="0">
                <a:latin typeface="Constantia" panose="02030602050306030303" pitchFamily="18" charset="0"/>
              </a:rPr>
              <a:t>Issues and Problems </a:t>
            </a:r>
            <a:endParaRPr lang="en-US" sz="3200" dirty="0">
              <a:latin typeface="Constantia" panose="02030602050306030303" pitchFamily="18" charset="0"/>
            </a:endParaRPr>
          </a:p>
          <a:p>
            <a:pPr lvl="1"/>
            <a:r>
              <a:rPr lang="en-US" i="1" dirty="0">
                <a:latin typeface="Constantia" panose="02030602050306030303" pitchFamily="18" charset="0"/>
              </a:rPr>
              <a:t>Embrace work to solve specific problems: </a:t>
            </a:r>
            <a:br>
              <a:rPr lang="en-US" i="1" dirty="0">
                <a:latin typeface="Constantia" panose="02030602050306030303" pitchFamily="18" charset="0"/>
              </a:rPr>
            </a:br>
            <a:r>
              <a:rPr lang="en-US" i="1" dirty="0">
                <a:latin typeface="Constantia" panose="02030602050306030303" pitchFamily="18" charset="0"/>
              </a:rPr>
              <a:t>Traffic, Crime, Code and Zoning, Absentee Landlords </a:t>
            </a:r>
            <a:br>
              <a:rPr lang="en-US" i="1" dirty="0">
                <a:latin typeface="Constantia" panose="02030602050306030303" pitchFamily="18" charset="0"/>
              </a:rPr>
            </a:br>
            <a:endParaRPr lang="en-US" sz="2800" dirty="0">
              <a:latin typeface="Constantia" panose="02030602050306030303" pitchFamily="18" charset="0"/>
            </a:endParaRPr>
          </a:p>
          <a:p>
            <a:pPr lvl="0"/>
            <a:r>
              <a:rPr lang="en-US" dirty="0">
                <a:latin typeface="Constantia" panose="02030602050306030303" pitchFamily="18" charset="0"/>
              </a:rPr>
              <a:t>Physical Improvement </a:t>
            </a:r>
            <a:endParaRPr lang="en-US" sz="3200" dirty="0">
              <a:latin typeface="Constantia" panose="02030602050306030303" pitchFamily="18" charset="0"/>
            </a:endParaRPr>
          </a:p>
          <a:p>
            <a:pPr lvl="1"/>
            <a:r>
              <a:rPr lang="en-US" i="1" dirty="0">
                <a:latin typeface="Constantia" panose="02030602050306030303" pitchFamily="18" charset="0"/>
              </a:rPr>
              <a:t>Streetscape rehab &amp; improvement, Park projects, Signage, Beautification </a:t>
            </a:r>
            <a:br>
              <a:rPr lang="en-US" i="1" dirty="0">
                <a:latin typeface="Constantia" panose="02030602050306030303" pitchFamily="18" charset="0"/>
              </a:rPr>
            </a:br>
            <a:endParaRPr lang="en-US" sz="2800" dirty="0">
              <a:latin typeface="Constantia" panose="02030602050306030303" pitchFamily="18" charset="0"/>
            </a:endParaRPr>
          </a:p>
          <a:p>
            <a:pPr lvl="0"/>
            <a:r>
              <a:rPr lang="en-US" dirty="0">
                <a:latin typeface="Constantia" panose="02030602050306030303" pitchFamily="18" charset="0"/>
              </a:rPr>
              <a:t>Grant writing </a:t>
            </a:r>
            <a:endParaRPr lang="en-US" sz="3200" dirty="0">
              <a:latin typeface="Constantia" panose="02030602050306030303" pitchFamily="18" charset="0"/>
            </a:endParaRPr>
          </a:p>
          <a:p>
            <a:pPr lvl="1"/>
            <a:r>
              <a:rPr lang="en-US" i="1" dirty="0">
                <a:latin typeface="Constantia" panose="02030602050306030303" pitchFamily="18" charset="0"/>
              </a:rPr>
              <a:t>For neighborhood improvement projects </a:t>
            </a:r>
            <a:endParaRPr lang="en-US" sz="2800" dirty="0">
              <a:latin typeface="Constantia" panose="02030602050306030303" pitchFamily="18" charset="0"/>
            </a:endParaRPr>
          </a:p>
          <a:p>
            <a:endParaRPr lang="en-US" sz="3200" dirty="0">
              <a:latin typeface="Constantia" panose="02030602050306030303" pitchFamily="18" charset="0"/>
            </a:endParaRPr>
          </a:p>
          <a:p>
            <a:pPr algn="just">
              <a:lnSpc>
                <a:spcPct val="150000"/>
              </a:lnSpc>
            </a:pPr>
            <a:endParaRPr lang="en-US" sz="3600" dirty="0">
              <a:latin typeface="Constantia" panose="02030602050306030303" pitchFamily="18" charset="0"/>
            </a:endParaRPr>
          </a:p>
        </p:txBody>
      </p:sp>
    </p:spTree>
    <p:extLst>
      <p:ext uri="{BB962C8B-B14F-4D97-AF65-F5344CB8AC3E}">
        <p14:creationId xmlns:p14="http://schemas.microsoft.com/office/powerpoint/2010/main" val="203453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86200" y="188485"/>
            <a:ext cx="1371600" cy="282931"/>
          </a:xfrm>
          <a:prstGeom prst="rect">
            <a:avLst/>
          </a:prstGeom>
        </p:spPr>
      </p:pic>
      <p:sp>
        <p:nvSpPr>
          <p:cNvPr id="20" name="Title 6"/>
          <p:cNvSpPr>
            <a:spLocks noGrp="1"/>
          </p:cNvSpPr>
          <p:nvPr>
            <p:ph type="title"/>
          </p:nvPr>
        </p:nvSpPr>
        <p:spPr>
          <a:xfrm>
            <a:off x="628649" y="152150"/>
            <a:ext cx="7886700" cy="1325563"/>
          </a:xfrm>
        </p:spPr>
        <p:txBody>
          <a:bodyPr>
            <a:normAutofit/>
          </a:bodyPr>
          <a:lstStyle/>
          <a:p>
            <a:pPr algn="ctr"/>
            <a:r>
              <a:rPr lang="en-US" sz="3600" dirty="0">
                <a:latin typeface="Constantia" panose="02030602050306030303" pitchFamily="18" charset="0"/>
              </a:rPr>
              <a:t>Institute Project Introduction</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5129"/>
          <a:stretch/>
        </p:blipFill>
        <p:spPr>
          <a:xfrm>
            <a:off x="1323974" y="1477713"/>
            <a:ext cx="6209476" cy="4418262"/>
          </a:xfrm>
          <a:prstGeom prst="rect">
            <a:avLst/>
          </a:prstGeom>
        </p:spPr>
      </p:pic>
    </p:spTree>
    <p:extLst>
      <p:ext uri="{BB962C8B-B14F-4D97-AF65-F5344CB8AC3E}">
        <p14:creationId xmlns:p14="http://schemas.microsoft.com/office/powerpoint/2010/main" val="151061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86200" y="188485"/>
            <a:ext cx="1371600" cy="282931"/>
          </a:xfrm>
          <a:prstGeom prst="rect">
            <a:avLst/>
          </a:prstGeom>
        </p:spPr>
      </p:pic>
      <p:sp>
        <p:nvSpPr>
          <p:cNvPr id="20" name="Title 6"/>
          <p:cNvSpPr>
            <a:spLocks noGrp="1"/>
          </p:cNvSpPr>
          <p:nvPr>
            <p:ph type="title"/>
          </p:nvPr>
        </p:nvSpPr>
        <p:spPr>
          <a:xfrm>
            <a:off x="628649" y="152150"/>
            <a:ext cx="7886700" cy="1325563"/>
          </a:xfrm>
        </p:spPr>
        <p:txBody>
          <a:bodyPr>
            <a:normAutofit/>
          </a:bodyPr>
          <a:lstStyle/>
          <a:p>
            <a:pPr algn="ctr"/>
            <a:r>
              <a:rPr lang="en-US" sz="3600" dirty="0">
                <a:latin typeface="Constantia" panose="02030602050306030303" pitchFamily="18" charset="0"/>
              </a:rPr>
              <a:t>Institute Project Introduction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0045" y="1400175"/>
            <a:ext cx="6303908" cy="4680408"/>
          </a:xfrm>
          <a:prstGeom prst="rect">
            <a:avLst/>
          </a:prstGeom>
        </p:spPr>
      </p:pic>
    </p:spTree>
    <p:extLst>
      <p:ext uri="{BB962C8B-B14F-4D97-AF65-F5344CB8AC3E}">
        <p14:creationId xmlns:p14="http://schemas.microsoft.com/office/powerpoint/2010/main" val="332857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86200" y="188485"/>
            <a:ext cx="1371600" cy="282931"/>
          </a:xfrm>
          <a:prstGeom prst="rect">
            <a:avLst/>
          </a:prstGeom>
        </p:spPr>
      </p:pic>
      <p:sp>
        <p:nvSpPr>
          <p:cNvPr id="20" name="Title 6"/>
          <p:cNvSpPr>
            <a:spLocks noGrp="1"/>
          </p:cNvSpPr>
          <p:nvPr>
            <p:ph type="title"/>
          </p:nvPr>
        </p:nvSpPr>
        <p:spPr>
          <a:xfrm>
            <a:off x="628649" y="152150"/>
            <a:ext cx="7886700" cy="1325563"/>
          </a:xfrm>
        </p:spPr>
        <p:txBody>
          <a:bodyPr>
            <a:normAutofit/>
          </a:bodyPr>
          <a:lstStyle/>
          <a:p>
            <a:pPr algn="ctr"/>
            <a:r>
              <a:rPr lang="en-US" sz="3600" dirty="0">
                <a:latin typeface="Constantia" panose="02030602050306030303" pitchFamily="18" charset="0"/>
              </a:rPr>
              <a:t>Micro Grant Program</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6613" y="2036190"/>
            <a:ext cx="3544478" cy="2658359"/>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522342" y="2036189"/>
            <a:ext cx="3544480" cy="265836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2732005" y="2036190"/>
            <a:ext cx="3544479" cy="2658359"/>
          </a:xfrm>
          <a:prstGeom prst="rect">
            <a:avLst/>
          </a:prstGeom>
        </p:spPr>
      </p:pic>
    </p:spTree>
    <p:extLst>
      <p:ext uri="{BB962C8B-B14F-4D97-AF65-F5344CB8AC3E}">
        <p14:creationId xmlns:p14="http://schemas.microsoft.com/office/powerpoint/2010/main" val="384207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86200" y="188485"/>
            <a:ext cx="1371600" cy="282931"/>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8125" y="999332"/>
            <a:ext cx="8789808" cy="4944267"/>
          </a:xfrm>
        </p:spPr>
      </p:pic>
    </p:spTree>
    <p:extLst>
      <p:ext uri="{BB962C8B-B14F-4D97-AF65-F5344CB8AC3E}">
        <p14:creationId xmlns:p14="http://schemas.microsoft.com/office/powerpoint/2010/main" val="114069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86200" y="188485"/>
            <a:ext cx="1371600" cy="282931"/>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8125" y="999332"/>
            <a:ext cx="8789810" cy="4944268"/>
          </a:xfrm>
        </p:spPr>
      </p:pic>
    </p:spTree>
    <p:extLst>
      <p:ext uri="{BB962C8B-B14F-4D97-AF65-F5344CB8AC3E}">
        <p14:creationId xmlns:p14="http://schemas.microsoft.com/office/powerpoint/2010/main" val="92700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9199" y="1389515"/>
            <a:ext cx="8239835" cy="706271"/>
          </a:xfrm>
        </p:spPr>
        <p:txBody>
          <a:bodyPr>
            <a:normAutofit fontScale="90000"/>
          </a:bodyPr>
          <a:lstStyle/>
          <a:p>
            <a:r>
              <a:rPr lang="en-US" b="1" dirty="0"/>
              <a:t>Community Engagement</a:t>
            </a:r>
          </a:p>
        </p:txBody>
      </p:sp>
      <p:sp>
        <p:nvSpPr>
          <p:cNvPr id="3" name="Subtitle 2"/>
          <p:cNvSpPr>
            <a:spLocks noGrp="1"/>
          </p:cNvSpPr>
          <p:nvPr>
            <p:ph type="subTitle" idx="1"/>
          </p:nvPr>
        </p:nvSpPr>
        <p:spPr/>
        <p:txBody>
          <a:bodyPr>
            <a:normAutofit/>
          </a:bodyPr>
          <a:lstStyle/>
          <a:p>
            <a:endParaRPr lang="en-US" sz="4500" dirty="0"/>
          </a:p>
        </p:txBody>
      </p:sp>
      <p:pic>
        <p:nvPicPr>
          <p:cNvPr id="4" name="Picture 3" descr="Reclaiming South Shore for All &lt;strong&gt;Neighborhood&lt;/strong&gt; &lt;strong&gt;Meeting&lt;/strong&g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3724" y="2208379"/>
            <a:ext cx="5885597" cy="3623481"/>
          </a:xfrm>
          <a:prstGeom prst="rect">
            <a:avLst/>
          </a:prstGeom>
        </p:spPr>
      </p:pic>
    </p:spTree>
    <p:extLst>
      <p:ext uri="{BB962C8B-B14F-4D97-AF65-F5344CB8AC3E}">
        <p14:creationId xmlns:p14="http://schemas.microsoft.com/office/powerpoint/2010/main" val="397195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86200" y="188485"/>
            <a:ext cx="1371600" cy="282931"/>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8125" y="999332"/>
            <a:ext cx="8789809" cy="4944268"/>
          </a:xfrm>
        </p:spPr>
      </p:pic>
    </p:spTree>
    <p:extLst>
      <p:ext uri="{BB962C8B-B14F-4D97-AF65-F5344CB8AC3E}">
        <p14:creationId xmlns:p14="http://schemas.microsoft.com/office/powerpoint/2010/main" val="253912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86200" y="188485"/>
            <a:ext cx="1371600" cy="282931"/>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8125" y="999332"/>
            <a:ext cx="8789809" cy="4944267"/>
          </a:xfrm>
        </p:spPr>
      </p:pic>
    </p:spTree>
    <p:extLst>
      <p:ext uri="{BB962C8B-B14F-4D97-AF65-F5344CB8AC3E}">
        <p14:creationId xmlns:p14="http://schemas.microsoft.com/office/powerpoint/2010/main" val="286010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86200" y="188485"/>
            <a:ext cx="1371600" cy="282931"/>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8125" y="999332"/>
            <a:ext cx="8789808" cy="4944267"/>
          </a:xfrm>
        </p:spPr>
      </p:pic>
    </p:spTree>
    <p:extLst>
      <p:ext uri="{BB962C8B-B14F-4D97-AF65-F5344CB8AC3E}">
        <p14:creationId xmlns:p14="http://schemas.microsoft.com/office/powerpoint/2010/main" val="253151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86200" y="188485"/>
            <a:ext cx="1371600" cy="282931"/>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8125" y="999332"/>
            <a:ext cx="8789808" cy="4944267"/>
          </a:xfrm>
        </p:spPr>
      </p:pic>
    </p:spTree>
    <p:extLst>
      <p:ext uri="{BB962C8B-B14F-4D97-AF65-F5344CB8AC3E}">
        <p14:creationId xmlns:p14="http://schemas.microsoft.com/office/powerpoint/2010/main" val="340170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86200" y="188485"/>
            <a:ext cx="1371600" cy="282931"/>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8125" y="999332"/>
            <a:ext cx="8789808" cy="4944267"/>
          </a:xfrm>
        </p:spPr>
      </p:pic>
    </p:spTree>
    <p:extLst>
      <p:ext uri="{BB962C8B-B14F-4D97-AF65-F5344CB8AC3E}">
        <p14:creationId xmlns:p14="http://schemas.microsoft.com/office/powerpoint/2010/main" val="207440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86200" y="188485"/>
            <a:ext cx="1371600" cy="282931"/>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8125" y="999332"/>
            <a:ext cx="8789808" cy="4944267"/>
          </a:xfrm>
        </p:spPr>
      </p:pic>
    </p:spTree>
    <p:extLst>
      <p:ext uri="{BB962C8B-B14F-4D97-AF65-F5344CB8AC3E}">
        <p14:creationId xmlns:p14="http://schemas.microsoft.com/office/powerpoint/2010/main" val="59587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86200" y="188485"/>
            <a:ext cx="1371600" cy="282931"/>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8125" y="999332"/>
            <a:ext cx="8789808" cy="4944267"/>
          </a:xfrm>
        </p:spPr>
      </p:pic>
    </p:spTree>
    <p:extLst>
      <p:ext uri="{BB962C8B-B14F-4D97-AF65-F5344CB8AC3E}">
        <p14:creationId xmlns:p14="http://schemas.microsoft.com/office/powerpoint/2010/main" val="7109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86200" y="188485"/>
            <a:ext cx="1371600" cy="282931"/>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8125" y="999332"/>
            <a:ext cx="8789808" cy="4944267"/>
          </a:xfrm>
        </p:spPr>
      </p:pic>
    </p:spTree>
    <p:extLst>
      <p:ext uri="{BB962C8B-B14F-4D97-AF65-F5344CB8AC3E}">
        <p14:creationId xmlns:p14="http://schemas.microsoft.com/office/powerpoint/2010/main" val="102285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86200" y="188485"/>
            <a:ext cx="1371600" cy="282931"/>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8125" y="999332"/>
            <a:ext cx="8789808" cy="4944267"/>
          </a:xfrm>
        </p:spPr>
      </p:pic>
    </p:spTree>
    <p:extLst>
      <p:ext uri="{BB962C8B-B14F-4D97-AF65-F5344CB8AC3E}">
        <p14:creationId xmlns:p14="http://schemas.microsoft.com/office/powerpoint/2010/main" val="63050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491732"/>
            <a:ext cx="7886700" cy="1325563"/>
          </a:xfrm>
        </p:spPr>
        <p:txBody>
          <a:bodyPr>
            <a:normAutofit/>
          </a:bodyPr>
          <a:lstStyle/>
          <a:p>
            <a:pPr algn="ctr"/>
            <a:r>
              <a:rPr lang="en-US" sz="3600">
                <a:latin typeface="Constantia" panose="02030602050306030303" pitchFamily="18" charset="0"/>
              </a:rPr>
              <a:t>Project </a:t>
            </a:r>
            <a:r>
              <a:rPr lang="en-US" sz="3600" dirty="0">
                <a:latin typeface="Constantia" panose="02030602050306030303" pitchFamily="18" charset="0"/>
              </a:rPr>
              <a:t>Planning Worksheet</a:t>
            </a:r>
          </a:p>
        </p:txBody>
      </p:sp>
      <p:sp>
        <p:nvSpPr>
          <p:cNvPr id="8" name="Content Placeholder 7"/>
          <p:cNvSpPr>
            <a:spLocks noGrp="1"/>
          </p:cNvSpPr>
          <p:nvPr>
            <p:ph idx="1"/>
          </p:nvPr>
        </p:nvSpPr>
        <p:spPr>
          <a:xfrm>
            <a:off x="628650" y="1966304"/>
            <a:ext cx="7886700" cy="4351338"/>
          </a:xfrm>
        </p:spPr>
        <p:txBody>
          <a:bodyPr>
            <a:normAutofit/>
          </a:bodyPr>
          <a:lstStyle/>
          <a:p>
            <a:pPr marL="0" indent="0" algn="just">
              <a:lnSpc>
                <a:spcPct val="150000"/>
              </a:lnSpc>
              <a:buNone/>
            </a:pPr>
            <a:r>
              <a:rPr lang="en-US" sz="3200" dirty="0" smtClean="0"/>
              <a:t>Purpose/Goals</a:t>
            </a:r>
            <a:endParaRPr lang="en-US" sz="3200" dirty="0"/>
          </a:p>
          <a:p>
            <a:pPr marL="0" indent="0" algn="just">
              <a:lnSpc>
                <a:spcPct val="150000"/>
              </a:lnSpc>
              <a:buNone/>
            </a:pPr>
            <a:r>
              <a:rPr lang="en-US" sz="3200" dirty="0"/>
              <a:t>Details</a:t>
            </a:r>
          </a:p>
          <a:p>
            <a:pPr marL="0" indent="0" algn="just">
              <a:lnSpc>
                <a:spcPct val="150000"/>
              </a:lnSpc>
              <a:buNone/>
            </a:pPr>
            <a:r>
              <a:rPr lang="en-US" sz="3200" dirty="0"/>
              <a:t>What to do</a:t>
            </a:r>
          </a:p>
          <a:p>
            <a:pPr marL="0" indent="0" algn="just">
              <a:lnSpc>
                <a:spcPct val="150000"/>
              </a:lnSpc>
              <a:buNone/>
            </a:pPr>
            <a:r>
              <a:rPr lang="en-US" sz="3200" dirty="0"/>
              <a:t>How it will help</a:t>
            </a:r>
          </a:p>
          <a:p>
            <a:pPr marL="0" indent="0" algn="just">
              <a:lnSpc>
                <a:spcPct val="150000"/>
              </a:lnSpc>
              <a:buNone/>
            </a:pPr>
            <a:r>
              <a:rPr lang="en-US" sz="3200" dirty="0"/>
              <a:t>Questions?</a:t>
            </a:r>
          </a:p>
        </p:txBody>
      </p:sp>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86200" y="188485"/>
            <a:ext cx="1371600" cy="282931"/>
          </a:xfrm>
          <a:prstGeom prst="rect">
            <a:avLst/>
          </a:prstGeom>
        </p:spPr>
      </p:pic>
    </p:spTree>
    <p:extLst>
      <p:ext uri="{BB962C8B-B14F-4D97-AF65-F5344CB8AC3E}">
        <p14:creationId xmlns:p14="http://schemas.microsoft.com/office/powerpoint/2010/main" val="36973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solidFill>
                  <a:srgbClr val="47104A"/>
                </a:solidFill>
              </a:rPr>
              <a:t>What is Community Engagement?</a:t>
            </a:r>
          </a:p>
        </p:txBody>
      </p:sp>
      <p:sp>
        <p:nvSpPr>
          <p:cNvPr id="3" name="Content Placeholder 2"/>
          <p:cNvSpPr>
            <a:spLocks noGrp="1"/>
          </p:cNvSpPr>
          <p:nvPr>
            <p:ph idx="1"/>
          </p:nvPr>
        </p:nvSpPr>
        <p:spPr>
          <a:xfrm>
            <a:off x="484922" y="2069452"/>
            <a:ext cx="8174156" cy="3774281"/>
          </a:xfrm>
        </p:spPr>
        <p:txBody>
          <a:bodyPr>
            <a:noAutofit/>
          </a:bodyPr>
          <a:lstStyle/>
          <a:p>
            <a:r>
              <a:rPr lang="en-US" sz="1800" dirty="0"/>
              <a:t>A framework of guiding principles, strategies and approaches</a:t>
            </a:r>
          </a:p>
          <a:p>
            <a:endParaRPr lang="en-US" sz="1800" dirty="0"/>
          </a:p>
          <a:p>
            <a:r>
              <a:rPr lang="en-US" sz="1800" dirty="0"/>
              <a:t>Employs a range of tools and strategies to ensure success</a:t>
            </a:r>
          </a:p>
          <a:p>
            <a:endParaRPr lang="en-US" sz="1800" dirty="0"/>
          </a:p>
          <a:p>
            <a:r>
              <a:rPr lang="en-US" sz="1800" dirty="0"/>
              <a:t>Fostering and enhancing trust as a critical element in the long term, sustainable engagement and effective governance.</a:t>
            </a:r>
          </a:p>
          <a:p>
            <a:endParaRPr lang="en-US" sz="1800" dirty="0"/>
          </a:p>
          <a:p>
            <a:r>
              <a:rPr lang="en-US" sz="1800" dirty="0"/>
              <a:t>It shifts the focus from the individual to the collective, with the implication for inclusiveness to ensure consideration is made of the diversity that exists within any community.</a:t>
            </a:r>
          </a:p>
          <a:p>
            <a:endParaRPr lang="en-US" sz="1800" dirty="0"/>
          </a:p>
          <a:p>
            <a:r>
              <a:rPr lang="en-US" sz="1800" dirty="0"/>
              <a:t>Can be complex and labor intensive and requires dedicated resources such as time, funding and PEOPLE with the NECESSARY SKILLS.</a:t>
            </a:r>
            <a:endParaRPr lang="en-US" sz="1800" dirty="0"/>
          </a:p>
        </p:txBody>
      </p:sp>
    </p:spTree>
    <p:extLst>
      <p:ext uri="{BB962C8B-B14F-4D97-AF65-F5344CB8AC3E}">
        <p14:creationId xmlns:p14="http://schemas.microsoft.com/office/powerpoint/2010/main" val="11286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5300" y="703495"/>
            <a:ext cx="7886700" cy="1325563"/>
          </a:xfrm>
        </p:spPr>
        <p:txBody>
          <a:bodyPr>
            <a:normAutofit fontScale="90000"/>
          </a:bodyPr>
          <a:lstStyle/>
          <a:p>
            <a:pPr algn="ctr"/>
            <a:r>
              <a:rPr lang="en-US" sz="6000" dirty="0">
                <a:latin typeface="Constantia" panose="02030602050306030303" pitchFamily="18" charset="0"/>
              </a:rPr>
              <a:t>Project Planning Practice</a:t>
            </a:r>
          </a:p>
        </p:txBody>
      </p:sp>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86200" y="188485"/>
            <a:ext cx="1371600" cy="282931"/>
          </a:xfrm>
          <a:prstGeom prst="rect">
            <a:avLst/>
          </a:prstGeom>
        </p:spPr>
      </p:pic>
      <p:pic>
        <p:nvPicPr>
          <p:cNvPr id="3" name="Picture 2"/>
          <p:cNvPicPr>
            <a:picLocks noChangeAspect="1"/>
          </p:cNvPicPr>
          <p:nvPr/>
        </p:nvPicPr>
        <p:blipFill rotWithShape="1">
          <a:blip r:embed="rId4"/>
          <a:srcRect l="32500" t="14815" r="33750" b="7408"/>
          <a:stretch/>
        </p:blipFill>
        <p:spPr>
          <a:xfrm>
            <a:off x="2895600" y="2029058"/>
            <a:ext cx="3086100" cy="40005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3153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5"/>
            <a:ext cx="8105917" cy="1095374"/>
          </a:xfrm>
        </p:spPr>
        <p:txBody>
          <a:bodyPr>
            <a:normAutofit/>
          </a:bodyPr>
          <a:lstStyle/>
          <a:p>
            <a:r>
              <a:rPr lang="en-US" sz="2800" dirty="0"/>
              <a:t>Guiding Principles of Effective Community Engagement</a:t>
            </a:r>
            <a:endParaRPr lang="en-US" sz="2800" dirty="0"/>
          </a:p>
        </p:txBody>
      </p:sp>
      <p:sp>
        <p:nvSpPr>
          <p:cNvPr id="3" name="Content Placeholder 2"/>
          <p:cNvSpPr>
            <a:spLocks noGrp="1"/>
          </p:cNvSpPr>
          <p:nvPr>
            <p:ph idx="1"/>
          </p:nvPr>
        </p:nvSpPr>
        <p:spPr/>
        <p:txBody>
          <a:bodyPr>
            <a:noAutofit/>
          </a:bodyPr>
          <a:lstStyle/>
          <a:p>
            <a:r>
              <a:rPr lang="en-US" sz="1600" dirty="0"/>
              <a:t>Increase resident’s knowledge about a community or the issues you are seeking to address in their community.</a:t>
            </a:r>
          </a:p>
          <a:p>
            <a:endParaRPr lang="en-US" sz="1600" dirty="0"/>
          </a:p>
          <a:p>
            <a:r>
              <a:rPr lang="en-US" sz="1600" dirty="0"/>
              <a:t>Encourage residents to co-create additional knowledge and understanding.  Then allow them the space to apply that knowledge.</a:t>
            </a:r>
          </a:p>
          <a:p>
            <a:endParaRPr lang="en-US" sz="1600" dirty="0"/>
          </a:p>
          <a:p>
            <a:r>
              <a:rPr lang="en-US" sz="1600" dirty="0"/>
              <a:t>Use that knowledge to improve the community and address the identified concern/issue.</a:t>
            </a:r>
          </a:p>
          <a:p>
            <a:endParaRPr lang="en-US" sz="1600" dirty="0"/>
          </a:p>
          <a:p>
            <a:r>
              <a:rPr lang="en-US" sz="1600" dirty="0"/>
              <a:t>Create future opportunities for residents to engage with each other.</a:t>
            </a:r>
          </a:p>
          <a:p>
            <a:endParaRPr lang="en-US" sz="1600" dirty="0"/>
          </a:p>
          <a:p>
            <a:r>
              <a:rPr lang="en-US" sz="1600" dirty="0"/>
              <a:t>Ensure that the opportunities and effective communication become regular and ongoing components of the process.</a:t>
            </a:r>
            <a:endParaRPr lang="en-US" sz="1600" dirty="0"/>
          </a:p>
        </p:txBody>
      </p:sp>
    </p:spTree>
    <p:extLst>
      <p:ext uri="{BB962C8B-B14F-4D97-AF65-F5344CB8AC3E}">
        <p14:creationId xmlns:p14="http://schemas.microsoft.com/office/powerpoint/2010/main" val="299819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6"/>
            <a:ext cx="7886700" cy="609382"/>
          </a:xfrm>
        </p:spPr>
        <p:txBody>
          <a:bodyPr>
            <a:normAutofit/>
          </a:bodyPr>
          <a:lstStyle/>
          <a:p>
            <a:pPr algn="ctr"/>
            <a:r>
              <a:rPr lang="en-US" sz="3200" dirty="0"/>
              <a:t>Core Principles of Community Engagement</a:t>
            </a:r>
            <a:endParaRPr lang="en-US" sz="3200" dirty="0"/>
          </a:p>
        </p:txBody>
      </p:sp>
      <p:sp>
        <p:nvSpPr>
          <p:cNvPr id="3" name="Content Placeholder 2"/>
          <p:cNvSpPr>
            <a:spLocks noGrp="1"/>
          </p:cNvSpPr>
          <p:nvPr>
            <p:ph idx="1"/>
          </p:nvPr>
        </p:nvSpPr>
        <p:spPr>
          <a:xfrm>
            <a:off x="628651" y="1875559"/>
            <a:ext cx="8120495" cy="3608282"/>
          </a:xfrm>
        </p:spPr>
        <p:txBody>
          <a:bodyPr>
            <a:noAutofit/>
          </a:bodyPr>
          <a:lstStyle/>
          <a:p>
            <a:pPr algn="just"/>
            <a:r>
              <a:rPr lang="en-US" sz="1800" b="1" dirty="0"/>
              <a:t>Careful planning and preparation</a:t>
            </a:r>
            <a:r>
              <a:rPr lang="en-US" sz="1800" dirty="0"/>
              <a:t>-Planning ensures that the design, organization, and convening of the process serve both a clearly defined purpose and needs of the participants.</a:t>
            </a:r>
          </a:p>
          <a:p>
            <a:pPr algn="just"/>
            <a:r>
              <a:rPr lang="en-US" sz="1800" b="1" dirty="0"/>
              <a:t>Inclusion and Demographic Diversity</a:t>
            </a:r>
            <a:r>
              <a:rPr lang="en-US" sz="1800" dirty="0"/>
              <a:t>-Equitably incorporate diverse people, voices, ideas, and information to lay the groundwork for quality outcomes and democratic legitimacy.</a:t>
            </a:r>
          </a:p>
          <a:p>
            <a:pPr algn="just"/>
            <a:r>
              <a:rPr lang="en-US" sz="1800" b="1" dirty="0"/>
              <a:t>Collaboration and Shared Purpose</a:t>
            </a:r>
            <a:r>
              <a:rPr lang="en-US" sz="1800" dirty="0"/>
              <a:t>-Support and encourage participants, government and community institutions, and others to work to advance the common good.</a:t>
            </a:r>
          </a:p>
          <a:p>
            <a:pPr algn="just"/>
            <a:r>
              <a:rPr lang="en-US" sz="1800" b="1" dirty="0"/>
              <a:t>Openness and Learning</a:t>
            </a:r>
            <a:r>
              <a:rPr lang="en-US" sz="1800" dirty="0"/>
              <a:t>-Help all involved to listen to each other, explore new ideas unconstrained by predetermined outcomes, learns and apply information in ways that generate new options and rigorously evaluate community engagement activities for effectiveness.</a:t>
            </a:r>
          </a:p>
        </p:txBody>
      </p:sp>
    </p:spTree>
    <p:extLst>
      <p:ext uri="{BB962C8B-B14F-4D97-AF65-F5344CB8AC3E}">
        <p14:creationId xmlns:p14="http://schemas.microsoft.com/office/powerpoint/2010/main" val="403482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6"/>
            <a:ext cx="7886700" cy="609382"/>
          </a:xfrm>
        </p:spPr>
        <p:txBody>
          <a:bodyPr>
            <a:normAutofit/>
          </a:bodyPr>
          <a:lstStyle/>
          <a:p>
            <a:pPr algn="ctr"/>
            <a:r>
              <a:rPr lang="en-US" sz="3200" dirty="0"/>
              <a:t>Core Principles of Community Engagement</a:t>
            </a:r>
            <a:endParaRPr lang="en-US" sz="3200" dirty="0"/>
          </a:p>
        </p:txBody>
      </p:sp>
      <p:sp>
        <p:nvSpPr>
          <p:cNvPr id="3" name="Content Placeholder 2"/>
          <p:cNvSpPr>
            <a:spLocks noGrp="1"/>
          </p:cNvSpPr>
          <p:nvPr>
            <p:ph idx="1"/>
          </p:nvPr>
        </p:nvSpPr>
        <p:spPr>
          <a:xfrm>
            <a:off x="628651" y="1875559"/>
            <a:ext cx="8120495" cy="4000500"/>
          </a:xfrm>
        </p:spPr>
        <p:txBody>
          <a:bodyPr>
            <a:normAutofit/>
          </a:bodyPr>
          <a:lstStyle/>
          <a:p>
            <a:pPr algn="just"/>
            <a:r>
              <a:rPr lang="en-US" sz="1800" b="1" dirty="0"/>
              <a:t>Transparency and Trust</a:t>
            </a:r>
            <a:r>
              <a:rPr lang="en-US" sz="1800" dirty="0"/>
              <a:t>-Be clear and open about the process, and provide a public record of the organizers, sponsors, outcomes and range of views and ideas expressed.</a:t>
            </a:r>
          </a:p>
          <a:p>
            <a:pPr algn="just"/>
            <a:r>
              <a:rPr lang="en-US" sz="1800" b="1" dirty="0"/>
              <a:t>Impact and Action- </a:t>
            </a:r>
            <a:r>
              <a:rPr lang="en-US" sz="1800" dirty="0"/>
              <a:t>Ensure each participatory effort has real potential to make a difference, and that participants are aware of that potential.</a:t>
            </a:r>
          </a:p>
          <a:p>
            <a:pPr algn="just"/>
            <a:r>
              <a:rPr lang="en-US" sz="1800" b="1" dirty="0"/>
              <a:t>Sustained Engagement and Participatory Culture</a:t>
            </a:r>
            <a:r>
              <a:rPr lang="en-US" sz="1800" dirty="0"/>
              <a:t>-Promote a culture of participation with programs and institutions that support ongoing quality community engagement.</a:t>
            </a:r>
            <a:endParaRPr lang="en-US" sz="1800" dirty="0"/>
          </a:p>
        </p:txBody>
      </p:sp>
    </p:spTree>
    <p:extLst>
      <p:ext uri="{BB962C8B-B14F-4D97-AF65-F5344CB8AC3E}">
        <p14:creationId xmlns:p14="http://schemas.microsoft.com/office/powerpoint/2010/main" val="20611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075" y="985297"/>
            <a:ext cx="8529850" cy="994172"/>
          </a:xfrm>
        </p:spPr>
        <p:txBody>
          <a:bodyPr>
            <a:normAutofit/>
          </a:bodyPr>
          <a:lstStyle/>
          <a:p>
            <a:pPr algn="ctr"/>
            <a:r>
              <a:rPr lang="en-US" sz="3200" b="1" dirty="0"/>
              <a:t>What Makes Community Engagement Successful?</a:t>
            </a:r>
            <a:endParaRPr lang="en-US" sz="3200" b="1" dirty="0"/>
          </a:p>
        </p:txBody>
      </p:sp>
      <p:sp>
        <p:nvSpPr>
          <p:cNvPr id="3" name="Content Placeholder 2"/>
          <p:cNvSpPr>
            <a:spLocks noGrp="1"/>
          </p:cNvSpPr>
          <p:nvPr>
            <p:ph idx="1"/>
          </p:nvPr>
        </p:nvSpPr>
        <p:spPr>
          <a:xfrm>
            <a:off x="156950" y="1856641"/>
            <a:ext cx="8830101" cy="4021281"/>
          </a:xfrm>
        </p:spPr>
        <p:txBody>
          <a:bodyPr>
            <a:noAutofit/>
          </a:bodyPr>
          <a:lstStyle/>
          <a:p>
            <a:pPr>
              <a:lnSpc>
                <a:spcPct val="100000"/>
              </a:lnSpc>
              <a:spcBef>
                <a:spcPts val="0"/>
              </a:spcBef>
            </a:pPr>
            <a:r>
              <a:rPr lang="en-US" sz="1800" b="1" dirty="0"/>
              <a:t>Capability-</a:t>
            </a:r>
            <a:r>
              <a:rPr lang="en-US" sz="1800" dirty="0"/>
              <a:t>The members are capable of dialogue</a:t>
            </a:r>
          </a:p>
          <a:p>
            <a:pPr>
              <a:lnSpc>
                <a:spcPct val="100000"/>
              </a:lnSpc>
              <a:spcBef>
                <a:spcPts val="0"/>
              </a:spcBef>
            </a:pPr>
            <a:endParaRPr lang="en-US" sz="1800" dirty="0"/>
          </a:p>
          <a:p>
            <a:pPr>
              <a:lnSpc>
                <a:spcPct val="100000"/>
              </a:lnSpc>
              <a:spcBef>
                <a:spcPts val="0"/>
              </a:spcBef>
            </a:pPr>
            <a:r>
              <a:rPr lang="en-US" sz="1800" b="1" dirty="0"/>
              <a:t>Commitment</a:t>
            </a:r>
            <a:r>
              <a:rPr lang="en-US" sz="1800" dirty="0"/>
              <a:t>-Mutual benefit beyond self interest</a:t>
            </a:r>
          </a:p>
          <a:p>
            <a:pPr>
              <a:lnSpc>
                <a:spcPct val="100000"/>
              </a:lnSpc>
              <a:spcBef>
                <a:spcPts val="0"/>
              </a:spcBef>
            </a:pPr>
            <a:endParaRPr lang="en-US" sz="1800" dirty="0"/>
          </a:p>
          <a:p>
            <a:pPr>
              <a:lnSpc>
                <a:spcPct val="100000"/>
              </a:lnSpc>
              <a:spcBef>
                <a:spcPts val="0"/>
              </a:spcBef>
            </a:pPr>
            <a:r>
              <a:rPr lang="en-US" sz="1800" b="1" dirty="0"/>
              <a:t>Contribution</a:t>
            </a:r>
            <a:r>
              <a:rPr lang="en-US" sz="1800" dirty="0"/>
              <a:t>-Members volunteer and there is an environment that encourages members to have a go or take responsibility/risks</a:t>
            </a:r>
          </a:p>
          <a:p>
            <a:pPr>
              <a:lnSpc>
                <a:spcPct val="100000"/>
              </a:lnSpc>
              <a:spcBef>
                <a:spcPts val="0"/>
              </a:spcBef>
            </a:pPr>
            <a:endParaRPr lang="en-US" sz="1800" dirty="0"/>
          </a:p>
          <a:p>
            <a:pPr>
              <a:lnSpc>
                <a:spcPct val="100000"/>
              </a:lnSpc>
              <a:spcBef>
                <a:spcPts val="0"/>
              </a:spcBef>
            </a:pPr>
            <a:r>
              <a:rPr lang="en-US" sz="1800" b="1" dirty="0"/>
              <a:t>Continuity</a:t>
            </a:r>
            <a:r>
              <a:rPr lang="en-US" sz="1800" dirty="0"/>
              <a:t>-Members share or rotate roles and as members move on there is a transition process that sustains and maintains the community’s corporate memory</a:t>
            </a:r>
          </a:p>
          <a:p>
            <a:pPr>
              <a:lnSpc>
                <a:spcPct val="100000"/>
              </a:lnSpc>
              <a:spcBef>
                <a:spcPts val="0"/>
              </a:spcBef>
            </a:pPr>
            <a:endParaRPr lang="en-US" sz="1800" dirty="0"/>
          </a:p>
          <a:p>
            <a:pPr>
              <a:lnSpc>
                <a:spcPct val="100000"/>
              </a:lnSpc>
              <a:spcBef>
                <a:spcPts val="0"/>
              </a:spcBef>
            </a:pPr>
            <a:r>
              <a:rPr lang="en-US" sz="1800" b="1" dirty="0"/>
              <a:t>Collaboration</a:t>
            </a:r>
            <a:r>
              <a:rPr lang="en-US" sz="1800" dirty="0"/>
              <a:t>-Reliable interdepend.  A clear vision with members operating in an environment of sharing and trust.</a:t>
            </a:r>
          </a:p>
          <a:p>
            <a:pPr>
              <a:lnSpc>
                <a:spcPct val="100000"/>
              </a:lnSpc>
              <a:spcBef>
                <a:spcPts val="0"/>
              </a:spcBef>
            </a:pPr>
            <a:endParaRPr lang="en-US" sz="1800" dirty="0"/>
          </a:p>
          <a:p>
            <a:pPr>
              <a:lnSpc>
                <a:spcPct val="100000"/>
              </a:lnSpc>
              <a:spcBef>
                <a:spcPts val="0"/>
              </a:spcBef>
            </a:pPr>
            <a:r>
              <a:rPr lang="en-US" sz="1800" b="1" dirty="0"/>
              <a:t>Conscience</a:t>
            </a:r>
            <a:r>
              <a:rPr lang="en-US" sz="1800" dirty="0"/>
              <a:t>-embody or invoke guiding principles/ethics of service, trust and respect that are expressed in the action of the community.</a:t>
            </a:r>
            <a:endParaRPr lang="en-US" sz="1800" dirty="0"/>
          </a:p>
        </p:txBody>
      </p:sp>
    </p:spTree>
    <p:extLst>
      <p:ext uri="{BB962C8B-B14F-4D97-AF65-F5344CB8AC3E}">
        <p14:creationId xmlns:p14="http://schemas.microsoft.com/office/powerpoint/2010/main" val="163098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08265"/>
            <a:ext cx="7886700" cy="994172"/>
          </a:xfrm>
        </p:spPr>
        <p:txBody>
          <a:bodyPr>
            <a:normAutofit/>
          </a:bodyPr>
          <a:lstStyle/>
          <a:p>
            <a:pPr algn="ctr"/>
            <a:r>
              <a:rPr lang="en-US" sz="3200" b="1" dirty="0"/>
              <a:t>Establishing Your Engagement Goals</a:t>
            </a:r>
            <a:endParaRPr lang="en-US" sz="3200" b="1" dirty="0"/>
          </a:p>
        </p:txBody>
      </p:sp>
      <p:sp>
        <p:nvSpPr>
          <p:cNvPr id="3" name="Content Placeholder 2"/>
          <p:cNvSpPr>
            <a:spLocks noGrp="1"/>
          </p:cNvSpPr>
          <p:nvPr>
            <p:ph idx="1"/>
          </p:nvPr>
        </p:nvSpPr>
        <p:spPr>
          <a:xfrm>
            <a:off x="238836" y="1896342"/>
            <a:ext cx="8666328" cy="4104408"/>
          </a:xfrm>
        </p:spPr>
        <p:txBody>
          <a:bodyPr>
            <a:normAutofit lnSpcReduction="10000"/>
          </a:bodyPr>
          <a:lstStyle/>
          <a:p>
            <a:r>
              <a:rPr lang="en-US" sz="1800" b="1" dirty="0"/>
              <a:t>Inform</a:t>
            </a:r>
            <a:r>
              <a:rPr lang="en-US" sz="1800" dirty="0"/>
              <a:t>-Informing is the most elementary and simplest goal of an engagement process</a:t>
            </a:r>
          </a:p>
          <a:p>
            <a:endParaRPr lang="en-US" sz="1800" dirty="0"/>
          </a:p>
          <a:p>
            <a:r>
              <a:rPr lang="en-US" sz="1800" b="1" dirty="0"/>
              <a:t>Consult</a:t>
            </a:r>
            <a:r>
              <a:rPr lang="en-US" sz="1800" dirty="0"/>
              <a:t>-The second level of engagement entails stakeholder consultation-in essence providing some mechanism to gather input on the issues, problem, or process you are concerned about.</a:t>
            </a:r>
          </a:p>
          <a:p>
            <a:endParaRPr lang="en-US" sz="1800" dirty="0"/>
          </a:p>
          <a:p>
            <a:r>
              <a:rPr lang="en-US" sz="1800" b="1" dirty="0"/>
              <a:t>Involve</a:t>
            </a:r>
            <a:r>
              <a:rPr lang="en-US" sz="1800" dirty="0"/>
              <a:t>-the third potential goal of your engagement efforts is to involved stakeholders, to the degree appropriate, in the decision making.</a:t>
            </a:r>
          </a:p>
          <a:p>
            <a:endParaRPr lang="en-US" sz="1800" dirty="0"/>
          </a:p>
          <a:p>
            <a:r>
              <a:rPr lang="en-US" sz="1800" b="1" dirty="0"/>
              <a:t>Collaborate</a:t>
            </a:r>
            <a:r>
              <a:rPr lang="en-US" sz="1800" dirty="0"/>
              <a:t>-Collaboration refers to the engagement of stakeholders in order to create an environment conducive for solving complex issues with plausible solutions for which they take responsibility-and catalyzing the contributions and assets of stakeholders into actions.</a:t>
            </a:r>
          </a:p>
          <a:p>
            <a:r>
              <a:rPr lang="en-US" sz="1800" b="1" dirty="0"/>
              <a:t>Empower</a:t>
            </a:r>
            <a:r>
              <a:rPr lang="en-US" sz="1800" dirty="0"/>
              <a:t>-Empower refers to placing either the decision making authority or the responsibility for implementing a particular solution in the hands of stakeholders.</a:t>
            </a:r>
          </a:p>
          <a:p>
            <a:endParaRPr lang="en-US" dirty="0"/>
          </a:p>
        </p:txBody>
      </p:sp>
    </p:spTree>
    <p:extLst>
      <p:ext uri="{BB962C8B-B14F-4D97-AF65-F5344CB8AC3E}">
        <p14:creationId xmlns:p14="http://schemas.microsoft.com/office/powerpoint/2010/main" val="283739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12" y="1131095"/>
            <a:ext cx="8543498" cy="994172"/>
          </a:xfrm>
        </p:spPr>
        <p:txBody>
          <a:bodyPr>
            <a:normAutofit/>
          </a:bodyPr>
          <a:lstStyle/>
          <a:p>
            <a:pPr algn="ctr"/>
            <a:r>
              <a:rPr lang="en-US" sz="3200" b="1" dirty="0"/>
              <a:t>Things to remember when engaging residents/groups</a:t>
            </a:r>
            <a:endParaRPr lang="en-US" sz="3200" b="1" dirty="0"/>
          </a:p>
        </p:txBody>
      </p:sp>
      <p:sp>
        <p:nvSpPr>
          <p:cNvPr id="3" name="Content Placeholder 2"/>
          <p:cNvSpPr>
            <a:spLocks noGrp="1"/>
          </p:cNvSpPr>
          <p:nvPr>
            <p:ph idx="1"/>
          </p:nvPr>
        </p:nvSpPr>
        <p:spPr>
          <a:xfrm>
            <a:off x="163773" y="2125268"/>
            <a:ext cx="8816454" cy="3617881"/>
          </a:xfrm>
        </p:spPr>
        <p:txBody>
          <a:bodyPr>
            <a:normAutofit/>
          </a:bodyPr>
          <a:lstStyle/>
          <a:p>
            <a:pPr>
              <a:lnSpc>
                <a:spcPct val="100000"/>
              </a:lnSpc>
            </a:pPr>
            <a:endParaRPr lang="en-US" sz="1800" dirty="0"/>
          </a:p>
          <a:p>
            <a:pPr>
              <a:lnSpc>
                <a:spcPct val="100000"/>
              </a:lnSpc>
            </a:pPr>
            <a:r>
              <a:rPr lang="en-US" sz="1800" dirty="0"/>
              <a:t>Change is a fundamental part of the growth process and effective change must come within the individuals and/or groups.  ( In other words, the residents and/or group must want the change.</a:t>
            </a:r>
          </a:p>
          <a:p>
            <a:pPr>
              <a:lnSpc>
                <a:spcPct val="100000"/>
              </a:lnSpc>
            </a:pPr>
            <a:r>
              <a:rPr lang="en-US" sz="1800" dirty="0"/>
              <a:t>Community engagement/growth starts with changing ourselves, our attitude, LANGUAGE and the way we view communities other than our own.</a:t>
            </a:r>
          </a:p>
          <a:p>
            <a:pPr>
              <a:lnSpc>
                <a:spcPct val="100000"/>
              </a:lnSpc>
            </a:pPr>
            <a:r>
              <a:rPr lang="en-US" sz="1800" dirty="0"/>
              <a:t>Communities are most successful when TRUE partnership exits and power/control is delegated and vested effectively within the community. </a:t>
            </a:r>
          </a:p>
          <a:p>
            <a:pPr>
              <a:lnSpc>
                <a:spcPct val="100000"/>
              </a:lnSpc>
            </a:pPr>
            <a:r>
              <a:rPr lang="en-US" sz="1800" dirty="0"/>
              <a:t>Engaging a community to address any issue is a long term process not a one time event.</a:t>
            </a:r>
          </a:p>
          <a:p>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332935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NI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FN Sam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I Template" id="{D9683D88-A031-44EB-A17F-0ED5931F54B8}" vid="{593B5157-C07F-4C3E-A44A-395CBD33A0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C68F629-60FB-467C-A641-1A30DD22FA29}">
  <ds:schemaRefs>
    <ds:schemaRef ds:uri="ESRI.ArcGIS.Mapping.OfficeIntegration.PowerPointInfo"/>
  </ds:schemaRefs>
</ds:datastoreItem>
</file>

<file path=customXml/itemProps10.xml><?xml version="1.0" encoding="utf-8"?>
<ds:datastoreItem xmlns:ds="http://schemas.openxmlformats.org/officeDocument/2006/customXml" ds:itemID="{98F73203-2E1E-487B-AF61-70CDF6195DB2}">
  <ds:schemaRefs>
    <ds:schemaRef ds:uri="ESRI.ArcGIS.Mapping.OfficeIntegration.PowerPointInfo"/>
  </ds:schemaRefs>
</ds:datastoreItem>
</file>

<file path=customXml/itemProps11.xml><?xml version="1.0" encoding="utf-8"?>
<ds:datastoreItem xmlns:ds="http://schemas.openxmlformats.org/officeDocument/2006/customXml" ds:itemID="{0894B9BE-8BE8-4EB2-9D0C-548DB94C9C73}">
  <ds:schemaRefs>
    <ds:schemaRef ds:uri="ESRI.ArcGIS.Mapping.OfficeIntegration.PowerPointInfo"/>
  </ds:schemaRefs>
</ds:datastoreItem>
</file>

<file path=customXml/itemProps2.xml><?xml version="1.0" encoding="utf-8"?>
<ds:datastoreItem xmlns:ds="http://schemas.openxmlformats.org/officeDocument/2006/customXml" ds:itemID="{53A7F9A4-B910-4D16-A396-FE8C28F3AD80}">
  <ds:schemaRefs>
    <ds:schemaRef ds:uri="ESRI.ArcGIS.Mapping.OfficeIntegration.PowerPointInfo"/>
  </ds:schemaRefs>
</ds:datastoreItem>
</file>

<file path=customXml/itemProps3.xml><?xml version="1.0" encoding="utf-8"?>
<ds:datastoreItem xmlns:ds="http://schemas.openxmlformats.org/officeDocument/2006/customXml" ds:itemID="{E4B1B10F-2758-4D12-90D6-9F9D005820D0}">
  <ds:schemaRefs>
    <ds:schemaRef ds:uri="ESRI.ArcGIS.Mapping.OfficeIntegration.PowerPointInfo"/>
  </ds:schemaRefs>
</ds:datastoreItem>
</file>

<file path=customXml/itemProps4.xml><?xml version="1.0" encoding="utf-8"?>
<ds:datastoreItem xmlns:ds="http://schemas.openxmlformats.org/officeDocument/2006/customXml" ds:itemID="{3FDAD30E-5DEB-4A1A-B0F3-1C265971379D}">
  <ds:schemaRefs>
    <ds:schemaRef ds:uri="ESRI.ArcGIS.Mapping.OfficeIntegration.PowerPointInfo"/>
  </ds:schemaRefs>
</ds:datastoreItem>
</file>

<file path=customXml/itemProps5.xml><?xml version="1.0" encoding="utf-8"?>
<ds:datastoreItem xmlns:ds="http://schemas.openxmlformats.org/officeDocument/2006/customXml" ds:itemID="{C6CB165A-CAF7-4AED-91E5-ACE585E0FDA4}">
  <ds:schemaRefs>
    <ds:schemaRef ds:uri="ESRI.ArcGIS.Mapping.OfficeIntegration.PowerPointInfo"/>
  </ds:schemaRefs>
</ds:datastoreItem>
</file>

<file path=customXml/itemProps6.xml><?xml version="1.0" encoding="utf-8"?>
<ds:datastoreItem xmlns:ds="http://schemas.openxmlformats.org/officeDocument/2006/customXml" ds:itemID="{ECD674E2-565D-49A0-A882-51E4FE58FD47}">
  <ds:schemaRefs>
    <ds:schemaRef ds:uri="ESRI.ArcGIS.Mapping.OfficeIntegration.PowerPointInfo"/>
  </ds:schemaRefs>
</ds:datastoreItem>
</file>

<file path=customXml/itemProps7.xml><?xml version="1.0" encoding="utf-8"?>
<ds:datastoreItem xmlns:ds="http://schemas.openxmlformats.org/officeDocument/2006/customXml" ds:itemID="{4BABEC1C-AABB-487E-A103-FA5AAF4E8392}">
  <ds:schemaRefs>
    <ds:schemaRef ds:uri="ESRI.ArcGIS.Mapping.OfficeIntegration.PowerPointInfo"/>
  </ds:schemaRefs>
</ds:datastoreItem>
</file>

<file path=customXml/itemProps8.xml><?xml version="1.0" encoding="utf-8"?>
<ds:datastoreItem xmlns:ds="http://schemas.openxmlformats.org/officeDocument/2006/customXml" ds:itemID="{732CB11A-F870-4489-8A98-9EA214C88ECC}">
  <ds:schemaRefs>
    <ds:schemaRef ds:uri="ESRI.ArcGIS.Mapping.OfficeIntegration.PowerPointInfo"/>
  </ds:schemaRefs>
</ds:datastoreItem>
</file>

<file path=customXml/itemProps9.xml><?xml version="1.0" encoding="utf-8"?>
<ds:datastoreItem xmlns:ds="http://schemas.openxmlformats.org/officeDocument/2006/customXml" ds:itemID="{3995AF60-3577-4A36-8B72-0FC2B070A01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NI Template</Template>
  <TotalTime>2409</TotalTime>
  <Words>857</Words>
  <Application>Microsoft Office PowerPoint</Application>
  <PresentationFormat>On-screen Show (4:3)</PresentationFormat>
  <Paragraphs>116</Paragraphs>
  <Slides>30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Constantia</vt:lpstr>
      <vt:lpstr>Garamond</vt:lpstr>
      <vt:lpstr>NI Template</vt:lpstr>
      <vt:lpstr>PowerPoint Presentation</vt:lpstr>
      <vt:lpstr>Community Engagement</vt:lpstr>
      <vt:lpstr>What is Community Engagement?</vt:lpstr>
      <vt:lpstr>Guiding Principles of Effective Community Engagement</vt:lpstr>
      <vt:lpstr>Core Principles of Community Engagement</vt:lpstr>
      <vt:lpstr>Core Principles of Community Engagement</vt:lpstr>
      <vt:lpstr>What Makes Community Engagement Successful?</vt:lpstr>
      <vt:lpstr>Establishing Your Engagement Goals</vt:lpstr>
      <vt:lpstr>Things to remember when engaging residents/groups</vt:lpstr>
      <vt:lpstr>BREAK</vt:lpstr>
      <vt:lpstr>Body/Life map</vt:lpstr>
      <vt:lpstr>Institute Project Introduction</vt:lpstr>
      <vt:lpstr>Participatory Process</vt:lpstr>
      <vt:lpstr>Institute Project Introduction</vt:lpstr>
      <vt:lpstr>Institute Project Introduction</vt:lpstr>
      <vt:lpstr>Institute Project Introduction</vt:lpstr>
      <vt:lpstr>Micro Grant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 Planning Worksheet</vt:lpstr>
      <vt:lpstr>Project Planning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TomS</dc:creator>
  <cp:lastModifiedBy>Senior Liaison</cp:lastModifiedBy>
  <cp:revision>171</cp:revision>
  <cp:lastPrinted>2022-03-03T18:23:37Z</cp:lastPrinted>
  <dcterms:created xsi:type="dcterms:W3CDTF">2015-01-14T21:52:02Z</dcterms:created>
  <dcterms:modified xsi:type="dcterms:W3CDTF">2022-03-03T20:11:31Z</dcterms:modified>
</cp:coreProperties>
</file>