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handoutMasterIdLst>
    <p:handoutMasterId r:id="rId38"/>
  </p:handoutMasterIdLst>
  <p:sldIdLst>
    <p:sldId id="256"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9" r:id="rId27"/>
    <p:sldId id="285" r:id="rId28"/>
    <p:sldId id="286" r:id="rId29"/>
    <p:sldId id="287" r:id="rId30"/>
    <p:sldId id="288" r:id="rId31"/>
    <p:sldId id="290" r:id="rId32"/>
    <p:sldId id="291" r:id="rId33"/>
    <p:sldId id="292" r:id="rId34"/>
    <p:sldId id="258" r:id="rId35"/>
    <p:sldId id="257" r:id="rId36"/>
  </p:sldIdLst>
  <p:sldSz cx="12192000" cy="6858000"/>
  <p:notesSz cx="7010400" cy="9296400"/>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42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66" d="100"/>
          <a:sy n="66" d="100"/>
        </p:scale>
        <p:origin x="78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2"/>
            <a:ext cx="3037840" cy="466434"/>
          </a:xfrm>
          <a:prstGeom prst="rect">
            <a:avLst/>
          </a:prstGeom>
        </p:spPr>
        <p:txBody>
          <a:bodyPr vert="horz" lIns="93177" tIns="46589" rIns="93177" bIns="46589" rtlCol="0"/>
          <a:lstStyle>
            <a:lvl1pPr algn="r">
              <a:defRPr sz="1200"/>
            </a:lvl1pPr>
          </a:lstStyle>
          <a:p>
            <a:fld id="{59BEC856-20D8-487B-9951-A61739DC6C09}" type="datetimeFigureOut">
              <a:rPr lang="en-US" smtClean="0"/>
              <a:t>11/3/2021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67D58E8-A972-4E7A-AFD3-0C75790923C9}" type="slidenum">
              <a:rPr lang="en-US" smtClean="0"/>
              <a:t>‹#›</a:t>
            </a:fld>
            <a:endParaRPr lang="en-US"/>
          </a:p>
        </p:txBody>
      </p:sp>
    </p:spTree>
    <p:extLst>
      <p:ext uri="{BB962C8B-B14F-4D97-AF65-F5344CB8AC3E}">
        <p14:creationId xmlns:p14="http://schemas.microsoft.com/office/powerpoint/2010/main" val="1502988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Google Shape;3;n"/>
          <p:cNvSpPr>
            <a:spLocks noGrp="1" noRot="1" noChangeAspect="1"/>
          </p:cNvSpPr>
          <p:nvPr>
            <p:ph type="sldImg" idx="2"/>
          </p:nvPr>
        </p:nvSpPr>
        <p:spPr bwMode="auto">
          <a:xfrm>
            <a:off x="406400" y="696913"/>
            <a:ext cx="6197600" cy="348615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4099" name="Google Shape;4;n"/>
          <p:cNvSpPr txBox="1">
            <a:spLocks noGrp="1"/>
          </p:cNvSpPr>
          <p:nvPr>
            <p:ph type="body" idx="1"/>
          </p:nvPr>
        </p:nvSpPr>
        <p:spPr bwMode="auto">
          <a:xfrm>
            <a:off x="701040" y="4415790"/>
            <a:ext cx="5608320" cy="418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62" tIns="93162" rIns="93162" bIns="93162" numCol="1" anchor="t" anchorCtr="0" compatLnSpc="1">
            <a:prstTxWarp prst="textNoShape">
              <a:avLst/>
            </a:prstTxWarp>
          </a:bodyPr>
          <a:lstStyle/>
          <a:p>
            <a:pPr lvl="0"/>
            <a:endParaRPr lang="en-US" altLang="en-US" smtClean="0">
              <a:sym typeface="Arial" panose="020B0604020202020204" pitchFamily="34"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6" name="Google Shape;92;p1:notes"/>
          <p:cNvSpPr txBox="1">
            <a:spLocks noGrp="1"/>
          </p:cNvSpPr>
          <p:nvPr>
            <p:ph type="body" idx="1"/>
          </p:nvPr>
        </p:nvSpPr>
        <p:spPr>
          <a:ln/>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6147" name="Google Shape;93;p1:notes"/>
          <p:cNvSpPr>
            <a:spLocks noGrp="1" noRot="1" noChangeAspect="1" noTextEdit="1"/>
          </p:cNvSpPr>
          <p:nvPr>
            <p:ph type="sldImg" idx="2"/>
          </p:nvPr>
        </p:nvSpPr>
        <p:spPr>
          <a:xfrm>
            <a:off x="406400" y="696913"/>
            <a:ext cx="6197600" cy="3486150"/>
          </a:xfrm>
          <a:noFill/>
          <a:ln>
            <a:headEnd/>
            <a:tailE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The first asset is the </a:t>
            </a:r>
            <a:r>
              <a:rPr lang="en-US" u="sng" dirty="0" smtClean="0"/>
              <a:t>gifts</a:t>
            </a:r>
            <a:r>
              <a:rPr lang="en-US" dirty="0" smtClean="0"/>
              <a:t> of local residents. This is the only asset that appears in every story. It is, therefore, the most important. </a:t>
            </a:r>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10</a:t>
            </a:fld>
            <a:endParaRPr lang="en-US"/>
          </a:p>
        </p:txBody>
      </p:sp>
    </p:spTree>
    <p:extLst>
      <p:ext uri="{BB962C8B-B14F-4D97-AF65-F5344CB8AC3E}">
        <p14:creationId xmlns:p14="http://schemas.microsoft.com/office/powerpoint/2010/main" val="2030822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77017">
              <a:defRPr/>
            </a:pPr>
            <a:r>
              <a:rPr lang="en-US" dirty="0" smtClean="0"/>
              <a:t>One simple method of finding the gifts of neighbors is to ask about their gifts of the head, hand and heart. Some people also add “Gift of Human Connection”</a:t>
            </a:r>
            <a:endParaRPr lang="en-US" sz="1800" dirty="0">
              <a:latin typeface="Times New Roman" charset="0"/>
            </a:endParaRPr>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11</a:t>
            </a:fld>
            <a:endParaRPr lang="en-US"/>
          </a:p>
        </p:txBody>
      </p:sp>
    </p:spTree>
    <p:extLst>
      <p:ext uri="{BB962C8B-B14F-4D97-AF65-F5344CB8AC3E}">
        <p14:creationId xmlns:p14="http://schemas.microsoft.com/office/powerpoint/2010/main" val="4293328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The second asset is local clubs, groups and associations. Many associations are unnamed. Pooling the gifts of individuals in associations makes those gifts more powerful. People give their gifts when they are in association</a:t>
            </a:r>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12</a:t>
            </a:fld>
            <a:endParaRPr lang="en-US"/>
          </a:p>
        </p:txBody>
      </p:sp>
    </p:spTree>
    <p:extLst>
      <p:ext uri="{BB962C8B-B14F-4D97-AF65-F5344CB8AC3E}">
        <p14:creationId xmlns:p14="http://schemas.microsoft.com/office/powerpoint/2010/main" val="4096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The key to this definition is that the basic work is done by unpaid members who create the </a:t>
            </a:r>
            <a:r>
              <a:rPr lang="en-US" u="sng" dirty="0" smtClean="0"/>
              <a:t>vision</a:t>
            </a:r>
            <a:r>
              <a:rPr lang="en-US" dirty="0" smtClean="0"/>
              <a:t> and </a:t>
            </a:r>
            <a:r>
              <a:rPr lang="en-US" u="sng" dirty="0" smtClean="0"/>
              <a:t>produce</a:t>
            </a:r>
            <a:r>
              <a:rPr lang="en-US" dirty="0" smtClean="0"/>
              <a:t> the outcomes.</a:t>
            </a:r>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13</a:t>
            </a:fld>
            <a:endParaRPr lang="en-US"/>
          </a:p>
        </p:txBody>
      </p:sp>
    </p:spTree>
    <p:extLst>
      <p:ext uri="{BB962C8B-B14F-4D97-AF65-F5344CB8AC3E}">
        <p14:creationId xmlns:p14="http://schemas.microsoft.com/office/powerpoint/2010/main" val="1791967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third asset is local institutions. There are 3 kinds: profit, not-for-profit and governmental. Unlike associations, their members are paid to do the work. </a:t>
            </a:r>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14</a:t>
            </a:fld>
            <a:endParaRPr lang="en-US"/>
          </a:p>
        </p:txBody>
      </p:sp>
    </p:spTree>
    <p:extLst>
      <p:ext uri="{BB962C8B-B14F-4D97-AF65-F5344CB8AC3E}">
        <p14:creationId xmlns:p14="http://schemas.microsoft.com/office/powerpoint/2010/main" val="470073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6246">
              <a:defRPr/>
            </a:pPr>
            <a:r>
              <a:rPr lang="en-US" dirty="0" smtClean="0"/>
              <a:t>This is a list of the kinds of institutions that are in many neighborhoods. Institutions can have a positive influence in a neighborhood by opening up their resources to the community.</a:t>
            </a:r>
            <a:endParaRPr lang="en-US"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15</a:t>
            </a:fld>
            <a:endParaRPr lang="en-US"/>
          </a:p>
        </p:txBody>
      </p:sp>
    </p:spTree>
    <p:extLst>
      <p:ext uri="{BB962C8B-B14F-4D97-AF65-F5344CB8AC3E}">
        <p14:creationId xmlns:p14="http://schemas.microsoft.com/office/powerpoint/2010/main" val="2795909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6246">
              <a:defRPr/>
            </a:pPr>
            <a:r>
              <a:rPr lang="en-US" dirty="0" smtClean="0"/>
              <a:t>This is a list of the kinds of institutions that are in many neighborhoods. Institutions can have a positive influence in a neighborhood by opening up their resources to the community.</a:t>
            </a:r>
            <a:endParaRPr lang="en-US"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16</a:t>
            </a:fld>
            <a:endParaRPr lang="en-US"/>
          </a:p>
        </p:txBody>
      </p:sp>
    </p:spTree>
    <p:extLst>
      <p:ext uri="{BB962C8B-B14F-4D97-AF65-F5344CB8AC3E}">
        <p14:creationId xmlns:p14="http://schemas.microsoft.com/office/powerpoint/2010/main" val="3890189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17</a:t>
            </a:fld>
            <a:endParaRPr lang="en-US" dirty="0"/>
          </a:p>
        </p:txBody>
      </p:sp>
    </p:spTree>
    <p:extLst>
      <p:ext uri="{BB962C8B-B14F-4D97-AF65-F5344CB8AC3E}">
        <p14:creationId xmlns:p14="http://schemas.microsoft.com/office/powerpoint/2010/main" val="2811193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In order to have an effective relationship between local neighborhoods and large outside institutions it is important to clearly understand the functions that each is uniquely designed to fulfill. </a:t>
            </a:r>
          </a:p>
          <a:p>
            <a:endParaRPr lang="en-US" dirty="0" smtClean="0"/>
          </a:p>
          <a:p>
            <a:r>
              <a:rPr lang="en-US" dirty="0" smtClean="0"/>
              <a:t>Institutions and neighborhood associations are like two tools. Each is useful and important, but neither can do the work of the other. </a:t>
            </a:r>
          </a:p>
          <a:p>
            <a:r>
              <a:rPr lang="en-US" b="1" dirty="0" smtClean="0"/>
              <a:t>The unique characteristics of large institutions is that:</a:t>
            </a:r>
          </a:p>
          <a:p>
            <a:pPr marL="238508" indent="-238508">
              <a:buFont typeface="+mj-lt"/>
              <a:buAutoNum type="arabicPeriod"/>
            </a:pPr>
            <a:r>
              <a:rPr lang="en-US" dirty="0" smtClean="0"/>
              <a:t>They are designed so that a few people can </a:t>
            </a:r>
            <a:r>
              <a:rPr lang="en-US" u="sng" dirty="0" smtClean="0"/>
              <a:t>control</a:t>
            </a:r>
            <a:r>
              <a:rPr lang="en-US" dirty="0" smtClean="0"/>
              <a:t> many other people. </a:t>
            </a:r>
          </a:p>
          <a:p>
            <a:pPr marL="238508" indent="-238508">
              <a:buFont typeface="+mj-lt"/>
              <a:buAutoNum type="arabicPeriod"/>
            </a:pPr>
            <a:r>
              <a:rPr lang="en-US" dirty="0" smtClean="0"/>
              <a:t>They are able to produce lots of standardized goods and </a:t>
            </a:r>
            <a:r>
              <a:rPr lang="en-US" u="sng" dirty="0" smtClean="0"/>
              <a:t>services</a:t>
            </a:r>
            <a:r>
              <a:rPr lang="en-US" dirty="0" smtClean="0"/>
              <a:t>.</a:t>
            </a:r>
          </a:p>
          <a:p>
            <a:pPr marL="238508" indent="-238508">
              <a:buFont typeface="+mj-lt"/>
              <a:buAutoNum type="arabicPeriod"/>
            </a:pPr>
            <a:r>
              <a:rPr lang="en-US" dirty="0" smtClean="0"/>
              <a:t>They </a:t>
            </a:r>
            <a:r>
              <a:rPr lang="en-US" u="sng" dirty="0" smtClean="0"/>
              <a:t>need clients</a:t>
            </a:r>
            <a:r>
              <a:rPr lang="en-US" dirty="0" smtClean="0"/>
              <a:t> and consumers.</a:t>
            </a:r>
          </a:p>
          <a:p>
            <a:pPr marL="238508" indent="-238508">
              <a:buFont typeface="+mj-lt"/>
              <a:buAutoNum type="arabicPeriod"/>
            </a:pPr>
            <a:r>
              <a:rPr lang="en-US" dirty="0" smtClean="0"/>
              <a:t>Their basic raw material is </a:t>
            </a:r>
            <a:r>
              <a:rPr lang="en-US" u="sng" dirty="0" smtClean="0"/>
              <a:t>needs and deficits</a:t>
            </a:r>
            <a:r>
              <a:rPr lang="en-US" dirty="0" smtClean="0"/>
              <a:t>.</a:t>
            </a:r>
          </a:p>
          <a:p>
            <a:r>
              <a:rPr lang="en-US" dirty="0" smtClean="0"/>
              <a:t> </a:t>
            </a:r>
          </a:p>
          <a:p>
            <a:r>
              <a:rPr lang="en-US" b="1" dirty="0" smtClean="0"/>
              <a:t>The unique characteristics of local neighborhood associations is that:</a:t>
            </a:r>
          </a:p>
          <a:p>
            <a:pPr marL="238508" indent="-238508">
              <a:buFont typeface="+mj-lt"/>
              <a:buAutoNum type="arabicPeriod"/>
            </a:pPr>
            <a:r>
              <a:rPr lang="en-US" dirty="0" smtClean="0"/>
              <a:t>The members are participating by choice. This is why they are called </a:t>
            </a:r>
            <a:r>
              <a:rPr lang="en-US" u="sng" dirty="0" smtClean="0"/>
              <a:t>voluntary</a:t>
            </a:r>
            <a:r>
              <a:rPr lang="en-US" dirty="0" smtClean="0"/>
              <a:t> associations. Their members are held together by trust whereas institutions are held together by money. </a:t>
            </a:r>
          </a:p>
          <a:p>
            <a:pPr marL="238508" indent="-238508">
              <a:buFont typeface="+mj-lt"/>
              <a:buAutoNum type="arabicPeriod"/>
            </a:pPr>
            <a:r>
              <a:rPr lang="en-US" dirty="0" smtClean="0"/>
              <a:t>Associations are groups that </a:t>
            </a:r>
            <a:r>
              <a:rPr lang="en-US" u="sng" dirty="0" smtClean="0"/>
              <a:t>care</a:t>
            </a:r>
            <a:r>
              <a:rPr lang="en-US" dirty="0" smtClean="0"/>
              <a:t> about each other and/or the same thing. They are the site of care in a community. Institutions are the site of services. Care is the free given commitment of one person to another. Service is the paid benefit of one person provides another.</a:t>
            </a:r>
          </a:p>
          <a:p>
            <a:pPr marL="238508" indent="-238508">
              <a:buFont typeface="+mj-lt"/>
              <a:buAutoNum type="arabicPeriod"/>
            </a:pPr>
            <a:r>
              <a:rPr lang="en-US" dirty="0" smtClean="0"/>
              <a:t>The critical person in associational life is a citizen (not meant legally) – a person with the power to create a vision and to make it come through. On the other hand, institutions need clients not citizens. Client comes from the root word “cli” as in “recline,” which means a person on their back. A citizen stands tall at the center of democracy. </a:t>
            </a:r>
          </a:p>
          <a:p>
            <a:pPr marL="238508" indent="-238508">
              <a:buFont typeface="+mj-lt"/>
              <a:buAutoNum type="arabicPeriod"/>
            </a:pPr>
            <a:r>
              <a:rPr lang="en-US" dirty="0" smtClean="0"/>
              <a:t>Associational life is powerful because it uses capacities of citizens and does not need their deficits.</a:t>
            </a:r>
          </a:p>
          <a:p>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18</a:t>
            </a:fld>
            <a:endParaRPr lang="en-US"/>
          </a:p>
        </p:txBody>
      </p:sp>
    </p:spTree>
    <p:extLst>
      <p:ext uri="{BB962C8B-B14F-4D97-AF65-F5344CB8AC3E}">
        <p14:creationId xmlns:p14="http://schemas.microsoft.com/office/powerpoint/2010/main" val="4293048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The fourth asset is the land, indicated by the line surrounding the first 3 human assets. The land and everything on it and below it is a valuable neighborhood asset. </a:t>
            </a:r>
            <a:br>
              <a:rPr lang="en-US" dirty="0" smtClean="0"/>
            </a:br>
            <a:r>
              <a:rPr lang="en-US" dirty="0" smtClean="0"/>
              <a:t>The climate can also be an asset, i.e. the ability to have community gardens year round.</a:t>
            </a:r>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19</a:t>
            </a:fld>
            <a:endParaRPr lang="en-US"/>
          </a:p>
        </p:txBody>
      </p:sp>
    </p:spTree>
    <p:extLst>
      <p:ext uri="{BB962C8B-B14F-4D97-AF65-F5344CB8AC3E}">
        <p14:creationId xmlns:p14="http://schemas.microsoft.com/office/powerpoint/2010/main" val="1894726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2</a:t>
            </a:fld>
            <a:endParaRPr lang="en-US" dirty="0"/>
          </a:p>
        </p:txBody>
      </p:sp>
    </p:spTree>
    <p:extLst>
      <p:ext uri="{BB962C8B-B14F-4D97-AF65-F5344CB8AC3E}">
        <p14:creationId xmlns:p14="http://schemas.microsoft.com/office/powerpoint/2010/main" val="2906726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6246">
              <a:defRPr/>
            </a:pPr>
            <a:r>
              <a:rPr lang="en-US" dirty="0" smtClean="0"/>
              <a:t>This is a list of the kinds of institutions that are in many neighborhoods. Institutions can have a positive influence in a neighborhood by opening up their resources to the community.</a:t>
            </a:r>
            <a:endParaRPr lang="en-US"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20</a:t>
            </a:fld>
            <a:endParaRPr lang="en-US"/>
          </a:p>
        </p:txBody>
      </p:sp>
    </p:spTree>
    <p:extLst>
      <p:ext uri="{BB962C8B-B14F-4D97-AF65-F5344CB8AC3E}">
        <p14:creationId xmlns:p14="http://schemas.microsoft.com/office/powerpoint/2010/main" val="4292673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21</a:t>
            </a:fld>
            <a:endParaRPr lang="en-US"/>
          </a:p>
        </p:txBody>
      </p:sp>
    </p:spTree>
    <p:extLst>
      <p:ext uri="{BB962C8B-B14F-4D97-AF65-F5344CB8AC3E}">
        <p14:creationId xmlns:p14="http://schemas.microsoft.com/office/powerpoint/2010/main" val="1963919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6246">
              <a:defRPr/>
            </a:pPr>
            <a:r>
              <a:rPr lang="en-US" dirty="0" smtClean="0"/>
              <a:t>The fifth asset is all kinds of exchanges. It is indicated by the two arrows at the bottom of the slide. These exchanges, among people in the neighborhood, include giving, sharing, trading, bartering, exchanging, buying and selling, time banking, babysitting co-ops.</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22</a:t>
            </a:fld>
            <a:endParaRPr lang="en-US"/>
          </a:p>
        </p:txBody>
      </p:sp>
    </p:spTree>
    <p:extLst>
      <p:ext uri="{BB962C8B-B14F-4D97-AF65-F5344CB8AC3E}">
        <p14:creationId xmlns:p14="http://schemas.microsoft.com/office/powerpoint/2010/main" val="1892726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77017">
              <a:defRPr/>
            </a:pPr>
            <a:r>
              <a:rPr lang="en-US" dirty="0" smtClean="0"/>
              <a:t>The sixth asset is culture, stories and history These remind neighbors of how they have done things successfully in the past. They also strengthen the culture of the neighborhood by creating a common history, culture and identity. Use of stories through video, and photos bears witness to how assets are making change.</a:t>
            </a:r>
          </a:p>
          <a:p>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23</a:t>
            </a:fld>
            <a:endParaRPr lang="en-US"/>
          </a:p>
        </p:txBody>
      </p:sp>
    </p:spTree>
    <p:extLst>
      <p:ext uri="{BB962C8B-B14F-4D97-AF65-F5344CB8AC3E}">
        <p14:creationId xmlns:p14="http://schemas.microsoft.com/office/powerpoint/2010/main" val="3795477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77017">
              <a:defRPr/>
            </a:pPr>
            <a:r>
              <a:rPr lang="en-US" dirty="0" smtClean="0"/>
              <a:t>Here is a list of all 6 assets. Every story of neighbors making things better involves using one or more of these 6 basic building blocks</a:t>
            </a:r>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24</a:t>
            </a:fld>
            <a:endParaRPr lang="en-US"/>
          </a:p>
        </p:txBody>
      </p:sp>
    </p:spTree>
    <p:extLst>
      <p:ext uri="{BB962C8B-B14F-4D97-AF65-F5344CB8AC3E}">
        <p14:creationId xmlns:p14="http://schemas.microsoft.com/office/powerpoint/2010/main" val="2637696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77017">
              <a:defRPr/>
            </a:pPr>
            <a:r>
              <a:rPr lang="en-US" dirty="0" smtClean="0"/>
              <a:t>These are the three basic findings about how assets build powerful neighborhoods. They indicate the importance of people or groups that initiate a connecting process.</a:t>
            </a:r>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25</a:t>
            </a:fld>
            <a:endParaRPr lang="en-US"/>
          </a:p>
        </p:txBody>
      </p:sp>
    </p:spTree>
    <p:extLst>
      <p:ext uri="{BB962C8B-B14F-4D97-AF65-F5344CB8AC3E}">
        <p14:creationId xmlns:p14="http://schemas.microsoft.com/office/powerpoint/2010/main" val="1972878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26</a:t>
            </a:fld>
            <a:endParaRPr lang="en-US" dirty="0"/>
          </a:p>
        </p:txBody>
      </p:sp>
    </p:spTree>
    <p:extLst>
      <p:ext uri="{BB962C8B-B14F-4D97-AF65-F5344CB8AC3E}">
        <p14:creationId xmlns:p14="http://schemas.microsoft.com/office/powerpoint/2010/main" val="4005127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ABCD has done research regarding effective connectors. These are their basic characteristics. People with these characteristics exist on every block. Therefore, you don’t train a connector, you find them in a neighborhood. </a:t>
            </a:r>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27</a:t>
            </a:fld>
            <a:endParaRPr lang="en-US"/>
          </a:p>
        </p:txBody>
      </p:sp>
    </p:spTree>
    <p:extLst>
      <p:ext uri="{BB962C8B-B14F-4D97-AF65-F5344CB8AC3E}">
        <p14:creationId xmlns:p14="http://schemas.microsoft.com/office/powerpoint/2010/main" val="590867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We have found that powerful neighborhood associations follow 3 steps in doing their work. It is the </a:t>
            </a:r>
            <a:r>
              <a:rPr lang="en-US" u="sng" dirty="0" smtClean="0"/>
              <a:t>asset-based neighborhood development process. </a:t>
            </a:r>
            <a:r>
              <a:rPr lang="en-US" dirty="0" smtClean="0"/>
              <a:t>This process does not start by asking, “What are our problems and what outside institutions can fix them?” Instead, the ABCD process always begins by asking. “What is our vision and what asset do we have to make that vision come true?”</a:t>
            </a:r>
            <a:br>
              <a:rPr lang="en-US" dirty="0" smtClean="0"/>
            </a:br>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28</a:t>
            </a:fld>
            <a:endParaRPr lang="en-US"/>
          </a:p>
        </p:txBody>
      </p:sp>
    </p:spTree>
    <p:extLst>
      <p:ext uri="{BB962C8B-B14F-4D97-AF65-F5344CB8AC3E}">
        <p14:creationId xmlns:p14="http://schemas.microsoft.com/office/powerpoint/2010/main" val="21631439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29</a:t>
            </a:fld>
            <a:endParaRPr lang="en-US"/>
          </a:p>
        </p:txBody>
      </p:sp>
    </p:spTree>
    <p:extLst>
      <p:ext uri="{BB962C8B-B14F-4D97-AF65-F5344CB8AC3E}">
        <p14:creationId xmlns:p14="http://schemas.microsoft.com/office/powerpoint/2010/main" val="624797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701677" y="4450756"/>
            <a:ext cx="5613404" cy="4216500"/>
          </a:xfrm>
          <a:prstGeom prst="rect">
            <a:avLst/>
          </a:prstGeom>
          <a:noFill/>
          <a:ln>
            <a:noFill/>
          </a:ln>
        </p:spPr>
        <p:txBody>
          <a:bodyPr lIns="93609" tIns="93609" rIns="93609" bIns="93609" anchor="ctr" anchorCtr="0">
            <a:noAutofit/>
          </a:bodyPr>
          <a:lstStyle/>
          <a:p>
            <a:endParaRPr dirty="0"/>
          </a:p>
        </p:txBody>
      </p:sp>
      <p:sp>
        <p:nvSpPr>
          <p:cNvPr id="126" name="Shape 126"/>
          <p:cNvSpPr>
            <a:spLocks noGrp="1" noRot="1" noChangeAspect="1"/>
          </p:cNvSpPr>
          <p:nvPr>
            <p:ph type="sldImg" idx="2"/>
          </p:nvPr>
        </p:nvSpPr>
        <p:spPr>
          <a:xfrm>
            <a:off x="384175" y="701675"/>
            <a:ext cx="6248400" cy="35147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0723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77017">
              <a:defRPr/>
            </a:pPr>
            <a:r>
              <a:rPr lang="en-US" dirty="0" smtClean="0"/>
              <a:t>Here is a list of all 6 assets. </a:t>
            </a:r>
            <a:r>
              <a:rPr lang="en-US" smtClean="0"/>
              <a:t>Every story of neighbors making things better involves using one or more of these 6 basic building blocks</a:t>
            </a:r>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30</a:t>
            </a:fld>
            <a:endParaRPr lang="en-US"/>
          </a:p>
        </p:txBody>
      </p:sp>
    </p:spTree>
    <p:extLst>
      <p:ext uri="{BB962C8B-B14F-4D97-AF65-F5344CB8AC3E}">
        <p14:creationId xmlns:p14="http://schemas.microsoft.com/office/powerpoint/2010/main" val="3821742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31</a:t>
            </a:fld>
            <a:endParaRPr lang="en-US" dirty="0"/>
          </a:p>
        </p:txBody>
      </p:sp>
    </p:spTree>
    <p:extLst>
      <p:ext uri="{BB962C8B-B14F-4D97-AF65-F5344CB8AC3E}">
        <p14:creationId xmlns:p14="http://schemas.microsoft.com/office/powerpoint/2010/main" val="3615767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Google Shape;104;p3:notes"/>
          <p:cNvSpPr txBox="1">
            <a:spLocks noGrp="1"/>
          </p:cNvSpPr>
          <p:nvPr>
            <p:ph type="body" idx="1"/>
          </p:nvPr>
        </p:nvSpPr>
        <p:spPr>
          <a:ln/>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10243" name="Google Shape;105;p3:notes"/>
          <p:cNvSpPr>
            <a:spLocks noGrp="1" noRot="1" noChangeAspect="1" noTextEdit="1"/>
          </p:cNvSpPr>
          <p:nvPr>
            <p:ph type="sldImg" idx="2"/>
          </p:nvPr>
        </p:nvSpPr>
        <p:spPr>
          <a:xfrm>
            <a:off x="406400" y="696913"/>
            <a:ext cx="6197600" cy="3486150"/>
          </a:xfrm>
          <a:noFill/>
          <a:ln>
            <a:headEnd/>
            <a:tailEnd/>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4" name="Google Shape;98;p2:notes"/>
          <p:cNvSpPr txBox="1">
            <a:spLocks noGrp="1"/>
          </p:cNvSpPr>
          <p:nvPr>
            <p:ph type="body" idx="1"/>
          </p:nvPr>
        </p:nvSpPr>
        <p:spPr>
          <a:ln/>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8195" name="Google Shape;99;p2:notes"/>
          <p:cNvSpPr>
            <a:spLocks noGrp="1" noRot="1" noChangeAspect="1" noTextEdit="1"/>
          </p:cNvSpPr>
          <p:nvPr>
            <p:ph type="sldImg" idx="2"/>
          </p:nvPr>
        </p:nvSpPr>
        <p:spPr>
          <a:xfrm>
            <a:off x="406400" y="696913"/>
            <a:ext cx="6197600" cy="3486150"/>
          </a:xfrm>
          <a:noFill/>
          <a:ln>
            <a:headEnd/>
            <a:tailEn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4</a:t>
            </a:fld>
            <a:endParaRPr lang="en-US" dirty="0"/>
          </a:p>
        </p:txBody>
      </p:sp>
    </p:spTree>
    <p:extLst>
      <p:ext uri="{BB962C8B-B14F-4D97-AF65-F5344CB8AC3E}">
        <p14:creationId xmlns:p14="http://schemas.microsoft.com/office/powerpoint/2010/main" val="4090463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5</a:t>
            </a:fld>
            <a:endParaRPr lang="en-US"/>
          </a:p>
        </p:txBody>
      </p:sp>
    </p:spTree>
    <p:extLst>
      <p:ext uri="{BB962C8B-B14F-4D97-AF65-F5344CB8AC3E}">
        <p14:creationId xmlns:p14="http://schemas.microsoft.com/office/powerpoint/2010/main" val="305445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6246">
              <a:defRPr/>
            </a:pPr>
            <a:r>
              <a:rPr lang="en-US" dirty="0" smtClean="0"/>
              <a:t>All of us are like this glass – half full and half empty. We each have our gifts, talents and capacities as well as our problems, deficits and needs. The same thing is true of neighborhoods,. They have assets and deficits. </a:t>
            </a:r>
            <a:endParaRPr lang="en-US"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6</a:t>
            </a:fld>
            <a:endParaRPr lang="en-US"/>
          </a:p>
        </p:txBody>
      </p:sp>
    </p:spTree>
    <p:extLst>
      <p:ext uri="{BB962C8B-B14F-4D97-AF65-F5344CB8AC3E}">
        <p14:creationId xmlns:p14="http://schemas.microsoft.com/office/powerpoint/2010/main" val="1633078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dirty="0" smtClean="0"/>
              <a:t>If you look at a neighborhood in terms of needs, this is how it looks. </a:t>
            </a:r>
            <a:endParaRPr lang="en-US"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7</a:t>
            </a:fld>
            <a:endParaRPr lang="en-US"/>
          </a:p>
        </p:txBody>
      </p:sp>
    </p:spTree>
    <p:extLst>
      <p:ext uri="{BB962C8B-B14F-4D97-AF65-F5344CB8AC3E}">
        <p14:creationId xmlns:p14="http://schemas.microsoft.com/office/powerpoint/2010/main" val="1246213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dirty="0" smtClean="0"/>
              <a:t>This is the same neighborhood if you look at its assets. </a:t>
            </a:r>
            <a:endParaRPr lang="en-US"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8</a:t>
            </a:fld>
            <a:endParaRPr lang="en-US"/>
          </a:p>
        </p:txBody>
      </p:sp>
    </p:spTree>
    <p:extLst>
      <p:ext uri="{BB962C8B-B14F-4D97-AF65-F5344CB8AC3E}">
        <p14:creationId xmlns:p14="http://schemas.microsoft.com/office/powerpoint/2010/main" val="3731887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dirty="0" smtClean="0"/>
              <a:t>While many institutions and funders focus neighborhoods on their needs, this approach to neighborhood development has many negative consequences.</a:t>
            </a:r>
            <a:endParaRPr lang="en-US" dirty="0"/>
          </a:p>
        </p:txBody>
      </p:sp>
      <p:sp>
        <p:nvSpPr>
          <p:cNvPr id="4" name="Slide Number Placeholder 3"/>
          <p:cNvSpPr>
            <a:spLocks noGrp="1"/>
          </p:cNvSpPr>
          <p:nvPr>
            <p:ph type="sldNum" sz="quarter" idx="10"/>
          </p:nvPr>
        </p:nvSpPr>
        <p:spPr/>
        <p:txBody>
          <a:bodyPr lIns="93177" tIns="46589" rIns="93177" bIns="46589"/>
          <a:lstStyle/>
          <a:p>
            <a:fld id="{E1BE5AC0-8DAF-43FA-80D9-569F49CAA8F6}" type="slidenum">
              <a:rPr lang="en-US" smtClean="0"/>
              <a:t>9</a:t>
            </a:fld>
            <a:endParaRPr lang="en-US"/>
          </a:p>
        </p:txBody>
      </p:sp>
    </p:spTree>
    <p:extLst>
      <p:ext uri="{BB962C8B-B14F-4D97-AF65-F5344CB8AC3E}">
        <p14:creationId xmlns:p14="http://schemas.microsoft.com/office/powerpoint/2010/main" val="31162874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4" name="Google Shape;15;p6"/>
          <p:cNvSpPr>
            <a:spLocks noChangeArrowheads="1"/>
          </p:cNvSpPr>
          <p:nvPr/>
        </p:nvSpPr>
        <p:spPr bwMode="auto">
          <a:xfrm>
            <a:off x="0" y="0"/>
            <a:ext cx="12192000" cy="6858000"/>
          </a:xfrm>
          <a:prstGeom prst="rect">
            <a:avLst/>
          </a:prstGeom>
          <a:solidFill>
            <a:srgbClr val="36174D"/>
          </a:solidFill>
          <a:ln w="12700">
            <a:solidFill>
              <a:srgbClr val="31538F"/>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5" name="Google Shape;21;p6"/>
          <p:cNvSpPr txBox="1">
            <a:spLocks noChangeArrowheads="1"/>
          </p:cNvSpPr>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888888"/>
                </a:solidFill>
                <a:latin typeface="Calibri" panose="020F0502020204030204" pitchFamily="34" charset="0"/>
                <a:cs typeface="Calibri" panose="020F0502020204030204" pitchFamily="34" charset="0"/>
                <a:sym typeface="Calibri" panose="020F0502020204030204" pitchFamily="34" charset="0"/>
              </a:rPr>
              <a:t>10/9/2021</a:t>
            </a:r>
          </a:p>
        </p:txBody>
      </p:sp>
      <p:sp>
        <p:nvSpPr>
          <p:cNvPr id="6" name="Google Shape;22;p6"/>
          <p:cNvSpPr txBox="1">
            <a:spLocks noChangeArrowheads="1"/>
          </p:cNvSpPr>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fld id="{309A7A99-FA06-4A14-8195-94D8B178360F}" type="slidenum">
              <a:rPr lang="en-US" altLang="en-US" sz="1200">
                <a:solidFill>
                  <a:srgbClr val="888888"/>
                </a:solidFill>
                <a:latin typeface="Calibri" panose="020F0502020204030204" pitchFamily="34" charset="0"/>
                <a:cs typeface="Calibri" panose="020F0502020204030204" pitchFamily="34" charset="0"/>
                <a:sym typeface="Calibri" panose="020F0502020204030204" pitchFamily="34" charset="0"/>
              </a:rPr>
              <a:pPr algn="r" eaLnBrk="1" hangingPunct="1"/>
              <a:t>‹#›</a:t>
            </a:fld>
            <a:endParaRPr lang="en-US" altLang="en-US" sz="1200">
              <a:solidFill>
                <a:srgbClr val="888888"/>
              </a:solidFill>
              <a:latin typeface="Calibri" panose="020F0502020204030204" pitchFamily="34" charset="0"/>
              <a:cs typeface="Calibri" panose="020F0502020204030204" pitchFamily="34" charset="0"/>
              <a:sym typeface="Calibri" panose="020F0502020204030204" pitchFamily="34" charset="0"/>
            </a:endParaRPr>
          </a:p>
        </p:txBody>
      </p:sp>
      <p:pic>
        <p:nvPicPr>
          <p:cNvPr id="7" name="Google Shape;23;p6" descr="Google Shape;57;p1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263" y="612775"/>
            <a:ext cx="21494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24;p6" descr="Organic Turing Pattern Color-01.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31377"/>
          <a:stretch>
            <a:fillRect/>
          </a:stretch>
        </p:blipFill>
        <p:spPr bwMode="auto">
          <a:xfrm>
            <a:off x="0" y="5988050"/>
            <a:ext cx="121920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oogle Shape;16;p6"/>
          <p:cNvSpPr txBox="1">
            <a:spLocks noGrp="1"/>
          </p:cNvSpPr>
          <p:nvPr>
            <p:ph type="ctrTitle"/>
          </p:nvPr>
        </p:nvSpPr>
        <p:spPr>
          <a:xfrm>
            <a:off x="1524000" y="1122363"/>
            <a:ext cx="9144000" cy="2387600"/>
          </a:xfrm>
          <a:prstGeom prst="rect">
            <a:avLst/>
          </a:prstGeom>
          <a:noFill/>
          <a:ln>
            <a:noFill/>
          </a:ln>
        </p:spPr>
        <p:txBody>
          <a:bodyPr spcFirstLastPara="1" anchor="b">
            <a:normAutofit/>
          </a:bodyPr>
          <a:lstStyle>
            <a:lvl1pPr lvl="0" algn="ctr">
              <a:lnSpc>
                <a:spcPct val="90000"/>
              </a:lnSpc>
              <a:spcBef>
                <a:spcPts val="0"/>
              </a:spcBef>
              <a:spcAft>
                <a:spcPts val="0"/>
              </a:spcAft>
              <a:buClr>
                <a:srgbClr val="7030A0"/>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
          <p:cNvSpPr txBox="1">
            <a:spLocks noGrp="1"/>
          </p:cNvSpPr>
          <p:nvPr>
            <p:ph type="subTitle" idx="1"/>
          </p:nvPr>
        </p:nvSpPr>
        <p:spPr>
          <a:xfrm>
            <a:off x="1524000" y="3602038"/>
            <a:ext cx="9144000" cy="1655762"/>
          </a:xfrm>
          <a:prstGeom prst="rect">
            <a:avLst/>
          </a:prstGeom>
          <a:noFill/>
          <a:ln>
            <a:noFill/>
          </a:ln>
        </p:spPr>
        <p:txBody>
          <a:bodyPr spcFirstLastPara="1">
            <a:normAutofit/>
          </a:bodyPr>
          <a:lstStyle>
            <a:lvl1pPr lvl="0" algn="ctr">
              <a:lnSpc>
                <a:spcPct val="90000"/>
              </a:lnSpc>
              <a:spcBef>
                <a:spcPts val="1000"/>
              </a:spcBef>
              <a:spcAft>
                <a:spcPts val="0"/>
              </a:spcAft>
              <a:buClr>
                <a:schemeClr val="accent2"/>
              </a:buClr>
              <a:buSzPts val="2400"/>
              <a:buNone/>
              <a:defRPr sz="2400"/>
            </a:lvl1pPr>
            <a:lvl2pPr lvl="1" algn="ctr">
              <a:lnSpc>
                <a:spcPct val="90000"/>
              </a:lnSpc>
              <a:spcBef>
                <a:spcPts val="500"/>
              </a:spcBef>
              <a:spcAft>
                <a:spcPts val="0"/>
              </a:spcAft>
              <a:buClr>
                <a:schemeClr val="accent4"/>
              </a:buClr>
              <a:buSzPts val="2000"/>
              <a:buNone/>
              <a:defRPr sz="2000"/>
            </a:lvl2pPr>
            <a:lvl3pPr lvl="2" algn="ctr">
              <a:lnSpc>
                <a:spcPct val="90000"/>
              </a:lnSpc>
              <a:spcBef>
                <a:spcPts val="500"/>
              </a:spcBef>
              <a:spcAft>
                <a:spcPts val="0"/>
              </a:spcAft>
              <a:buClr>
                <a:schemeClr val="accent4"/>
              </a:buClr>
              <a:buSzPts val="1800"/>
              <a:buNone/>
              <a:defRPr sz="1800"/>
            </a:lvl3pPr>
            <a:lvl4pPr lvl="3" algn="ctr">
              <a:lnSpc>
                <a:spcPct val="90000"/>
              </a:lnSpc>
              <a:spcBef>
                <a:spcPts val="500"/>
              </a:spcBef>
              <a:spcAft>
                <a:spcPts val="0"/>
              </a:spcAft>
              <a:buClr>
                <a:schemeClr val="accent4"/>
              </a:buClr>
              <a:buSzPts val="1600"/>
              <a:buNone/>
              <a:defRPr sz="1600"/>
            </a:lvl4pPr>
            <a:lvl5pPr lvl="4" algn="ctr">
              <a:lnSpc>
                <a:spcPct val="90000"/>
              </a:lnSpc>
              <a:spcBef>
                <a:spcPts val="500"/>
              </a:spcBef>
              <a:spcAft>
                <a:spcPts val="0"/>
              </a:spcAft>
              <a:buClr>
                <a:schemeClr val="accent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 name="Google Shape;18;p6"/>
          <p:cNvSpPr txBox="1">
            <a:spLocks noGrp="1"/>
          </p:cNvSpPr>
          <p:nvPr>
            <p:ph type="dt" idx="10"/>
          </p:nvPr>
        </p:nvSpPr>
        <p:spPr/>
        <p:txBody>
          <a:bodyPr/>
          <a:lstStyle>
            <a:lvl1pPr>
              <a:defRPr/>
            </a:lvl1pPr>
          </a:lstStyle>
          <a:p>
            <a:endParaRPr lang="en-US" altLang="en-US"/>
          </a:p>
        </p:txBody>
      </p:sp>
      <p:sp>
        <p:nvSpPr>
          <p:cNvPr id="10" name="Google Shape;19;p6"/>
          <p:cNvSpPr txBox="1">
            <a:spLocks noGrp="1"/>
          </p:cNvSpPr>
          <p:nvPr>
            <p:ph type="ftr" idx="11"/>
          </p:nvPr>
        </p:nvSpPr>
        <p:spPr/>
        <p:txBody>
          <a:bodyPr/>
          <a:lstStyle>
            <a:lvl1pPr>
              <a:defRPr/>
            </a:lvl1pPr>
          </a:lstStyle>
          <a:p>
            <a:endParaRPr lang="en-US" altLang="en-US"/>
          </a:p>
        </p:txBody>
      </p:sp>
      <p:sp>
        <p:nvSpPr>
          <p:cNvPr id="11" name="Google Shape;20;p6"/>
          <p:cNvSpPr txBox="1">
            <a:spLocks noGrp="1"/>
          </p:cNvSpPr>
          <p:nvPr>
            <p:ph type="sldNum" idx="12"/>
          </p:nvPr>
        </p:nvSpPr>
        <p:spPr/>
        <p:txBody>
          <a:bodyPr/>
          <a:lstStyle>
            <a:lvl1pPr>
              <a:defRPr/>
            </a:lvl1pPr>
          </a:lstStyle>
          <a:p>
            <a:fld id="{C8E3F978-99DC-4159-BD7B-B4F9ED6D4B61}" type="slidenum">
              <a:rPr lang="en-US" altLang="en-US"/>
              <a:pPr/>
              <a:t>‹#›</a:t>
            </a:fld>
            <a:endParaRPr lang="en-US" altLang="en-US"/>
          </a:p>
        </p:txBody>
      </p:sp>
    </p:spTree>
    <p:extLst>
      <p:ext uri="{BB962C8B-B14F-4D97-AF65-F5344CB8AC3E}">
        <p14:creationId xmlns:p14="http://schemas.microsoft.com/office/powerpoint/2010/main" val="1317687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4" name="Google Shape;26;p7"/>
          <p:cNvSpPr>
            <a:spLocks noChangeArrowheads="1"/>
          </p:cNvSpPr>
          <p:nvPr/>
        </p:nvSpPr>
        <p:spPr bwMode="auto">
          <a:xfrm>
            <a:off x="0" y="0"/>
            <a:ext cx="12192000" cy="6858000"/>
          </a:xfrm>
          <a:prstGeom prst="rect">
            <a:avLst/>
          </a:prstGeom>
          <a:solidFill>
            <a:srgbClr val="36174D"/>
          </a:solidFill>
          <a:ln w="12700">
            <a:solidFill>
              <a:srgbClr val="31538F"/>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5" name="Google Shape;32;p7" descr="Google Shape;57;p1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263" y="612775"/>
            <a:ext cx="21494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3;p7" descr="Organic Turing Pattern Color-01.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31377"/>
          <a:stretch>
            <a:fillRect/>
          </a:stretch>
        </p:blipFill>
        <p:spPr bwMode="auto">
          <a:xfrm>
            <a:off x="0" y="5988050"/>
            <a:ext cx="121920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Google Shape;27;p7"/>
          <p:cNvSpPr txBox="1">
            <a:spLocks noGrp="1"/>
          </p:cNvSpPr>
          <p:nvPr>
            <p:ph type="title"/>
          </p:nvPr>
        </p:nvSpPr>
        <p:spPr>
          <a:xfrm>
            <a:off x="831850" y="1709738"/>
            <a:ext cx="10515600" cy="2852737"/>
          </a:xfrm>
          <a:prstGeom prst="rect">
            <a:avLst/>
          </a:prstGeom>
          <a:noFill/>
          <a:ln>
            <a:noFill/>
          </a:ln>
        </p:spPr>
        <p:txBody>
          <a:bodyPr spcFirstLastPara="1" anchor="b">
            <a:normAutofit/>
          </a:bodyPr>
          <a:lstStyle>
            <a:lvl1pPr lvl="0" algn="l">
              <a:lnSpc>
                <a:spcPct val="90000"/>
              </a:lnSpc>
              <a:spcBef>
                <a:spcPts val="0"/>
              </a:spcBef>
              <a:spcAft>
                <a:spcPts val="0"/>
              </a:spcAft>
              <a:buClr>
                <a:srgbClr val="7030A0"/>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7"/>
          <p:cNvSpPr txBox="1">
            <a:spLocks noGrp="1"/>
          </p:cNvSpPr>
          <p:nvPr>
            <p:ph type="body" idx="1"/>
          </p:nvPr>
        </p:nvSpPr>
        <p:spPr>
          <a:xfrm>
            <a:off x="831850" y="4589463"/>
            <a:ext cx="10515600" cy="150018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 name="Google Shape;29;p7"/>
          <p:cNvSpPr txBox="1">
            <a:spLocks noGrp="1"/>
          </p:cNvSpPr>
          <p:nvPr>
            <p:ph type="dt" idx="10"/>
          </p:nvPr>
        </p:nvSpPr>
        <p:spPr/>
        <p:txBody>
          <a:bodyPr/>
          <a:lstStyle>
            <a:lvl1pPr>
              <a:defRPr/>
            </a:lvl1pPr>
          </a:lstStyle>
          <a:p>
            <a:endParaRPr lang="en-US" altLang="en-US"/>
          </a:p>
        </p:txBody>
      </p:sp>
      <p:sp>
        <p:nvSpPr>
          <p:cNvPr id="8" name="Google Shape;30;p7"/>
          <p:cNvSpPr txBox="1">
            <a:spLocks noGrp="1"/>
          </p:cNvSpPr>
          <p:nvPr>
            <p:ph type="ftr" idx="11"/>
          </p:nvPr>
        </p:nvSpPr>
        <p:spPr/>
        <p:txBody>
          <a:bodyPr/>
          <a:lstStyle>
            <a:lvl1pPr>
              <a:defRPr/>
            </a:lvl1pPr>
          </a:lstStyle>
          <a:p>
            <a:endParaRPr lang="en-US" altLang="en-US"/>
          </a:p>
        </p:txBody>
      </p:sp>
      <p:sp>
        <p:nvSpPr>
          <p:cNvPr id="9" name="Google Shape;31;p7"/>
          <p:cNvSpPr txBox="1">
            <a:spLocks noGrp="1"/>
          </p:cNvSpPr>
          <p:nvPr>
            <p:ph type="sldNum" idx="12"/>
          </p:nvPr>
        </p:nvSpPr>
        <p:spPr/>
        <p:txBody>
          <a:bodyPr/>
          <a:lstStyle>
            <a:lvl1pPr>
              <a:defRPr/>
            </a:lvl1pPr>
          </a:lstStyle>
          <a:p>
            <a:fld id="{BBD5237B-7E0F-4C99-91DD-624E5D33395F}" type="slidenum">
              <a:rPr lang="en-US" altLang="en-US"/>
              <a:pPr/>
              <a:t>‹#›</a:t>
            </a:fld>
            <a:endParaRPr lang="en-US" altLang="en-US"/>
          </a:p>
        </p:txBody>
      </p:sp>
    </p:spTree>
    <p:extLst>
      <p:ext uri="{BB962C8B-B14F-4D97-AF65-F5344CB8AC3E}">
        <p14:creationId xmlns:p14="http://schemas.microsoft.com/office/powerpoint/2010/main" val="746590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rgbClr val="7030A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8"/>
          <p:cNvSpPr txBox="1">
            <a:spLocks noGrp="1"/>
          </p:cNvSpPr>
          <p:nvPr>
            <p:ph type="body" idx="1"/>
          </p:nvPr>
        </p:nvSpPr>
        <p:spPr>
          <a:xfrm>
            <a:off x="838200" y="1825625"/>
            <a:ext cx="10515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accent2"/>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9;p5"/>
          <p:cNvSpPr txBox="1">
            <a:spLocks noGrp="1"/>
          </p:cNvSpPr>
          <p:nvPr>
            <p:ph type="dt" idx="11"/>
          </p:nvPr>
        </p:nvSpPr>
        <p:spPr>
          <a:ln/>
        </p:spPr>
        <p:txBody>
          <a:bodyPr/>
          <a:lstStyle>
            <a:lvl1pPr>
              <a:defRPr/>
            </a:lvl1pPr>
          </a:lstStyle>
          <a:p>
            <a:endParaRPr lang="en-US" altLang="en-US"/>
          </a:p>
        </p:txBody>
      </p:sp>
      <p:sp>
        <p:nvSpPr>
          <p:cNvPr id="5" name="Google Shape;10;p5"/>
          <p:cNvSpPr txBox="1">
            <a:spLocks noGrp="1"/>
          </p:cNvSpPr>
          <p:nvPr>
            <p:ph type="ftr" idx="12"/>
          </p:nvPr>
        </p:nvSpPr>
        <p:spPr>
          <a:ln/>
        </p:spPr>
        <p:txBody>
          <a:bodyPr/>
          <a:lstStyle>
            <a:lvl1pPr>
              <a:defRPr/>
            </a:lvl1pPr>
          </a:lstStyle>
          <a:p>
            <a:endParaRPr lang="en-US" altLang="en-US"/>
          </a:p>
        </p:txBody>
      </p:sp>
      <p:sp>
        <p:nvSpPr>
          <p:cNvPr id="6" name="Google Shape;11;p5"/>
          <p:cNvSpPr txBox="1">
            <a:spLocks noGrp="1"/>
          </p:cNvSpPr>
          <p:nvPr>
            <p:ph type="sldNum" idx="13"/>
          </p:nvPr>
        </p:nvSpPr>
        <p:spPr>
          <a:ln/>
        </p:spPr>
        <p:txBody>
          <a:bodyPr/>
          <a:lstStyle>
            <a:lvl1pPr>
              <a:defRPr/>
            </a:lvl1pPr>
          </a:lstStyle>
          <a:p>
            <a:fld id="{B23BFB10-380E-4F42-ADDE-4D9571E20128}" type="slidenum">
              <a:rPr lang="en-US" altLang="en-US"/>
              <a:pPr/>
              <a:t>‹#›</a:t>
            </a:fld>
            <a:endParaRPr lang="en-US" altLang="en-US"/>
          </a:p>
        </p:txBody>
      </p:sp>
    </p:spTree>
    <p:extLst>
      <p:ext uri="{BB962C8B-B14F-4D97-AF65-F5344CB8AC3E}">
        <p14:creationId xmlns:p14="http://schemas.microsoft.com/office/powerpoint/2010/main" val="1411505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839788"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rgbClr val="7030A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0"/>
          <p:cNvSpPr txBox="1">
            <a:spLocks noGrp="1"/>
          </p:cNvSpPr>
          <p:nvPr>
            <p:ph type="body" idx="1"/>
          </p:nvPr>
        </p:nvSpPr>
        <p:spPr>
          <a:xfrm>
            <a:off x="839788" y="1681163"/>
            <a:ext cx="5157787" cy="823912"/>
          </a:xfrm>
          <a:prstGeom prst="rect">
            <a:avLst/>
          </a:prstGeom>
          <a:noFill/>
          <a:ln>
            <a:noFill/>
          </a:ln>
        </p:spPr>
        <p:txBody>
          <a:bodyPr spcFirstLastPara="1" anchor="b">
            <a:normAutofit/>
          </a:bodyPr>
          <a:lstStyle>
            <a:lvl1pPr marL="457200" lvl="0" indent="-228600" algn="l">
              <a:lnSpc>
                <a:spcPct val="90000"/>
              </a:lnSpc>
              <a:spcBef>
                <a:spcPts val="1000"/>
              </a:spcBef>
              <a:spcAft>
                <a:spcPts val="0"/>
              </a:spcAft>
              <a:buClr>
                <a:schemeClr val="accent2"/>
              </a:buClr>
              <a:buSzPts val="2400"/>
              <a:buNone/>
              <a:defRPr sz="2400" b="1"/>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10"/>
          <p:cNvSpPr txBox="1">
            <a:spLocks noGrp="1"/>
          </p:cNvSpPr>
          <p:nvPr>
            <p:ph type="body" idx="2"/>
          </p:nvPr>
        </p:nvSpPr>
        <p:spPr>
          <a:xfrm>
            <a:off x="839788" y="2505075"/>
            <a:ext cx="5157787" cy="368458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accent2"/>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0"/>
          <p:cNvSpPr txBox="1">
            <a:spLocks noGrp="1"/>
          </p:cNvSpPr>
          <p:nvPr>
            <p:ph type="body" idx="3"/>
          </p:nvPr>
        </p:nvSpPr>
        <p:spPr>
          <a:xfrm>
            <a:off x="6172200" y="1681163"/>
            <a:ext cx="5183188" cy="823912"/>
          </a:xfrm>
          <a:prstGeom prst="rect">
            <a:avLst/>
          </a:prstGeom>
          <a:noFill/>
          <a:ln>
            <a:noFill/>
          </a:ln>
        </p:spPr>
        <p:txBody>
          <a:bodyPr spcFirstLastPara="1" anchor="b">
            <a:normAutofit/>
          </a:bodyPr>
          <a:lstStyle>
            <a:lvl1pPr marL="457200" lvl="0" indent="-228600" algn="l">
              <a:lnSpc>
                <a:spcPct val="90000"/>
              </a:lnSpc>
              <a:spcBef>
                <a:spcPts val="1000"/>
              </a:spcBef>
              <a:spcAft>
                <a:spcPts val="0"/>
              </a:spcAft>
              <a:buClr>
                <a:schemeClr val="accent2"/>
              </a:buClr>
              <a:buSzPts val="2400"/>
              <a:buNone/>
              <a:defRPr sz="2400" b="1"/>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10"/>
          <p:cNvSpPr txBox="1">
            <a:spLocks noGrp="1"/>
          </p:cNvSpPr>
          <p:nvPr>
            <p:ph type="body" idx="4"/>
          </p:nvPr>
        </p:nvSpPr>
        <p:spPr>
          <a:xfrm>
            <a:off x="6172200" y="2505075"/>
            <a:ext cx="5183188" cy="368458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accent2"/>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Google Shape;9;p5"/>
          <p:cNvSpPr txBox="1">
            <a:spLocks noGrp="1"/>
          </p:cNvSpPr>
          <p:nvPr>
            <p:ph type="dt" idx="11"/>
          </p:nvPr>
        </p:nvSpPr>
        <p:spPr>
          <a:ln/>
        </p:spPr>
        <p:txBody>
          <a:bodyPr/>
          <a:lstStyle>
            <a:lvl1pPr>
              <a:defRPr/>
            </a:lvl1pPr>
          </a:lstStyle>
          <a:p>
            <a:endParaRPr lang="en-US" altLang="en-US"/>
          </a:p>
        </p:txBody>
      </p:sp>
      <p:sp>
        <p:nvSpPr>
          <p:cNvPr id="8" name="Google Shape;10;p5"/>
          <p:cNvSpPr txBox="1">
            <a:spLocks noGrp="1"/>
          </p:cNvSpPr>
          <p:nvPr>
            <p:ph type="ftr" idx="12"/>
          </p:nvPr>
        </p:nvSpPr>
        <p:spPr>
          <a:ln/>
        </p:spPr>
        <p:txBody>
          <a:bodyPr/>
          <a:lstStyle>
            <a:lvl1pPr>
              <a:defRPr/>
            </a:lvl1pPr>
          </a:lstStyle>
          <a:p>
            <a:endParaRPr lang="en-US" altLang="en-US"/>
          </a:p>
        </p:txBody>
      </p:sp>
      <p:sp>
        <p:nvSpPr>
          <p:cNvPr id="9" name="Google Shape;11;p5"/>
          <p:cNvSpPr txBox="1">
            <a:spLocks noGrp="1"/>
          </p:cNvSpPr>
          <p:nvPr>
            <p:ph type="sldNum" idx="13"/>
          </p:nvPr>
        </p:nvSpPr>
        <p:spPr>
          <a:ln/>
        </p:spPr>
        <p:txBody>
          <a:bodyPr/>
          <a:lstStyle>
            <a:lvl1pPr>
              <a:defRPr/>
            </a:lvl1pPr>
          </a:lstStyle>
          <a:p>
            <a:fld id="{1B4105C6-321F-40C3-B08C-4AD113DF1513}" type="slidenum">
              <a:rPr lang="en-US" altLang="en-US"/>
              <a:pPr/>
              <a:t>‹#›</a:t>
            </a:fld>
            <a:endParaRPr lang="en-US" altLang="en-US"/>
          </a:p>
        </p:txBody>
      </p:sp>
    </p:spTree>
    <p:extLst>
      <p:ext uri="{BB962C8B-B14F-4D97-AF65-F5344CB8AC3E}">
        <p14:creationId xmlns:p14="http://schemas.microsoft.com/office/powerpoint/2010/main" val="2475122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11"/>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rgbClr val="7030A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Google Shape;9;p5"/>
          <p:cNvSpPr txBox="1">
            <a:spLocks noGrp="1"/>
          </p:cNvSpPr>
          <p:nvPr>
            <p:ph type="dt" idx="11"/>
          </p:nvPr>
        </p:nvSpPr>
        <p:spPr>
          <a:ln/>
        </p:spPr>
        <p:txBody>
          <a:bodyPr/>
          <a:lstStyle>
            <a:lvl1pPr>
              <a:defRPr/>
            </a:lvl1pPr>
          </a:lstStyle>
          <a:p>
            <a:endParaRPr lang="en-US" altLang="en-US"/>
          </a:p>
        </p:txBody>
      </p:sp>
      <p:sp>
        <p:nvSpPr>
          <p:cNvPr id="4" name="Google Shape;10;p5"/>
          <p:cNvSpPr txBox="1">
            <a:spLocks noGrp="1"/>
          </p:cNvSpPr>
          <p:nvPr>
            <p:ph type="ftr" idx="12"/>
          </p:nvPr>
        </p:nvSpPr>
        <p:spPr>
          <a:ln/>
        </p:spPr>
        <p:txBody>
          <a:bodyPr/>
          <a:lstStyle>
            <a:lvl1pPr>
              <a:defRPr/>
            </a:lvl1pPr>
          </a:lstStyle>
          <a:p>
            <a:endParaRPr lang="en-US" altLang="en-US"/>
          </a:p>
        </p:txBody>
      </p:sp>
      <p:sp>
        <p:nvSpPr>
          <p:cNvPr id="5" name="Google Shape;11;p5"/>
          <p:cNvSpPr txBox="1">
            <a:spLocks noGrp="1"/>
          </p:cNvSpPr>
          <p:nvPr>
            <p:ph type="sldNum" idx="13"/>
          </p:nvPr>
        </p:nvSpPr>
        <p:spPr>
          <a:ln/>
        </p:spPr>
        <p:txBody>
          <a:bodyPr/>
          <a:lstStyle>
            <a:lvl1pPr>
              <a:defRPr/>
            </a:lvl1pPr>
          </a:lstStyle>
          <a:p>
            <a:fld id="{0863C30E-AB49-4970-A6EC-795A18CA1511}" type="slidenum">
              <a:rPr lang="en-US" altLang="en-US"/>
              <a:pPr/>
              <a:t>‹#›</a:t>
            </a:fld>
            <a:endParaRPr lang="en-US" altLang="en-US"/>
          </a:p>
        </p:txBody>
      </p:sp>
    </p:spTree>
    <p:extLst>
      <p:ext uri="{BB962C8B-B14F-4D97-AF65-F5344CB8AC3E}">
        <p14:creationId xmlns:p14="http://schemas.microsoft.com/office/powerpoint/2010/main" val="104066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rgbClr val="7030A0"/>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3"/>
          <p:cNvSpPr txBox="1">
            <a:spLocks noGrp="1"/>
          </p:cNvSpPr>
          <p:nvPr>
            <p:ph type="body" idx="1"/>
          </p:nvPr>
        </p:nvSpPr>
        <p:spPr>
          <a:xfrm>
            <a:off x="5183188" y="987425"/>
            <a:ext cx="6172200" cy="4873625"/>
          </a:xfrm>
          <a:prstGeom prst="rect">
            <a:avLst/>
          </a:prstGeom>
          <a:noFill/>
          <a:ln>
            <a:noFill/>
          </a:ln>
        </p:spPr>
        <p:txBody>
          <a:bodyPr spcFirstLastPara="1">
            <a:normAutofit/>
          </a:bodyPr>
          <a:lstStyle>
            <a:lvl1pPr marL="457200" lvl="0" indent="-431800" algn="l">
              <a:lnSpc>
                <a:spcPct val="90000"/>
              </a:lnSpc>
              <a:spcBef>
                <a:spcPts val="1000"/>
              </a:spcBef>
              <a:spcAft>
                <a:spcPts val="0"/>
              </a:spcAft>
              <a:buClr>
                <a:schemeClr val="accent2"/>
              </a:buClr>
              <a:buSzPts val="3200"/>
              <a:buChar char="•"/>
              <a:defRPr sz="3200"/>
            </a:lvl1pPr>
            <a:lvl2pPr marL="914400" lvl="1" indent="-406400" algn="l">
              <a:lnSpc>
                <a:spcPct val="90000"/>
              </a:lnSpc>
              <a:spcBef>
                <a:spcPts val="500"/>
              </a:spcBef>
              <a:spcAft>
                <a:spcPts val="0"/>
              </a:spcAft>
              <a:buClr>
                <a:schemeClr val="accent4"/>
              </a:buClr>
              <a:buSzPts val="2800"/>
              <a:buChar char="•"/>
              <a:defRPr sz="2800"/>
            </a:lvl2pPr>
            <a:lvl3pPr marL="1371600" lvl="2" indent="-381000" algn="l">
              <a:lnSpc>
                <a:spcPct val="90000"/>
              </a:lnSpc>
              <a:spcBef>
                <a:spcPts val="500"/>
              </a:spcBef>
              <a:spcAft>
                <a:spcPts val="0"/>
              </a:spcAft>
              <a:buClr>
                <a:schemeClr val="accent4"/>
              </a:buClr>
              <a:buSzPts val="2400"/>
              <a:buChar char="•"/>
              <a:defRPr sz="2400"/>
            </a:lvl3pPr>
            <a:lvl4pPr marL="1828800" lvl="3" indent="-355600" algn="l">
              <a:lnSpc>
                <a:spcPct val="90000"/>
              </a:lnSpc>
              <a:spcBef>
                <a:spcPts val="500"/>
              </a:spcBef>
              <a:spcAft>
                <a:spcPts val="0"/>
              </a:spcAft>
              <a:buClr>
                <a:schemeClr val="accent4"/>
              </a:buClr>
              <a:buSzPts val="2000"/>
              <a:buChar char="•"/>
              <a:defRPr sz="2000"/>
            </a:lvl4pPr>
            <a:lvl5pPr marL="2286000" lvl="4" indent="-355600" algn="l">
              <a:lnSpc>
                <a:spcPct val="90000"/>
              </a:lnSpc>
              <a:spcBef>
                <a:spcPts val="500"/>
              </a:spcBef>
              <a:spcAft>
                <a:spcPts val="0"/>
              </a:spcAft>
              <a:buClr>
                <a:schemeClr val="accent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13"/>
          <p:cNvSpPr txBox="1">
            <a:spLocks noGrp="1"/>
          </p:cNvSpPr>
          <p:nvPr>
            <p:ph type="body" idx="2"/>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accent2"/>
              </a:buClr>
              <a:buSzPts val="1600"/>
              <a:buNone/>
              <a:defRPr sz="1600"/>
            </a:lvl1pPr>
            <a:lvl2pPr marL="914400" lvl="1" indent="-228600" algn="l">
              <a:lnSpc>
                <a:spcPct val="90000"/>
              </a:lnSpc>
              <a:spcBef>
                <a:spcPts val="500"/>
              </a:spcBef>
              <a:spcAft>
                <a:spcPts val="0"/>
              </a:spcAft>
              <a:buClr>
                <a:schemeClr val="accent4"/>
              </a:buClr>
              <a:buSzPts val="1400"/>
              <a:buNone/>
              <a:defRPr sz="1400"/>
            </a:lvl2pPr>
            <a:lvl3pPr marL="1371600" lvl="2" indent="-228600" algn="l">
              <a:lnSpc>
                <a:spcPct val="90000"/>
              </a:lnSpc>
              <a:spcBef>
                <a:spcPts val="500"/>
              </a:spcBef>
              <a:spcAft>
                <a:spcPts val="0"/>
              </a:spcAft>
              <a:buClr>
                <a:schemeClr val="accent4"/>
              </a:buClr>
              <a:buSzPts val="1200"/>
              <a:buNone/>
              <a:defRPr sz="1200"/>
            </a:lvl3pPr>
            <a:lvl4pPr marL="1828800" lvl="3" indent="-228600" algn="l">
              <a:lnSpc>
                <a:spcPct val="90000"/>
              </a:lnSpc>
              <a:spcBef>
                <a:spcPts val="500"/>
              </a:spcBef>
              <a:spcAft>
                <a:spcPts val="0"/>
              </a:spcAft>
              <a:buClr>
                <a:schemeClr val="accent4"/>
              </a:buClr>
              <a:buSzPts val="1000"/>
              <a:buNone/>
              <a:defRPr sz="1000"/>
            </a:lvl4pPr>
            <a:lvl5pPr marL="2286000" lvl="4" indent="-228600" algn="l">
              <a:lnSpc>
                <a:spcPct val="90000"/>
              </a:lnSpc>
              <a:spcBef>
                <a:spcPts val="500"/>
              </a:spcBef>
              <a:spcAft>
                <a:spcPts val="0"/>
              </a:spcAft>
              <a:buClr>
                <a:schemeClr val="accent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 name="Google Shape;9;p5"/>
          <p:cNvSpPr txBox="1">
            <a:spLocks noGrp="1"/>
          </p:cNvSpPr>
          <p:nvPr>
            <p:ph type="dt" idx="11"/>
          </p:nvPr>
        </p:nvSpPr>
        <p:spPr>
          <a:ln/>
        </p:spPr>
        <p:txBody>
          <a:bodyPr/>
          <a:lstStyle>
            <a:lvl1pPr>
              <a:defRPr/>
            </a:lvl1pPr>
          </a:lstStyle>
          <a:p>
            <a:endParaRPr lang="en-US" altLang="en-US"/>
          </a:p>
        </p:txBody>
      </p:sp>
      <p:sp>
        <p:nvSpPr>
          <p:cNvPr id="6" name="Google Shape;10;p5"/>
          <p:cNvSpPr txBox="1">
            <a:spLocks noGrp="1"/>
          </p:cNvSpPr>
          <p:nvPr>
            <p:ph type="ftr" idx="12"/>
          </p:nvPr>
        </p:nvSpPr>
        <p:spPr>
          <a:ln/>
        </p:spPr>
        <p:txBody>
          <a:bodyPr/>
          <a:lstStyle>
            <a:lvl1pPr>
              <a:defRPr/>
            </a:lvl1pPr>
          </a:lstStyle>
          <a:p>
            <a:endParaRPr lang="en-US" altLang="en-US"/>
          </a:p>
        </p:txBody>
      </p:sp>
      <p:sp>
        <p:nvSpPr>
          <p:cNvPr id="7" name="Google Shape;11;p5"/>
          <p:cNvSpPr txBox="1">
            <a:spLocks noGrp="1"/>
          </p:cNvSpPr>
          <p:nvPr>
            <p:ph type="sldNum" idx="13"/>
          </p:nvPr>
        </p:nvSpPr>
        <p:spPr>
          <a:ln/>
        </p:spPr>
        <p:txBody>
          <a:bodyPr/>
          <a:lstStyle>
            <a:lvl1pPr>
              <a:defRPr/>
            </a:lvl1pPr>
          </a:lstStyle>
          <a:p>
            <a:fld id="{4ADFFC3F-6B10-4E59-98EB-83BCDFE9D388}" type="slidenum">
              <a:rPr lang="en-US" altLang="en-US"/>
              <a:pPr/>
              <a:t>‹#›</a:t>
            </a:fld>
            <a:endParaRPr lang="en-US" altLang="en-US"/>
          </a:p>
        </p:txBody>
      </p:sp>
    </p:spTree>
    <p:extLst>
      <p:ext uri="{BB962C8B-B14F-4D97-AF65-F5344CB8AC3E}">
        <p14:creationId xmlns:p14="http://schemas.microsoft.com/office/powerpoint/2010/main" val="3537226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rgbClr val="7030A0"/>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4"/>
          <p:cNvSpPr>
            <a:spLocks noGrp="1"/>
          </p:cNvSpPr>
          <p:nvPr>
            <p:ph type="pic" idx="2"/>
          </p:nvPr>
        </p:nvSpPr>
        <p:spPr>
          <a:xfrm>
            <a:off x="5183188" y="987425"/>
            <a:ext cx="6172200" cy="4873625"/>
          </a:xfrm>
          <a:prstGeom prst="rect">
            <a:avLst/>
          </a:prstGeom>
          <a:noFill/>
          <a:ln>
            <a:noFill/>
          </a:ln>
        </p:spPr>
      </p:sp>
      <p:sp>
        <p:nvSpPr>
          <p:cNvPr id="75" name="Google Shape;75;p14"/>
          <p:cNvSpPr txBox="1">
            <a:spLocks noGrp="1"/>
          </p:cNvSpPr>
          <p:nvPr>
            <p:ph type="body" idx="1"/>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accent2"/>
              </a:buClr>
              <a:buSzPts val="1600"/>
              <a:buNone/>
              <a:defRPr sz="1600"/>
            </a:lvl1pPr>
            <a:lvl2pPr marL="914400" lvl="1" indent="-228600" algn="l">
              <a:lnSpc>
                <a:spcPct val="90000"/>
              </a:lnSpc>
              <a:spcBef>
                <a:spcPts val="500"/>
              </a:spcBef>
              <a:spcAft>
                <a:spcPts val="0"/>
              </a:spcAft>
              <a:buClr>
                <a:schemeClr val="accent4"/>
              </a:buClr>
              <a:buSzPts val="1400"/>
              <a:buNone/>
              <a:defRPr sz="1400"/>
            </a:lvl2pPr>
            <a:lvl3pPr marL="1371600" lvl="2" indent="-228600" algn="l">
              <a:lnSpc>
                <a:spcPct val="90000"/>
              </a:lnSpc>
              <a:spcBef>
                <a:spcPts val="500"/>
              </a:spcBef>
              <a:spcAft>
                <a:spcPts val="0"/>
              </a:spcAft>
              <a:buClr>
                <a:schemeClr val="accent4"/>
              </a:buClr>
              <a:buSzPts val="1200"/>
              <a:buNone/>
              <a:defRPr sz="1200"/>
            </a:lvl3pPr>
            <a:lvl4pPr marL="1828800" lvl="3" indent="-228600" algn="l">
              <a:lnSpc>
                <a:spcPct val="90000"/>
              </a:lnSpc>
              <a:spcBef>
                <a:spcPts val="500"/>
              </a:spcBef>
              <a:spcAft>
                <a:spcPts val="0"/>
              </a:spcAft>
              <a:buClr>
                <a:schemeClr val="accent4"/>
              </a:buClr>
              <a:buSzPts val="1000"/>
              <a:buNone/>
              <a:defRPr sz="1000"/>
            </a:lvl4pPr>
            <a:lvl5pPr marL="2286000" lvl="4" indent="-228600" algn="l">
              <a:lnSpc>
                <a:spcPct val="90000"/>
              </a:lnSpc>
              <a:spcBef>
                <a:spcPts val="500"/>
              </a:spcBef>
              <a:spcAft>
                <a:spcPts val="0"/>
              </a:spcAft>
              <a:buClr>
                <a:schemeClr val="accent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 name="Google Shape;9;p5"/>
          <p:cNvSpPr txBox="1">
            <a:spLocks noGrp="1"/>
          </p:cNvSpPr>
          <p:nvPr>
            <p:ph type="dt" idx="11"/>
          </p:nvPr>
        </p:nvSpPr>
        <p:spPr>
          <a:ln/>
        </p:spPr>
        <p:txBody>
          <a:bodyPr/>
          <a:lstStyle>
            <a:lvl1pPr>
              <a:defRPr/>
            </a:lvl1pPr>
          </a:lstStyle>
          <a:p>
            <a:endParaRPr lang="en-US" altLang="en-US"/>
          </a:p>
        </p:txBody>
      </p:sp>
      <p:sp>
        <p:nvSpPr>
          <p:cNvPr id="6" name="Google Shape;10;p5"/>
          <p:cNvSpPr txBox="1">
            <a:spLocks noGrp="1"/>
          </p:cNvSpPr>
          <p:nvPr>
            <p:ph type="ftr" idx="12"/>
          </p:nvPr>
        </p:nvSpPr>
        <p:spPr>
          <a:ln/>
        </p:spPr>
        <p:txBody>
          <a:bodyPr/>
          <a:lstStyle>
            <a:lvl1pPr>
              <a:defRPr/>
            </a:lvl1pPr>
          </a:lstStyle>
          <a:p>
            <a:endParaRPr lang="en-US" altLang="en-US"/>
          </a:p>
        </p:txBody>
      </p:sp>
      <p:sp>
        <p:nvSpPr>
          <p:cNvPr id="7" name="Google Shape;11;p5"/>
          <p:cNvSpPr txBox="1">
            <a:spLocks noGrp="1"/>
          </p:cNvSpPr>
          <p:nvPr>
            <p:ph type="sldNum" idx="13"/>
          </p:nvPr>
        </p:nvSpPr>
        <p:spPr>
          <a:ln/>
        </p:spPr>
        <p:txBody>
          <a:bodyPr/>
          <a:lstStyle>
            <a:lvl1pPr>
              <a:defRPr/>
            </a:lvl1pPr>
          </a:lstStyle>
          <a:p>
            <a:fld id="{097AAD8F-9723-4C01-BCAD-A3CAC428B28E}" type="slidenum">
              <a:rPr lang="en-US" altLang="en-US"/>
              <a:pPr/>
              <a:t>‹#›</a:t>
            </a:fld>
            <a:endParaRPr lang="en-US" altLang="en-US"/>
          </a:p>
        </p:txBody>
      </p:sp>
    </p:spTree>
    <p:extLst>
      <p:ext uri="{BB962C8B-B14F-4D97-AF65-F5344CB8AC3E}">
        <p14:creationId xmlns:p14="http://schemas.microsoft.com/office/powerpoint/2010/main" val="1413313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rgbClr val="7030A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5"/>
          <p:cNvSpPr txBox="1">
            <a:spLocks noGrp="1"/>
          </p:cNvSpPr>
          <p:nvPr>
            <p:ph type="body" idx="1"/>
          </p:nvPr>
        </p:nvSpPr>
        <p:spPr>
          <a:xfrm rot="5400000">
            <a:off x="3920331" y="-1256506"/>
            <a:ext cx="4351338" cy="10515600"/>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accent2"/>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9;p5"/>
          <p:cNvSpPr txBox="1">
            <a:spLocks noGrp="1"/>
          </p:cNvSpPr>
          <p:nvPr>
            <p:ph type="dt" idx="11"/>
          </p:nvPr>
        </p:nvSpPr>
        <p:spPr>
          <a:ln/>
        </p:spPr>
        <p:txBody>
          <a:bodyPr/>
          <a:lstStyle>
            <a:lvl1pPr>
              <a:defRPr/>
            </a:lvl1pPr>
          </a:lstStyle>
          <a:p>
            <a:endParaRPr lang="en-US" altLang="en-US"/>
          </a:p>
        </p:txBody>
      </p:sp>
      <p:sp>
        <p:nvSpPr>
          <p:cNvPr id="5" name="Google Shape;10;p5"/>
          <p:cNvSpPr txBox="1">
            <a:spLocks noGrp="1"/>
          </p:cNvSpPr>
          <p:nvPr>
            <p:ph type="ftr" idx="12"/>
          </p:nvPr>
        </p:nvSpPr>
        <p:spPr>
          <a:ln/>
        </p:spPr>
        <p:txBody>
          <a:bodyPr/>
          <a:lstStyle>
            <a:lvl1pPr>
              <a:defRPr/>
            </a:lvl1pPr>
          </a:lstStyle>
          <a:p>
            <a:endParaRPr lang="en-US" altLang="en-US"/>
          </a:p>
        </p:txBody>
      </p:sp>
      <p:sp>
        <p:nvSpPr>
          <p:cNvPr id="6" name="Google Shape;11;p5"/>
          <p:cNvSpPr txBox="1">
            <a:spLocks noGrp="1"/>
          </p:cNvSpPr>
          <p:nvPr>
            <p:ph type="sldNum" idx="13"/>
          </p:nvPr>
        </p:nvSpPr>
        <p:spPr>
          <a:ln/>
        </p:spPr>
        <p:txBody>
          <a:bodyPr/>
          <a:lstStyle>
            <a:lvl1pPr>
              <a:defRPr/>
            </a:lvl1pPr>
          </a:lstStyle>
          <a:p>
            <a:fld id="{E8AC0425-3A4B-45EC-9E38-9A3C1206C7D6}" type="slidenum">
              <a:rPr lang="en-US" altLang="en-US"/>
              <a:pPr/>
              <a:t>‹#›</a:t>
            </a:fld>
            <a:endParaRPr lang="en-US" altLang="en-US"/>
          </a:p>
        </p:txBody>
      </p:sp>
    </p:spTree>
    <p:extLst>
      <p:ext uri="{BB962C8B-B14F-4D97-AF65-F5344CB8AC3E}">
        <p14:creationId xmlns:p14="http://schemas.microsoft.com/office/powerpoint/2010/main" val="523500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rot="5400000">
            <a:off x="7133431" y="1956594"/>
            <a:ext cx="5811838" cy="2628900"/>
          </a:xfrm>
          <a:prstGeom prst="rect">
            <a:avLst/>
          </a:prstGeom>
          <a:noFill/>
          <a:ln>
            <a:noFill/>
          </a:ln>
        </p:spPr>
        <p:txBody>
          <a:bodyPr spcFirstLastPara="1">
            <a:normAutofit/>
          </a:bodyPr>
          <a:lstStyle>
            <a:lvl1pPr lvl="0" algn="l">
              <a:lnSpc>
                <a:spcPct val="90000"/>
              </a:lnSpc>
              <a:spcBef>
                <a:spcPts val="0"/>
              </a:spcBef>
              <a:spcAft>
                <a:spcPts val="0"/>
              </a:spcAft>
              <a:buClr>
                <a:srgbClr val="7030A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6"/>
          <p:cNvSpPr txBox="1">
            <a:spLocks noGrp="1"/>
          </p:cNvSpPr>
          <p:nvPr>
            <p:ph type="body" idx="1"/>
          </p:nvPr>
        </p:nvSpPr>
        <p:spPr>
          <a:xfrm rot="5400000">
            <a:off x="1799431" y="-596106"/>
            <a:ext cx="5811838" cy="7734300"/>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accent2"/>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9;p5"/>
          <p:cNvSpPr txBox="1">
            <a:spLocks noGrp="1"/>
          </p:cNvSpPr>
          <p:nvPr>
            <p:ph type="dt" idx="11"/>
          </p:nvPr>
        </p:nvSpPr>
        <p:spPr>
          <a:ln/>
        </p:spPr>
        <p:txBody>
          <a:bodyPr/>
          <a:lstStyle>
            <a:lvl1pPr>
              <a:defRPr/>
            </a:lvl1pPr>
          </a:lstStyle>
          <a:p>
            <a:endParaRPr lang="en-US" altLang="en-US"/>
          </a:p>
        </p:txBody>
      </p:sp>
      <p:sp>
        <p:nvSpPr>
          <p:cNvPr id="5" name="Google Shape;10;p5"/>
          <p:cNvSpPr txBox="1">
            <a:spLocks noGrp="1"/>
          </p:cNvSpPr>
          <p:nvPr>
            <p:ph type="ftr" idx="12"/>
          </p:nvPr>
        </p:nvSpPr>
        <p:spPr>
          <a:ln/>
        </p:spPr>
        <p:txBody>
          <a:bodyPr/>
          <a:lstStyle>
            <a:lvl1pPr>
              <a:defRPr/>
            </a:lvl1pPr>
          </a:lstStyle>
          <a:p>
            <a:endParaRPr lang="en-US" altLang="en-US"/>
          </a:p>
        </p:txBody>
      </p:sp>
      <p:sp>
        <p:nvSpPr>
          <p:cNvPr id="6" name="Google Shape;11;p5"/>
          <p:cNvSpPr txBox="1">
            <a:spLocks noGrp="1"/>
          </p:cNvSpPr>
          <p:nvPr>
            <p:ph type="sldNum" idx="13"/>
          </p:nvPr>
        </p:nvSpPr>
        <p:spPr>
          <a:ln/>
        </p:spPr>
        <p:txBody>
          <a:bodyPr/>
          <a:lstStyle>
            <a:lvl1pPr>
              <a:defRPr/>
            </a:lvl1pPr>
          </a:lstStyle>
          <a:p>
            <a:fld id="{90C54CF6-2690-46E5-8229-4F0E46422FC4}" type="slidenum">
              <a:rPr lang="en-US" altLang="en-US"/>
              <a:pPr/>
              <a:t>‹#›</a:t>
            </a:fld>
            <a:endParaRPr lang="en-US" altLang="en-US"/>
          </a:p>
        </p:txBody>
      </p:sp>
    </p:spTree>
    <p:extLst>
      <p:ext uri="{BB962C8B-B14F-4D97-AF65-F5344CB8AC3E}">
        <p14:creationId xmlns:p14="http://schemas.microsoft.com/office/powerpoint/2010/main" val="101293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5"/>
          <p:cNvSpPr>
            <a:spLocks noChangeArrowheads="1"/>
          </p:cNvSpPr>
          <p:nvPr/>
        </p:nvSpPr>
        <p:spPr bwMode="auto">
          <a:xfrm>
            <a:off x="0" y="0"/>
            <a:ext cx="12192000" cy="6858000"/>
          </a:xfrm>
          <a:prstGeom prst="rect">
            <a:avLst/>
          </a:prstGeom>
          <a:solidFill>
            <a:schemeClr val="tx2"/>
          </a:solidFill>
          <a:ln w="12700">
            <a:solidFill>
              <a:srgbClr val="31538F"/>
            </a:solidFill>
            <a:miter lim="800000"/>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027" name="Google Shape;7;p5"/>
          <p:cNvSpPr txBox="1">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8" name="Google Shape;8;p5"/>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smtClean="0">
              <a:sym typeface="Arial" panose="020B0604020202020204" pitchFamily="34" charset="0"/>
            </a:endParaRPr>
          </a:p>
        </p:txBody>
      </p:sp>
      <p:sp>
        <p:nvSpPr>
          <p:cNvPr id="1029" name="Google Shape;9;p5"/>
          <p:cNvSpPr txBox="1">
            <a:spLocks noGrp="1"/>
          </p:cNvSpPr>
          <p:nvPr>
            <p:ph type="dt" idx="10"/>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endParaRPr lang="en-US" altLang="en-US"/>
          </a:p>
        </p:txBody>
      </p:sp>
      <p:sp>
        <p:nvSpPr>
          <p:cNvPr id="1030" name="Google Shape;10;p5"/>
          <p:cNvSpPr txBox="1">
            <a:spLocks noGrp="1"/>
          </p:cNvSpPr>
          <p:nvPr>
            <p:ph type="ftr" idx="11"/>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ct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endParaRPr lang="en-US" altLang="en-US"/>
          </a:p>
        </p:txBody>
      </p:sp>
      <p:sp>
        <p:nvSpPr>
          <p:cNvPr id="1031" name="Google Shape;11;p5"/>
          <p:cNvSpPr txBox="1">
            <a:spLocks noGrp="1"/>
          </p:cNvSpPr>
          <p:nvPr>
            <p:ph type="sldNum" idx="12"/>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r" eaLnBrk="1" hangingPunct="1">
              <a:buClr>
                <a:srgbClr val="000000"/>
              </a:buClr>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fld id="{B27DBA12-A82B-4A99-8D51-0ED4A16119CB}" type="slidenum">
              <a:rPr lang="en-US" altLang="en-US"/>
              <a:pPr/>
              <a:t>‹#›</a:t>
            </a:fld>
            <a:endParaRPr lang="en-US" altLang="en-US"/>
          </a:p>
        </p:txBody>
      </p:sp>
      <p:pic>
        <p:nvPicPr>
          <p:cNvPr id="1032" name="Google Shape;12;p5" descr="Organic Turing Pattern Color-01.png"/>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b="31377"/>
          <a:stretch>
            <a:fillRect/>
          </a:stretch>
        </p:blipFill>
        <p:spPr bwMode="auto">
          <a:xfrm>
            <a:off x="0" y="5988050"/>
            <a:ext cx="121920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Google Shape;13;p5" descr="Google Shape;209;p30"/>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12450" y="427038"/>
            <a:ext cx="6413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dk2" tx2="lt2" accent1="accent1" accent2="accent2" accent3="accent3" accent4="accent4" accent5="accent5" accent6="accent6" hlink="hlink" folHlink="folHlink"/>
  <p:sldLayoutIdLst>
    <p:sldLayoutId id="2147483671" r:id="rId1"/>
    <p:sldLayoutId id="2147483672" r:id="rId2"/>
    <p:sldLayoutId id="2147483662" r:id="rId3"/>
    <p:sldLayoutId id="2147483664" r:id="rId4"/>
    <p:sldLayoutId id="2147483665" r:id="rId5"/>
    <p:sldLayoutId id="2147483667" r:id="rId6"/>
    <p:sldLayoutId id="2147483668" r:id="rId7"/>
    <p:sldLayoutId id="2147483669" r:id="rId8"/>
    <p:sldLayoutId id="2147483670" r:id="rId9"/>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9.wmf"/><Relationship Id="rId7" Type="http://schemas.openxmlformats.org/officeDocument/2006/relationships/image" Target="../media/image13.wmf"/><Relationship Id="rId12" Type="http://schemas.openxmlformats.org/officeDocument/2006/relationships/image" Target="../media/image18.png"/><Relationship Id="rId2" Type="http://schemas.openxmlformats.org/officeDocument/2006/relationships/notesSlide" Target="../notesSlides/notesSlide8.xml"/><Relationship Id="rId16"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12.wmf"/><Relationship Id="rId11" Type="http://schemas.openxmlformats.org/officeDocument/2006/relationships/image" Target="../media/image17.png"/><Relationship Id="rId5" Type="http://schemas.openxmlformats.org/officeDocument/2006/relationships/image" Target="../media/image11.wmf"/><Relationship Id="rId15" Type="http://schemas.openxmlformats.org/officeDocument/2006/relationships/image" Target="../media/image21.jpeg"/><Relationship Id="rId10" Type="http://schemas.openxmlformats.org/officeDocument/2006/relationships/image" Target="../media/image16.png"/><Relationship Id="rId4" Type="http://schemas.openxmlformats.org/officeDocument/2006/relationships/image" Target="../media/image10.wmf"/><Relationship Id="rId9" Type="http://schemas.openxmlformats.org/officeDocument/2006/relationships/image" Target="../media/image15.jpeg"/><Relationship Id="rId1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Google Shape;95;p1"/>
          <p:cNvSpPr txBox="1">
            <a:spLocks noGrp="1"/>
          </p:cNvSpPr>
          <p:nvPr>
            <p:ph type="ctrTitle"/>
          </p:nvPr>
        </p:nvSpPr>
        <p:spPr>
          <a:xfrm>
            <a:off x="326571" y="2042319"/>
            <a:ext cx="11538857" cy="2387600"/>
          </a:xfrm>
        </p:spPr>
        <p:txBody>
          <a:bodyPr>
            <a:normAutofit fontScale="90000"/>
          </a:bodyPr>
          <a:lstStyle/>
          <a:p>
            <a:pPr eaLnBrk="1" hangingPunct="1">
              <a:spcBef>
                <a:spcPct val="0"/>
              </a:spcBef>
              <a:spcAft>
                <a:spcPct val="0"/>
              </a:spcAft>
            </a:pPr>
            <a:r>
              <a:rPr lang="en-US" b="1" dirty="0">
                <a:solidFill>
                  <a:schemeClr val="bg1"/>
                </a:solidFill>
                <a:latin typeface="+mj-lt"/>
              </a:rPr>
              <a:t>Asset Based Community Development</a:t>
            </a:r>
            <a:br>
              <a:rPr lang="en-US" b="1" dirty="0">
                <a:solidFill>
                  <a:schemeClr val="bg1"/>
                </a:solidFill>
                <a:latin typeface="+mj-lt"/>
              </a:rPr>
            </a:br>
            <a:r>
              <a:rPr lang="en-US" b="1" dirty="0">
                <a:solidFill>
                  <a:schemeClr val="bg1"/>
                </a:solidFill>
                <a:latin typeface="+mj-lt"/>
              </a:rPr>
              <a:t>(ABCD)</a:t>
            </a:r>
            <a:endParaRPr lang="en-US" altLang="en-US" dirty="0" smtClean="0">
              <a:solidFill>
                <a:schemeClr val="bg1"/>
              </a:solidFill>
              <a:latin typeface="+mj-lt"/>
              <a:cs typeface="Calibri" panose="020F0502020204030204" pitchFamily="34" charset="0"/>
              <a:sym typeface="Calibri" panose="020F0502020204030204" pitchFamily="34" charset="0"/>
            </a:endParaRPr>
          </a:p>
        </p:txBody>
      </p:sp>
      <p:sp>
        <p:nvSpPr>
          <p:cNvPr id="5123" name="Google Shape;96;p1"/>
          <p:cNvSpPr txBox="1">
            <a:spLocks noGrp="1"/>
          </p:cNvSpPr>
          <p:nvPr>
            <p:ph type="subTitle" idx="1"/>
          </p:nvPr>
        </p:nvSpPr>
        <p:spPr/>
        <p:txBody>
          <a:bodyPr/>
          <a:lstStyle/>
          <a:p>
            <a:pPr eaLnBrk="1" hangingPunct="1">
              <a:spcBef>
                <a:spcPct val="0"/>
              </a:spcBef>
              <a:spcAft>
                <a:spcPct val="0"/>
              </a:spcAft>
            </a:pPr>
            <a:endParaRPr lang="en-US" altLang="en-US" dirty="0" smtClean="0">
              <a:solidFill>
                <a:schemeClr val="accent2"/>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2" descr="Large confetti"/>
          <p:cNvSpPr>
            <a:spLocks noGrp="1" noChangeArrowheads="1"/>
          </p:cNvSpPr>
          <p:nvPr>
            <p:ph type="title"/>
          </p:nvPr>
        </p:nvSpPr>
        <p:spPr/>
        <p:txBody>
          <a:bodyPr>
            <a:normAutofit/>
          </a:bodyPr>
          <a:lstStyle/>
          <a:p>
            <a:pPr algn="ctr" eaLnBrk="1" hangingPunct="1">
              <a:lnSpc>
                <a:spcPct val="80000"/>
              </a:lnSpc>
            </a:pPr>
            <a:r>
              <a:rPr lang="en-US" sz="4800" b="1" dirty="0">
                <a:solidFill>
                  <a:srgbClr val="5D425F"/>
                </a:solidFill>
                <a:latin typeface="+mj-lt"/>
                <a:cs typeface="Calibri"/>
              </a:rPr>
              <a:t>Individuals</a:t>
            </a:r>
            <a:endParaRPr lang="en-US" sz="4800" b="1" dirty="0">
              <a:solidFill>
                <a:srgbClr val="5D425F"/>
              </a:solidFill>
              <a:latin typeface="+mj-lt"/>
              <a:cs typeface="Calibri"/>
            </a:endParaRPr>
          </a:p>
        </p:txBody>
      </p:sp>
      <p:pic>
        <p:nvPicPr>
          <p:cNvPr id="5"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0233" y="2392918"/>
            <a:ext cx="2931148" cy="3058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Oval 6"/>
          <p:cNvSpPr>
            <a:spLocks noChangeArrowheads="1"/>
          </p:cNvSpPr>
          <p:nvPr/>
        </p:nvSpPr>
        <p:spPr bwMode="auto">
          <a:xfrm>
            <a:off x="3753439" y="1690689"/>
            <a:ext cx="4495800" cy="4343400"/>
          </a:xfrm>
          <a:prstGeom prst="ellipse">
            <a:avLst/>
          </a:prstGeom>
          <a:noFill/>
          <a:ln w="57150" cmpd="sng">
            <a:solidFill>
              <a:schemeClr val="hlink"/>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dirty="0">
              <a:latin typeface="Verdana"/>
              <a:ea typeface="ＭＳ Ｐゴシック" charset="0"/>
              <a:cs typeface="+mn-cs"/>
            </a:endParaRPr>
          </a:p>
        </p:txBody>
      </p:sp>
    </p:spTree>
    <p:extLst>
      <p:ext uri="{BB962C8B-B14F-4D97-AF65-F5344CB8AC3E}">
        <p14:creationId xmlns:p14="http://schemas.microsoft.com/office/powerpoint/2010/main" val="366914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descr="Large confetti"/>
          <p:cNvSpPr txBox="1">
            <a:spLocks noChangeArrowheads="1"/>
          </p:cNvSpPr>
          <p:nvPr/>
        </p:nvSpPr>
        <p:spPr>
          <a:xfrm>
            <a:off x="1912562" y="465380"/>
            <a:ext cx="8363703" cy="104026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5D425F"/>
                </a:solidFill>
                <a:cs typeface="Calibri"/>
              </a:rPr>
              <a:t>Sample Personal Capacity Inventory </a:t>
            </a:r>
            <a:endParaRPr lang="en-US" b="1" dirty="0">
              <a:solidFill>
                <a:srgbClr val="5D425F"/>
              </a:solidFill>
              <a:cs typeface="Calibri"/>
            </a:endParaRPr>
          </a:p>
        </p:txBody>
      </p:sp>
      <p:sp>
        <p:nvSpPr>
          <p:cNvPr id="8" name="Rectangle 3"/>
          <p:cNvSpPr txBox="1">
            <a:spLocks noChangeArrowheads="1"/>
          </p:cNvSpPr>
          <p:nvPr/>
        </p:nvSpPr>
        <p:spPr>
          <a:xfrm>
            <a:off x="2073275" y="1499609"/>
            <a:ext cx="8042276" cy="4714193"/>
          </a:xfrm>
          <a:prstGeom prst="rect">
            <a:avLst/>
          </a:prstGeom>
          <a:ln>
            <a:no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3200" u="sng" dirty="0">
                <a:solidFill>
                  <a:srgbClr val="5D425F"/>
                </a:solidFill>
                <a:ea typeface="Ebrima" panose="02000000000000000000" pitchFamily="2" charset="0"/>
                <a:cs typeface="Ebrima" panose="02000000000000000000" pitchFamily="2" charset="0"/>
              </a:rPr>
              <a:t>Gifts I Can Give To My Community</a:t>
            </a:r>
            <a:endParaRPr lang="en-US" sz="3200" b="1" u="sng" dirty="0">
              <a:solidFill>
                <a:srgbClr val="5D425F"/>
              </a:solidFill>
              <a:ea typeface="Ebrima" panose="02000000000000000000" pitchFamily="2" charset="0"/>
              <a:cs typeface="Ebrima" panose="02000000000000000000" pitchFamily="2" charset="0"/>
            </a:endParaRPr>
          </a:p>
          <a:p>
            <a:pPr marL="0" indent="0">
              <a:buNone/>
              <a:defRPr/>
            </a:pPr>
            <a:r>
              <a:rPr lang="en-US" dirty="0">
                <a:solidFill>
                  <a:srgbClr val="5D425F"/>
                </a:solidFill>
                <a:ea typeface="Ebrima" panose="02000000000000000000" pitchFamily="2" charset="0"/>
                <a:cs typeface="Ebrima" panose="02000000000000000000" pitchFamily="2" charset="0"/>
              </a:rPr>
              <a:t>Gifts of the Head </a:t>
            </a:r>
            <a:r>
              <a:rPr lang="en-US" dirty="0">
                <a:ea typeface="Ebrima" panose="02000000000000000000" pitchFamily="2" charset="0"/>
                <a:cs typeface="Ebrima" panose="02000000000000000000" pitchFamily="2" charset="0"/>
              </a:rPr>
              <a:t>(Things I know something about and would enjoy talking about with others, e.g., art, history, movies, birds).</a:t>
            </a:r>
            <a:br>
              <a:rPr lang="en-US" dirty="0">
                <a:ea typeface="Ebrima" panose="02000000000000000000" pitchFamily="2" charset="0"/>
                <a:cs typeface="Ebrima" panose="02000000000000000000" pitchFamily="2" charset="0"/>
              </a:rPr>
            </a:br>
            <a:endParaRPr lang="en-US" dirty="0">
              <a:ea typeface="Ebrima" panose="02000000000000000000" pitchFamily="2" charset="0"/>
              <a:cs typeface="Ebrima" panose="02000000000000000000" pitchFamily="2" charset="0"/>
            </a:endParaRPr>
          </a:p>
          <a:p>
            <a:pPr marL="0" indent="0">
              <a:buNone/>
              <a:defRPr/>
            </a:pPr>
            <a:r>
              <a:rPr lang="en-US" dirty="0">
                <a:solidFill>
                  <a:srgbClr val="5D425F"/>
                </a:solidFill>
                <a:ea typeface="Ebrima" panose="02000000000000000000" pitchFamily="2" charset="0"/>
                <a:cs typeface="Ebrima" panose="02000000000000000000" pitchFamily="2" charset="0"/>
              </a:rPr>
              <a:t>Gifts of the Hands </a:t>
            </a:r>
            <a:r>
              <a:rPr lang="en-US" dirty="0">
                <a:ea typeface="Ebrima" panose="02000000000000000000" pitchFamily="2" charset="0"/>
                <a:cs typeface="Ebrima" panose="02000000000000000000" pitchFamily="2" charset="0"/>
              </a:rPr>
              <a:t>(Things or skills I know how to do and would like to share with others, e.g., carpentry, sports, gardening, cooking).</a:t>
            </a:r>
            <a:br>
              <a:rPr lang="en-US" dirty="0">
                <a:ea typeface="Ebrima" panose="02000000000000000000" pitchFamily="2" charset="0"/>
                <a:cs typeface="Ebrima" panose="02000000000000000000" pitchFamily="2" charset="0"/>
              </a:rPr>
            </a:br>
            <a:endParaRPr lang="en-US" dirty="0">
              <a:ea typeface="Ebrima" panose="02000000000000000000" pitchFamily="2" charset="0"/>
              <a:cs typeface="Ebrima" panose="02000000000000000000" pitchFamily="2" charset="0"/>
            </a:endParaRPr>
          </a:p>
          <a:p>
            <a:pPr marL="0" indent="0">
              <a:buNone/>
              <a:defRPr/>
            </a:pPr>
            <a:r>
              <a:rPr lang="en-US" dirty="0">
                <a:solidFill>
                  <a:srgbClr val="5D425F"/>
                </a:solidFill>
                <a:ea typeface="Ebrima" panose="02000000000000000000" pitchFamily="2" charset="0"/>
                <a:cs typeface="Ebrima" panose="02000000000000000000" pitchFamily="2" charset="0"/>
              </a:rPr>
              <a:t>Gifts of the Heart </a:t>
            </a:r>
            <a:r>
              <a:rPr lang="en-US" dirty="0">
                <a:ea typeface="Ebrima" panose="02000000000000000000" pitchFamily="2" charset="0"/>
                <a:cs typeface="Ebrima" panose="02000000000000000000" pitchFamily="2" charset="0"/>
              </a:rPr>
              <a:t>(Things I care deeply about, e.g., protection of the environment, civic life, children).</a:t>
            </a:r>
          </a:p>
          <a:p>
            <a:pPr marL="0" indent="0">
              <a:buNone/>
              <a:defRPr/>
            </a:pPr>
            <a:endParaRPr lang="en-US" dirty="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77030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2" descr="Large confetti"/>
          <p:cNvSpPr>
            <a:spLocks noGrp="1" noChangeArrowheads="1"/>
          </p:cNvSpPr>
          <p:nvPr>
            <p:ph type="title"/>
          </p:nvPr>
        </p:nvSpPr>
        <p:spPr/>
        <p:txBody>
          <a:bodyPr>
            <a:normAutofit/>
          </a:bodyPr>
          <a:lstStyle/>
          <a:p>
            <a:pPr algn="ctr" eaLnBrk="1" hangingPunct="1">
              <a:lnSpc>
                <a:spcPct val="80000"/>
              </a:lnSpc>
            </a:pPr>
            <a:r>
              <a:rPr lang="en-US" sz="4800" b="1" dirty="0">
                <a:solidFill>
                  <a:srgbClr val="5D425F"/>
                </a:solidFill>
                <a:latin typeface="+mj-lt"/>
                <a:cs typeface="Calibri"/>
              </a:rPr>
              <a:t>Associations</a:t>
            </a:r>
            <a:endParaRPr lang="en-US" sz="4800" b="1" dirty="0">
              <a:solidFill>
                <a:srgbClr val="5D425F"/>
              </a:solidFill>
              <a:latin typeface="+mj-lt"/>
              <a:cs typeface="Calibri"/>
            </a:endParaRPr>
          </a:p>
        </p:txBody>
      </p:sp>
      <p:sp>
        <p:nvSpPr>
          <p:cNvPr id="6" name="Oval 6"/>
          <p:cNvSpPr>
            <a:spLocks noChangeArrowheads="1"/>
          </p:cNvSpPr>
          <p:nvPr/>
        </p:nvSpPr>
        <p:spPr bwMode="auto">
          <a:xfrm>
            <a:off x="3753439" y="1690689"/>
            <a:ext cx="4495800" cy="4343400"/>
          </a:xfrm>
          <a:prstGeom prst="ellipse">
            <a:avLst/>
          </a:prstGeom>
          <a:noFill/>
          <a:ln w="57150" cmpd="sng">
            <a:solidFill>
              <a:schemeClr val="hlink"/>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dirty="0">
              <a:latin typeface="Verdana"/>
              <a:ea typeface="ＭＳ Ｐゴシック" charset="0"/>
              <a:cs typeface="+mn-cs"/>
            </a:endParaRPr>
          </a:p>
        </p:txBody>
      </p:sp>
      <p:pic>
        <p:nvPicPr>
          <p:cNvPr id="15"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72714" y="1773975"/>
            <a:ext cx="857250" cy="1290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6394" y="3217286"/>
            <a:ext cx="857250" cy="1290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72714" y="4630656"/>
            <a:ext cx="857250" cy="1290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7167" y="3217287"/>
            <a:ext cx="857250" cy="1290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72714" y="3227223"/>
            <a:ext cx="857250" cy="1290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5118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descr="Large confetti"/>
          <p:cNvSpPr>
            <a:spLocks noGrp="1" noChangeArrowheads="1"/>
          </p:cNvSpPr>
          <p:nvPr>
            <p:ph type="title"/>
          </p:nvPr>
        </p:nvSpPr>
        <p:spPr>
          <a:xfrm>
            <a:off x="1524000" y="738201"/>
            <a:ext cx="9144000" cy="1336956"/>
          </a:xfrm>
        </p:spPr>
        <p:txBody>
          <a:bodyPr>
            <a:normAutofit/>
          </a:bodyPr>
          <a:lstStyle/>
          <a:p>
            <a:pPr algn="ctr" eaLnBrk="1" hangingPunct="1"/>
            <a:r>
              <a:rPr lang="en-US" sz="4000" b="1" dirty="0">
                <a:solidFill>
                  <a:srgbClr val="5D425F"/>
                </a:solidFill>
                <a:latin typeface="+mj-lt"/>
                <a:ea typeface="Ebrima" panose="02000000000000000000" pitchFamily="2" charset="0"/>
                <a:cs typeface="Ebrima" panose="02000000000000000000" pitchFamily="2" charset="0"/>
              </a:rPr>
              <a:t>What are Local </a:t>
            </a:r>
            <a:r>
              <a:rPr lang="en-US" sz="4000" b="1" dirty="0">
                <a:solidFill>
                  <a:srgbClr val="5D425F"/>
                </a:solidFill>
                <a:latin typeface="+mj-lt"/>
                <a:ea typeface="Ebrima" panose="02000000000000000000" pitchFamily="2" charset="0"/>
                <a:cs typeface="Ebrima" panose="02000000000000000000" pitchFamily="2" charset="0"/>
              </a:rPr>
              <a:t>Voluntary Associations</a:t>
            </a:r>
            <a:r>
              <a:rPr lang="en-US" sz="4000" b="1" dirty="0">
                <a:solidFill>
                  <a:srgbClr val="5D425F"/>
                </a:solidFill>
                <a:latin typeface="+mj-lt"/>
                <a:ea typeface="Ebrima" panose="02000000000000000000" pitchFamily="2" charset="0"/>
                <a:cs typeface="Ebrima" panose="02000000000000000000" pitchFamily="2" charset="0"/>
              </a:rPr>
              <a:t>?</a:t>
            </a:r>
          </a:p>
        </p:txBody>
      </p:sp>
      <p:sp>
        <p:nvSpPr>
          <p:cNvPr id="11" name="Rectangle 3"/>
          <p:cNvSpPr txBox="1">
            <a:spLocks noChangeArrowheads="1"/>
          </p:cNvSpPr>
          <p:nvPr/>
        </p:nvSpPr>
        <p:spPr>
          <a:xfrm>
            <a:off x="2269588" y="2200541"/>
            <a:ext cx="7652824" cy="4343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dirty="0">
                <a:latin typeface="+mj-lt"/>
                <a:ea typeface="Ebrima" panose="02000000000000000000" pitchFamily="2" charset="0"/>
                <a:cs typeface="Ebrima" panose="02000000000000000000" pitchFamily="2" charset="0"/>
              </a:rPr>
              <a:t>Groups of two or more residents joined together around a common activity or interest, often sharing a common passion, care and interest.</a:t>
            </a:r>
          </a:p>
          <a:p>
            <a:r>
              <a:rPr lang="en-US" dirty="0">
                <a:latin typeface="+mj-lt"/>
                <a:ea typeface="Ebrima" panose="02000000000000000000" pitchFamily="2" charset="0"/>
                <a:cs typeface="Ebrima" panose="02000000000000000000" pitchFamily="2" charset="0"/>
              </a:rPr>
              <a:t>Might have a small paid staff, but</a:t>
            </a:r>
          </a:p>
          <a:p>
            <a:r>
              <a:rPr lang="en-US" dirty="0">
                <a:latin typeface="+mj-lt"/>
                <a:ea typeface="Ebrima" panose="02000000000000000000" pitchFamily="2" charset="0"/>
                <a:cs typeface="Ebrima" panose="02000000000000000000" pitchFamily="2" charset="0"/>
              </a:rPr>
              <a:t>Members always create the vision and engage in the work to achieve the goal.</a:t>
            </a:r>
            <a:endParaRPr lang="en-US" dirty="0">
              <a:latin typeface="+mj-lt"/>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57013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2" descr="Large confetti"/>
          <p:cNvSpPr>
            <a:spLocks noGrp="1" noChangeArrowheads="1"/>
          </p:cNvSpPr>
          <p:nvPr>
            <p:ph type="title"/>
          </p:nvPr>
        </p:nvSpPr>
        <p:spPr>
          <a:xfrm>
            <a:off x="804558" y="55795"/>
            <a:ext cx="10515600" cy="1325563"/>
          </a:xfrm>
        </p:spPr>
        <p:txBody>
          <a:bodyPr>
            <a:normAutofit/>
          </a:bodyPr>
          <a:lstStyle/>
          <a:p>
            <a:pPr algn="ctr" eaLnBrk="1" hangingPunct="1">
              <a:lnSpc>
                <a:spcPct val="80000"/>
              </a:lnSpc>
            </a:pPr>
            <a:r>
              <a:rPr lang="en-US" sz="5400" b="1" dirty="0">
                <a:solidFill>
                  <a:srgbClr val="5D425F"/>
                </a:solidFill>
                <a:latin typeface="+mj-lt"/>
                <a:cs typeface="Calibri"/>
              </a:rPr>
              <a:t>Institutions</a:t>
            </a:r>
            <a:endParaRPr lang="en-US" sz="5400" b="1" dirty="0">
              <a:solidFill>
                <a:srgbClr val="5D425F"/>
              </a:solidFill>
              <a:latin typeface="+mj-lt"/>
              <a:cs typeface="Calibri"/>
            </a:endParaRPr>
          </a:p>
        </p:txBody>
      </p:sp>
      <p:grpSp>
        <p:nvGrpSpPr>
          <p:cNvPr id="11" name="Group 28706"/>
          <p:cNvGrpSpPr>
            <a:grpSpLocks/>
          </p:cNvGrpSpPr>
          <p:nvPr/>
        </p:nvGrpSpPr>
        <p:grpSpPr bwMode="auto">
          <a:xfrm>
            <a:off x="3100933" y="1150144"/>
            <a:ext cx="5990134" cy="4557711"/>
            <a:chOff x="1371600" y="762000"/>
            <a:chExt cx="7010400" cy="5334000"/>
          </a:xfrm>
        </p:grpSpPr>
        <p:cxnSp>
          <p:nvCxnSpPr>
            <p:cNvPr id="12" name="Straight Connector 11"/>
            <p:cNvCxnSpPr/>
            <p:nvPr/>
          </p:nvCxnSpPr>
          <p:spPr>
            <a:xfrm>
              <a:off x="4495800" y="1524000"/>
              <a:ext cx="838200" cy="0"/>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733800" y="2362200"/>
              <a:ext cx="2286000" cy="0"/>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3733800" y="23622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4495800" y="23622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257800" y="23622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019800" y="23622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971800" y="3352800"/>
              <a:ext cx="3733800" cy="0"/>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3733800" y="33528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4495800" y="33528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257800" y="33528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019800" y="33528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362200" y="4343400"/>
              <a:ext cx="5029200" cy="0"/>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3733800" y="43434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4495800" y="43434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5257800" y="43434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6019800" y="43434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676400" y="5410200"/>
              <a:ext cx="6477000" cy="0"/>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3733800" y="54102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495800" y="54102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5257800" y="54102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6019800" y="54102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676400" y="54102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2438400" y="54102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3200400" y="54102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6629400" y="54102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7315200" y="54102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8153400" y="54102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6629400" y="43434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7391400" y="43434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362200" y="43434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3124200" y="43434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4495800" y="15240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5334000" y="15240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2971800" y="33528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6705600" y="33528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4876800" y="12192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53" name="Rounded Rectangle 52"/>
            <p:cNvSpPr/>
            <p:nvPr/>
          </p:nvSpPr>
          <p:spPr>
            <a:xfrm>
              <a:off x="4572000" y="762000"/>
              <a:ext cx="609600" cy="6096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54" name="Rounded Rectangle 53"/>
            <p:cNvSpPr/>
            <p:nvPr/>
          </p:nvSpPr>
          <p:spPr>
            <a:xfrm>
              <a:off x="4267200" y="16764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55" name="Rounded Rectangle 54"/>
            <p:cNvSpPr/>
            <p:nvPr/>
          </p:nvSpPr>
          <p:spPr>
            <a:xfrm>
              <a:off x="5029200" y="16764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56" name="Rounded Rectangle 55"/>
            <p:cNvSpPr/>
            <p:nvPr/>
          </p:nvSpPr>
          <p:spPr>
            <a:xfrm>
              <a:off x="2819400" y="45720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57" name="Rounded Rectangle 56"/>
            <p:cNvSpPr/>
            <p:nvPr/>
          </p:nvSpPr>
          <p:spPr>
            <a:xfrm>
              <a:off x="3581400" y="45720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58" name="Rounded Rectangle 57"/>
            <p:cNvSpPr/>
            <p:nvPr/>
          </p:nvSpPr>
          <p:spPr>
            <a:xfrm>
              <a:off x="4267200" y="45720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59" name="Rounded Rectangle 58"/>
            <p:cNvSpPr/>
            <p:nvPr/>
          </p:nvSpPr>
          <p:spPr>
            <a:xfrm>
              <a:off x="2133600" y="45720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60" name="Rounded Rectangle 59"/>
            <p:cNvSpPr/>
            <p:nvPr/>
          </p:nvSpPr>
          <p:spPr>
            <a:xfrm>
              <a:off x="2057400" y="55626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61" name="Rounded Rectangle 60"/>
            <p:cNvSpPr/>
            <p:nvPr/>
          </p:nvSpPr>
          <p:spPr>
            <a:xfrm>
              <a:off x="2819400" y="55626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62" name="Rounded Rectangle 61"/>
            <p:cNvSpPr/>
            <p:nvPr/>
          </p:nvSpPr>
          <p:spPr>
            <a:xfrm>
              <a:off x="3505200" y="55626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63" name="Rounded Rectangle 62"/>
            <p:cNvSpPr/>
            <p:nvPr/>
          </p:nvSpPr>
          <p:spPr>
            <a:xfrm>
              <a:off x="1371600" y="55626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64" name="Rounded Rectangle 63"/>
            <p:cNvSpPr/>
            <p:nvPr/>
          </p:nvSpPr>
          <p:spPr>
            <a:xfrm>
              <a:off x="4953000" y="55626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65" name="Rounded Rectangle 64"/>
            <p:cNvSpPr/>
            <p:nvPr/>
          </p:nvSpPr>
          <p:spPr>
            <a:xfrm>
              <a:off x="5715000" y="55626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66" name="Rounded Rectangle 65"/>
            <p:cNvSpPr/>
            <p:nvPr/>
          </p:nvSpPr>
          <p:spPr>
            <a:xfrm>
              <a:off x="6400800" y="55626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67" name="Rounded Rectangle 66"/>
            <p:cNvSpPr/>
            <p:nvPr/>
          </p:nvSpPr>
          <p:spPr>
            <a:xfrm>
              <a:off x="4267200" y="55626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68" name="Rounded Rectangle 67"/>
            <p:cNvSpPr/>
            <p:nvPr/>
          </p:nvSpPr>
          <p:spPr>
            <a:xfrm>
              <a:off x="5638800" y="45720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69" name="Rounded Rectangle 68"/>
            <p:cNvSpPr/>
            <p:nvPr/>
          </p:nvSpPr>
          <p:spPr>
            <a:xfrm>
              <a:off x="6400800" y="45720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70" name="Rounded Rectangle 69"/>
            <p:cNvSpPr/>
            <p:nvPr/>
          </p:nvSpPr>
          <p:spPr>
            <a:xfrm>
              <a:off x="7086600" y="45720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71" name="Rounded Rectangle 70"/>
            <p:cNvSpPr/>
            <p:nvPr/>
          </p:nvSpPr>
          <p:spPr>
            <a:xfrm>
              <a:off x="4953000" y="45720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72" name="Rounded Rectangle 71"/>
            <p:cNvSpPr/>
            <p:nvPr/>
          </p:nvSpPr>
          <p:spPr>
            <a:xfrm>
              <a:off x="7086600" y="55626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73" name="Rounded Rectangle 72"/>
            <p:cNvSpPr/>
            <p:nvPr/>
          </p:nvSpPr>
          <p:spPr>
            <a:xfrm>
              <a:off x="7848600" y="55626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cxnSp>
          <p:nvCxnSpPr>
            <p:cNvPr id="74" name="Straight Connector 73"/>
            <p:cNvCxnSpPr/>
            <p:nvPr/>
          </p:nvCxnSpPr>
          <p:spPr>
            <a:xfrm flipV="1">
              <a:off x="3810000" y="30480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4572000" y="30480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5334000" y="30480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5943600" y="30480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78" name="Rounded Rectangle 77"/>
            <p:cNvSpPr/>
            <p:nvPr/>
          </p:nvSpPr>
          <p:spPr>
            <a:xfrm>
              <a:off x="4267200" y="25908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79" name="Rounded Rectangle 78"/>
            <p:cNvSpPr/>
            <p:nvPr/>
          </p:nvSpPr>
          <p:spPr>
            <a:xfrm>
              <a:off x="5029200" y="25908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80" name="Rounded Rectangle 79"/>
            <p:cNvSpPr/>
            <p:nvPr/>
          </p:nvSpPr>
          <p:spPr>
            <a:xfrm>
              <a:off x="5715000" y="25908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81" name="Rounded Rectangle 80"/>
            <p:cNvSpPr/>
            <p:nvPr/>
          </p:nvSpPr>
          <p:spPr>
            <a:xfrm>
              <a:off x="3581400" y="25908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cxnSp>
          <p:nvCxnSpPr>
            <p:cNvPr id="82" name="Straight Connector 81"/>
            <p:cNvCxnSpPr/>
            <p:nvPr/>
          </p:nvCxnSpPr>
          <p:spPr>
            <a:xfrm flipV="1">
              <a:off x="3810000" y="40386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4572000" y="40386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5181600" y="40386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5943600" y="40386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2971800" y="40386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6781800" y="40386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89" name="Rounded Rectangle 88"/>
            <p:cNvSpPr/>
            <p:nvPr/>
          </p:nvSpPr>
          <p:spPr>
            <a:xfrm>
              <a:off x="3505200" y="35814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90" name="Rounded Rectangle 89"/>
            <p:cNvSpPr/>
            <p:nvPr/>
          </p:nvSpPr>
          <p:spPr>
            <a:xfrm>
              <a:off x="4267200" y="35814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91" name="Rounded Rectangle 90"/>
            <p:cNvSpPr/>
            <p:nvPr/>
          </p:nvSpPr>
          <p:spPr>
            <a:xfrm>
              <a:off x="4953000" y="35814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92" name="Rounded Rectangle 91"/>
            <p:cNvSpPr/>
            <p:nvPr/>
          </p:nvSpPr>
          <p:spPr>
            <a:xfrm>
              <a:off x="2743200" y="35814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93" name="Rounded Rectangle 92"/>
            <p:cNvSpPr/>
            <p:nvPr/>
          </p:nvSpPr>
          <p:spPr>
            <a:xfrm>
              <a:off x="5715000" y="35814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sp>
          <p:nvSpPr>
            <p:cNvPr id="94" name="Rounded Rectangle 93"/>
            <p:cNvSpPr/>
            <p:nvPr/>
          </p:nvSpPr>
          <p:spPr>
            <a:xfrm>
              <a:off x="6477000" y="3581400"/>
              <a:ext cx="533400" cy="533400"/>
            </a:xfrm>
            <a:prstGeom prst="roundRect">
              <a:avLst/>
            </a:prstGeom>
            <a:solidFill>
              <a:srgbClr val="FFFFFF"/>
            </a:solidFill>
            <a:ln w="28575" cmpd="sng">
              <a:solidFill>
                <a:srgbClr val="FF12C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Verdana"/>
              </a:endParaRPr>
            </a:p>
          </p:txBody>
        </p:sp>
        <p:cxnSp>
          <p:nvCxnSpPr>
            <p:cNvPr id="95" name="Straight Connector 94"/>
            <p:cNvCxnSpPr/>
            <p:nvPr/>
          </p:nvCxnSpPr>
          <p:spPr>
            <a:xfrm flipV="1">
              <a:off x="3886200" y="51054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4572000" y="51054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5181600" y="51054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V="1">
              <a:off x="5867400" y="51054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6781800" y="51054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V="1">
              <a:off x="7467600" y="51054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2286000" y="51054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V="1">
              <a:off x="3048000" y="5105400"/>
              <a:ext cx="0" cy="304800"/>
            </a:xfrm>
            <a:prstGeom prst="line">
              <a:avLst/>
            </a:prstGeom>
            <a:ln w="28575"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4188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descr="Large confetti"/>
          <p:cNvSpPr>
            <a:spLocks noGrp="1" noChangeArrowheads="1"/>
          </p:cNvSpPr>
          <p:nvPr>
            <p:ph type="title"/>
          </p:nvPr>
        </p:nvSpPr>
        <p:spPr>
          <a:xfrm>
            <a:off x="1958749" y="333305"/>
            <a:ext cx="8042275" cy="609600"/>
          </a:xfrm>
        </p:spPr>
        <p:txBody>
          <a:bodyPr>
            <a:noAutofit/>
          </a:bodyPr>
          <a:lstStyle/>
          <a:p>
            <a:pPr algn="ctr" eaLnBrk="1" hangingPunct="1"/>
            <a:r>
              <a:rPr lang="en-US" sz="4800" b="1" dirty="0">
                <a:solidFill>
                  <a:srgbClr val="5D425F"/>
                </a:solidFill>
                <a:latin typeface="+mj-lt"/>
                <a:ea typeface="MS PGothic" charset="0"/>
                <a:cs typeface="Calibri"/>
              </a:rPr>
              <a:t>Local Institutions</a:t>
            </a:r>
            <a:endParaRPr lang="en-US" sz="4800" b="1" dirty="0">
              <a:solidFill>
                <a:srgbClr val="5D425F"/>
              </a:solidFill>
              <a:latin typeface="+mj-lt"/>
              <a:ea typeface="MS PGothic" charset="0"/>
              <a:cs typeface="Calibri"/>
            </a:endParaRPr>
          </a:p>
        </p:txBody>
      </p:sp>
      <p:sp>
        <p:nvSpPr>
          <p:cNvPr id="7" name="Rectangle 3"/>
          <p:cNvSpPr txBox="1">
            <a:spLocks noChangeArrowheads="1"/>
          </p:cNvSpPr>
          <p:nvPr/>
        </p:nvSpPr>
        <p:spPr>
          <a:xfrm>
            <a:off x="2074863" y="1491072"/>
            <a:ext cx="8200943" cy="52716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3200" dirty="0">
                <a:latin typeface="+mj-lt"/>
                <a:ea typeface="Ebrima" panose="02000000000000000000" pitchFamily="2" charset="0"/>
                <a:cs typeface="Ebrima" panose="02000000000000000000" pitchFamily="2" charset="0"/>
              </a:rPr>
              <a:t>Schools</a:t>
            </a:r>
          </a:p>
          <a:p>
            <a:pPr>
              <a:lnSpc>
                <a:spcPct val="100000"/>
              </a:lnSpc>
              <a:spcBef>
                <a:spcPts val="600"/>
              </a:spcBef>
            </a:pPr>
            <a:r>
              <a:rPr lang="en-US" sz="3200" dirty="0">
                <a:latin typeface="+mj-lt"/>
                <a:ea typeface="Ebrima" panose="02000000000000000000" pitchFamily="2" charset="0"/>
                <a:cs typeface="Ebrima" panose="02000000000000000000" pitchFamily="2" charset="0"/>
              </a:rPr>
              <a:t>Libraries</a:t>
            </a:r>
          </a:p>
          <a:p>
            <a:pPr>
              <a:lnSpc>
                <a:spcPct val="100000"/>
              </a:lnSpc>
              <a:spcBef>
                <a:spcPts val="600"/>
              </a:spcBef>
            </a:pPr>
            <a:r>
              <a:rPr lang="en-US" sz="3200" dirty="0">
                <a:latin typeface="+mj-lt"/>
                <a:ea typeface="Ebrima" panose="02000000000000000000" pitchFamily="2" charset="0"/>
                <a:cs typeface="Ebrima" panose="02000000000000000000" pitchFamily="2" charset="0"/>
              </a:rPr>
              <a:t>Parks</a:t>
            </a:r>
          </a:p>
          <a:p>
            <a:pPr>
              <a:lnSpc>
                <a:spcPct val="100000"/>
              </a:lnSpc>
              <a:spcBef>
                <a:spcPts val="600"/>
              </a:spcBef>
            </a:pPr>
            <a:r>
              <a:rPr lang="en-US" sz="3200" dirty="0">
                <a:latin typeface="+mj-lt"/>
                <a:ea typeface="Ebrima" panose="02000000000000000000" pitchFamily="2" charset="0"/>
                <a:cs typeface="Ebrima" panose="02000000000000000000" pitchFamily="2" charset="0"/>
              </a:rPr>
              <a:t>Law Enforcement</a:t>
            </a:r>
          </a:p>
          <a:p>
            <a:pPr>
              <a:lnSpc>
                <a:spcPct val="100000"/>
              </a:lnSpc>
              <a:spcBef>
                <a:spcPts val="600"/>
              </a:spcBef>
            </a:pPr>
            <a:r>
              <a:rPr lang="en-US" sz="3200" dirty="0">
                <a:latin typeface="+mj-lt"/>
                <a:ea typeface="Ebrima" panose="02000000000000000000" pitchFamily="2" charset="0"/>
                <a:cs typeface="Ebrima" panose="02000000000000000000" pitchFamily="2" charset="0"/>
              </a:rPr>
              <a:t>Colleges, Universities, Trade Schools</a:t>
            </a:r>
          </a:p>
          <a:p>
            <a:pPr>
              <a:lnSpc>
                <a:spcPct val="100000"/>
              </a:lnSpc>
              <a:spcBef>
                <a:spcPts val="600"/>
              </a:spcBef>
            </a:pPr>
            <a:r>
              <a:rPr lang="en-US" sz="3200" dirty="0">
                <a:latin typeface="+mj-lt"/>
                <a:ea typeface="Ebrima" panose="02000000000000000000" pitchFamily="2" charset="0"/>
                <a:cs typeface="Ebrima" panose="02000000000000000000" pitchFamily="2" charset="0"/>
              </a:rPr>
              <a:t>Health and Human Services Agencies</a:t>
            </a:r>
          </a:p>
          <a:p>
            <a:pPr>
              <a:lnSpc>
                <a:spcPct val="100000"/>
              </a:lnSpc>
              <a:spcBef>
                <a:spcPts val="600"/>
              </a:spcBef>
            </a:pPr>
            <a:r>
              <a:rPr lang="en-US" sz="3200" dirty="0">
                <a:latin typeface="+mj-lt"/>
                <a:ea typeface="Ebrima" panose="02000000000000000000" pitchFamily="2" charset="0"/>
                <a:cs typeface="Ebrima" panose="02000000000000000000" pitchFamily="2" charset="0"/>
              </a:rPr>
              <a:t>Non-Profits</a:t>
            </a:r>
          </a:p>
          <a:p>
            <a:pPr>
              <a:lnSpc>
                <a:spcPct val="100000"/>
              </a:lnSpc>
              <a:spcBef>
                <a:spcPts val="600"/>
              </a:spcBef>
            </a:pPr>
            <a:r>
              <a:rPr lang="en-US" sz="3200" dirty="0">
                <a:latin typeface="+mj-lt"/>
                <a:ea typeface="Ebrima" panose="02000000000000000000" pitchFamily="2" charset="0"/>
                <a:cs typeface="Ebrima" panose="02000000000000000000" pitchFamily="2" charset="0"/>
              </a:rPr>
              <a:t>Private Business</a:t>
            </a:r>
            <a:endParaRPr lang="en-US" sz="3200" dirty="0">
              <a:latin typeface="+mj-lt"/>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37154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descr="Large confetti"/>
          <p:cNvSpPr>
            <a:spLocks noGrp="1" noChangeArrowheads="1"/>
          </p:cNvSpPr>
          <p:nvPr>
            <p:ph type="title"/>
          </p:nvPr>
        </p:nvSpPr>
        <p:spPr>
          <a:xfrm>
            <a:off x="2074863" y="812276"/>
            <a:ext cx="8042275" cy="609600"/>
          </a:xfrm>
        </p:spPr>
        <p:txBody>
          <a:bodyPr>
            <a:normAutofit fontScale="90000"/>
          </a:bodyPr>
          <a:lstStyle/>
          <a:p>
            <a:pPr algn="ctr" eaLnBrk="1" hangingPunct="1"/>
            <a:endParaRPr lang="en-US" sz="4000" dirty="0">
              <a:latin typeface="+mj-lt"/>
              <a:ea typeface="MS PGothic" charset="0"/>
              <a:cs typeface="Calibri"/>
            </a:endParaRPr>
          </a:p>
        </p:txBody>
      </p:sp>
      <p:sp>
        <p:nvSpPr>
          <p:cNvPr id="7" name="Rectangle 3"/>
          <p:cNvSpPr txBox="1">
            <a:spLocks noChangeArrowheads="1"/>
          </p:cNvSpPr>
          <p:nvPr/>
        </p:nvSpPr>
        <p:spPr>
          <a:xfrm>
            <a:off x="2480509" y="2011895"/>
            <a:ext cx="7205040" cy="10002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n-US" sz="5400" b="1" dirty="0">
                <a:latin typeface="+mj-lt"/>
                <a:cs typeface="Calibri"/>
              </a:rPr>
              <a:t>Institutions Don’t Care.</a:t>
            </a:r>
            <a:endParaRPr lang="en-US" sz="5400" b="1" dirty="0">
              <a:latin typeface="+mj-lt"/>
              <a:cs typeface="Calibri"/>
            </a:endParaRPr>
          </a:p>
        </p:txBody>
      </p:sp>
      <p:sp>
        <p:nvSpPr>
          <p:cNvPr id="2" name="TextBox 1"/>
          <p:cNvSpPr txBox="1"/>
          <p:nvPr/>
        </p:nvSpPr>
        <p:spPr>
          <a:xfrm>
            <a:off x="2480510" y="3216442"/>
            <a:ext cx="7230979" cy="1107996"/>
          </a:xfrm>
          <a:prstGeom prst="rect">
            <a:avLst/>
          </a:prstGeom>
          <a:noFill/>
        </p:spPr>
        <p:txBody>
          <a:bodyPr wrap="square" rtlCol="0">
            <a:spAutoFit/>
          </a:bodyPr>
          <a:lstStyle/>
          <a:p>
            <a:pPr algn="ctr"/>
            <a:r>
              <a:rPr lang="en-US" sz="6600" b="1" dirty="0">
                <a:solidFill>
                  <a:srgbClr val="5D425F"/>
                </a:solidFill>
                <a:latin typeface="+mj-lt"/>
              </a:rPr>
              <a:t>People Care.</a:t>
            </a:r>
            <a:endParaRPr lang="en-US" sz="6600" b="1" dirty="0">
              <a:solidFill>
                <a:srgbClr val="5D425F"/>
              </a:solidFill>
              <a:latin typeface="+mj-lt"/>
            </a:endParaRPr>
          </a:p>
        </p:txBody>
      </p:sp>
    </p:spTree>
    <p:extLst>
      <p:ext uri="{BB962C8B-B14F-4D97-AF65-F5344CB8AC3E}">
        <p14:creationId xmlns:p14="http://schemas.microsoft.com/office/powerpoint/2010/main" val="214897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098" name="Picture 2" descr="https://images-na.ssl-images-amazon.com/images/I/51hMD8eTOZL._SL250_.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3714" y="457200"/>
            <a:ext cx="3658368" cy="5411788"/>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half" idx="2"/>
          </p:nvPr>
        </p:nvSpPr>
        <p:spPr>
          <a:xfrm>
            <a:off x="4772025" y="350022"/>
            <a:ext cx="6610058" cy="6157955"/>
          </a:xfrm>
        </p:spPr>
        <p:txBody>
          <a:bodyPr>
            <a:noAutofit/>
          </a:bodyPr>
          <a:lstStyle/>
          <a:p>
            <a:r>
              <a:rPr lang="en-US" sz="3200" dirty="0">
                <a:latin typeface="+mj-lt"/>
                <a:ea typeface="Ebrima" panose="02000000000000000000" pitchFamily="2" charset="0"/>
                <a:cs typeface="Ebrima" panose="02000000000000000000" pitchFamily="2" charset="0"/>
              </a:rPr>
              <a:t>“Service </a:t>
            </a:r>
            <a:r>
              <a:rPr lang="en-US" sz="3200" dirty="0">
                <a:latin typeface="+mj-lt"/>
                <a:ea typeface="Ebrima" panose="02000000000000000000" pitchFamily="2" charset="0"/>
                <a:cs typeface="Ebrima" panose="02000000000000000000" pitchFamily="2" charset="0"/>
              </a:rPr>
              <a:t>systems can never be reformed so that they will produce care. Care is the consenting commitment of citizens to one another. Care cannot be produced, provided, managed, organized, administered, or commodified. Care is the only thing a system cannot produce. Every institutional effort to replace the real thing is a counterfeit.”</a:t>
            </a:r>
          </a:p>
          <a:p>
            <a:r>
              <a:rPr lang="en-US" sz="1800" dirty="0">
                <a:latin typeface="+mj-lt"/>
                <a:ea typeface="Ebrima" panose="02000000000000000000" pitchFamily="2" charset="0"/>
                <a:cs typeface="Ebrima" panose="02000000000000000000" pitchFamily="2" charset="0"/>
              </a:rPr>
              <a:t/>
            </a:r>
            <a:br>
              <a:rPr lang="en-US" sz="1800" dirty="0">
                <a:latin typeface="+mj-lt"/>
                <a:ea typeface="Ebrima" panose="02000000000000000000" pitchFamily="2" charset="0"/>
                <a:cs typeface="Ebrima" panose="02000000000000000000" pitchFamily="2" charset="0"/>
              </a:rPr>
            </a:br>
            <a:endParaRPr lang="en-US" sz="1800" dirty="0">
              <a:latin typeface="+mj-lt"/>
              <a:ea typeface="Ebrima" panose="02000000000000000000" pitchFamily="2" charset="0"/>
              <a:cs typeface="Ebrima" panose="02000000000000000000" pitchFamily="2" charset="0"/>
            </a:endParaRPr>
          </a:p>
        </p:txBody>
      </p:sp>
      <p:sp>
        <p:nvSpPr>
          <p:cNvPr id="4" name="Rectangle 3"/>
          <p:cNvSpPr/>
          <p:nvPr/>
        </p:nvSpPr>
        <p:spPr>
          <a:xfrm>
            <a:off x="5977217" y="3244335"/>
            <a:ext cx="234360" cy="307777"/>
          </a:xfrm>
          <a:prstGeom prst="rect">
            <a:avLst/>
          </a:prstGeom>
        </p:spPr>
        <p:txBody>
          <a:bodyPr wrap="none">
            <a:spAutoFit/>
          </a:bodyPr>
          <a:lstStyle/>
          <a:p>
            <a:r>
              <a:rPr lang="en-US" dirty="0"/>
              <a:t> </a:t>
            </a:r>
          </a:p>
        </p:txBody>
      </p:sp>
      <p:sp>
        <p:nvSpPr>
          <p:cNvPr id="5" name="Rectangle 4"/>
          <p:cNvSpPr/>
          <p:nvPr/>
        </p:nvSpPr>
        <p:spPr>
          <a:xfrm>
            <a:off x="2747158" y="3244334"/>
            <a:ext cx="6305798" cy="307777"/>
          </a:xfrm>
          <a:prstGeom prst="rect">
            <a:avLst/>
          </a:prstGeom>
        </p:spPr>
        <p:txBody>
          <a:bodyPr wrap="square">
            <a:spAutoFit/>
          </a:bodyPr>
          <a:lstStyle/>
          <a:p>
            <a:r>
              <a:rPr lang="en-US" dirty="0"/>
              <a:t> </a:t>
            </a:r>
          </a:p>
        </p:txBody>
      </p:sp>
    </p:spTree>
    <p:extLst>
      <p:ext uri="{BB962C8B-B14F-4D97-AF65-F5344CB8AC3E}">
        <p14:creationId xmlns:p14="http://schemas.microsoft.com/office/powerpoint/2010/main" val="137499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scan 10.pdf"/>
          <p:cNvPicPr>
            <a:picLocks noGrp="1" noChangeAspect="1"/>
          </p:cNvPicPr>
          <p:nvPr>
            <p:ph idx="1"/>
          </p:nvPr>
        </p:nvPicPr>
        <p:blipFill>
          <a:blip r:embed="rId3" cstate="email">
            <a:extLst>
              <a:ext uri="{28A0092B-C50C-407E-A947-70E740481C1C}">
                <a14:useLocalDpi xmlns:a14="http://schemas.microsoft.com/office/drawing/2010/main" val="0"/>
              </a:ext>
            </a:extLst>
          </a:blip>
          <a:srcRect l="5113" t="2048" r="53075" b="70468"/>
          <a:stretch>
            <a:fillRect/>
          </a:stretch>
        </p:blipFill>
        <p:spPr>
          <a:xfrm>
            <a:off x="3214912" y="188486"/>
            <a:ext cx="2061031" cy="1597299"/>
          </a:xfrm>
        </p:spPr>
      </p:pic>
      <p:graphicFrame>
        <p:nvGraphicFramePr>
          <p:cNvPr id="9" name="Table 8"/>
          <p:cNvGraphicFramePr>
            <a:graphicFrameLocks noGrp="1"/>
          </p:cNvGraphicFramePr>
          <p:nvPr>
            <p:extLst>
              <p:ext uri="{D42A27DB-BD31-4B8C-83A1-F6EECF244321}">
                <p14:modId xmlns:p14="http://schemas.microsoft.com/office/powerpoint/2010/main" val="174748524"/>
              </p:ext>
            </p:extLst>
          </p:nvPr>
        </p:nvGraphicFramePr>
        <p:xfrm>
          <a:off x="2162628" y="1785785"/>
          <a:ext cx="8113485" cy="4332485"/>
        </p:xfrm>
        <a:graphic>
          <a:graphicData uri="http://schemas.openxmlformats.org/drawingml/2006/table">
            <a:tbl>
              <a:tblPr>
                <a:tableStyleId>{5940675A-B579-460E-94D1-54222C63F5DA}</a:tableStyleId>
              </a:tblPr>
              <a:tblGrid>
                <a:gridCol w="4261605">
                  <a:extLst>
                    <a:ext uri="{9D8B030D-6E8A-4147-A177-3AD203B41FA5}">
                      <a16:colId xmlns:a16="http://schemas.microsoft.com/office/drawing/2014/main" val="20000"/>
                    </a:ext>
                  </a:extLst>
                </a:gridCol>
                <a:gridCol w="3851880">
                  <a:extLst>
                    <a:ext uri="{9D8B030D-6E8A-4147-A177-3AD203B41FA5}">
                      <a16:colId xmlns:a16="http://schemas.microsoft.com/office/drawing/2014/main" val="20001"/>
                    </a:ext>
                  </a:extLst>
                </a:gridCol>
              </a:tblGrid>
              <a:tr h="1230179">
                <a:tc>
                  <a:txBody>
                    <a:bodyPr/>
                    <a:lstStyle/>
                    <a:p>
                      <a:pPr algn="ctr"/>
                      <a:endParaRPr lang="en-US" sz="2800" dirty="0" smtClean="0">
                        <a:solidFill>
                          <a:schemeClr val="tx1">
                            <a:lumMod val="75000"/>
                            <a:lumOff val="25000"/>
                          </a:schemeClr>
                        </a:solidFill>
                        <a:latin typeface="Ebrima" panose="02000000000000000000" pitchFamily="2" charset="0"/>
                        <a:ea typeface="Ebrima" panose="02000000000000000000" pitchFamily="2" charset="0"/>
                        <a:cs typeface="Ebrima" panose="02000000000000000000" pitchFamily="2" charset="0"/>
                      </a:endParaRPr>
                    </a:p>
                    <a:p>
                      <a:pPr algn="ctr"/>
                      <a:r>
                        <a:rPr lang="en-US" sz="2800" dirty="0" smtClean="0">
                          <a:solidFill>
                            <a:schemeClr val="tx1">
                              <a:lumMod val="75000"/>
                              <a:lumOff val="25000"/>
                            </a:schemeClr>
                          </a:solidFill>
                          <a:latin typeface="Ebrima" panose="02000000000000000000" pitchFamily="2" charset="0"/>
                          <a:ea typeface="Ebrima" panose="02000000000000000000" pitchFamily="2" charset="0"/>
                          <a:cs typeface="Ebrima" panose="02000000000000000000" pitchFamily="2" charset="0"/>
                        </a:rPr>
                        <a:t>CONTROL</a:t>
                      </a:r>
                    </a:p>
                    <a:p>
                      <a:pPr algn="ctr"/>
                      <a:endParaRPr lang="en-US" sz="2800" b="1" dirty="0">
                        <a:solidFill>
                          <a:schemeClr val="tx1">
                            <a:lumMod val="75000"/>
                            <a:lumOff val="25000"/>
                          </a:schemeClr>
                        </a:solidFill>
                        <a:latin typeface="Ebrima" panose="02000000000000000000" pitchFamily="2" charset="0"/>
                        <a:ea typeface="Ebrima" panose="02000000000000000000" pitchFamily="2" charset="0"/>
                        <a:cs typeface="Ebrima" panose="02000000000000000000" pitchFamily="2" charset="0"/>
                      </a:endParaRPr>
                    </a:p>
                  </a:txBody>
                  <a:tcPr marT="45725" marB="45725"/>
                </a:tc>
                <a:tc>
                  <a:txBody>
                    <a:bodyPr/>
                    <a:lstStyle/>
                    <a:p>
                      <a:pPr algn="ctr"/>
                      <a:endParaRPr lang="en-US" sz="2800" dirty="0" smtClean="0">
                        <a:solidFill>
                          <a:schemeClr val="tx1">
                            <a:lumMod val="75000"/>
                            <a:lumOff val="25000"/>
                          </a:schemeClr>
                        </a:solidFill>
                        <a:latin typeface="Ebrima" panose="02000000000000000000" pitchFamily="2" charset="0"/>
                        <a:ea typeface="Ebrima" panose="02000000000000000000" pitchFamily="2" charset="0"/>
                        <a:cs typeface="Ebrima" panose="02000000000000000000" pitchFamily="2" charset="0"/>
                      </a:endParaRPr>
                    </a:p>
                    <a:p>
                      <a:pPr algn="ctr"/>
                      <a:r>
                        <a:rPr lang="en-US" sz="2800" dirty="0" smtClean="0">
                          <a:solidFill>
                            <a:schemeClr val="tx1">
                              <a:lumMod val="75000"/>
                              <a:lumOff val="25000"/>
                            </a:schemeClr>
                          </a:solidFill>
                          <a:latin typeface="Ebrima" panose="02000000000000000000" pitchFamily="2" charset="0"/>
                          <a:ea typeface="Ebrima" panose="02000000000000000000" pitchFamily="2" charset="0"/>
                          <a:cs typeface="Ebrima" panose="02000000000000000000" pitchFamily="2" charset="0"/>
                        </a:rPr>
                        <a:t>CHOICE</a:t>
                      </a:r>
                      <a:endParaRPr lang="en-US" sz="2800" b="1" dirty="0">
                        <a:solidFill>
                          <a:schemeClr val="tx1">
                            <a:lumMod val="75000"/>
                            <a:lumOff val="25000"/>
                          </a:schemeClr>
                        </a:solidFill>
                        <a:latin typeface="Ebrima" panose="02000000000000000000" pitchFamily="2" charset="0"/>
                        <a:ea typeface="Ebrima" panose="02000000000000000000" pitchFamily="2" charset="0"/>
                        <a:cs typeface="Ebrima" panose="02000000000000000000" pitchFamily="2" charset="0"/>
                      </a:endParaRPr>
                    </a:p>
                  </a:txBody>
                  <a:tcPr marT="45725" marB="45725"/>
                </a:tc>
                <a:extLst>
                  <a:ext uri="{0D108BD9-81ED-4DB2-BD59-A6C34878D82A}">
                    <a16:rowId xmlns:a16="http://schemas.microsoft.com/office/drawing/2014/main" val="10000"/>
                  </a:ext>
                </a:extLst>
              </a:tr>
              <a:tr h="1434297">
                <a:tc>
                  <a:txBody>
                    <a:bodyPr/>
                    <a:lstStyle/>
                    <a:p>
                      <a:pPr algn="ctr"/>
                      <a:r>
                        <a:rPr lang="en-US" sz="2800" dirty="0" smtClean="0">
                          <a:solidFill>
                            <a:schemeClr val="tx1">
                              <a:lumMod val="75000"/>
                              <a:lumOff val="25000"/>
                            </a:schemeClr>
                          </a:solidFill>
                          <a:latin typeface="Ebrima" panose="02000000000000000000" pitchFamily="2" charset="0"/>
                          <a:ea typeface="Ebrima" panose="02000000000000000000" pitchFamily="2" charset="0"/>
                          <a:cs typeface="Ebrima" panose="02000000000000000000" pitchFamily="2" charset="0"/>
                        </a:rPr>
                        <a:t>PRODUCTION</a:t>
                      </a:r>
                    </a:p>
                    <a:p>
                      <a:pPr algn="ctr"/>
                      <a:r>
                        <a:rPr lang="en-US" sz="2800" dirty="0" smtClean="0">
                          <a:solidFill>
                            <a:schemeClr val="tx1">
                              <a:lumMod val="75000"/>
                              <a:lumOff val="25000"/>
                            </a:schemeClr>
                          </a:solidFill>
                          <a:latin typeface="Ebrima" panose="02000000000000000000" pitchFamily="2" charset="0"/>
                          <a:ea typeface="Ebrima" panose="02000000000000000000" pitchFamily="2" charset="0"/>
                          <a:cs typeface="Ebrima" panose="02000000000000000000" pitchFamily="2" charset="0"/>
                        </a:rPr>
                        <a:t>GOODS</a:t>
                      </a:r>
                    </a:p>
                    <a:p>
                      <a:pPr algn="ctr"/>
                      <a:r>
                        <a:rPr lang="en-US" sz="2800" dirty="0" smtClean="0">
                          <a:solidFill>
                            <a:schemeClr val="tx1">
                              <a:lumMod val="75000"/>
                              <a:lumOff val="25000"/>
                            </a:schemeClr>
                          </a:solidFill>
                          <a:latin typeface="Ebrima" panose="02000000000000000000" pitchFamily="2" charset="0"/>
                          <a:ea typeface="Ebrima" panose="02000000000000000000" pitchFamily="2" charset="0"/>
                          <a:cs typeface="Ebrima" panose="02000000000000000000" pitchFamily="2" charset="0"/>
                        </a:rPr>
                        <a:t>SERVICES</a:t>
                      </a:r>
                      <a:endParaRPr lang="en-US" sz="2800" b="1" dirty="0">
                        <a:solidFill>
                          <a:schemeClr val="tx1">
                            <a:lumMod val="75000"/>
                            <a:lumOff val="25000"/>
                          </a:schemeClr>
                        </a:solidFill>
                        <a:latin typeface="Ebrima" panose="02000000000000000000" pitchFamily="2" charset="0"/>
                        <a:ea typeface="Ebrima" panose="02000000000000000000" pitchFamily="2" charset="0"/>
                        <a:cs typeface="Ebrima" panose="02000000000000000000" pitchFamily="2" charset="0"/>
                      </a:endParaRPr>
                    </a:p>
                  </a:txBody>
                  <a:tcPr marT="45725" marB="45725"/>
                </a:tc>
                <a:tc>
                  <a:txBody>
                    <a:bodyPr/>
                    <a:lstStyle/>
                    <a:p>
                      <a:pPr algn="ctr"/>
                      <a:endParaRPr lang="en-US" sz="2800" dirty="0" smtClean="0">
                        <a:solidFill>
                          <a:schemeClr val="tx1">
                            <a:lumMod val="75000"/>
                            <a:lumOff val="25000"/>
                          </a:schemeClr>
                        </a:solidFill>
                        <a:latin typeface="Ebrima" panose="02000000000000000000" pitchFamily="2" charset="0"/>
                        <a:ea typeface="Ebrima" panose="02000000000000000000" pitchFamily="2" charset="0"/>
                        <a:cs typeface="Ebrima" panose="02000000000000000000" pitchFamily="2" charset="0"/>
                      </a:endParaRPr>
                    </a:p>
                    <a:p>
                      <a:pPr algn="ctr"/>
                      <a:r>
                        <a:rPr lang="en-US" sz="2800" dirty="0" smtClean="0">
                          <a:solidFill>
                            <a:schemeClr val="tx1">
                              <a:lumMod val="75000"/>
                              <a:lumOff val="25000"/>
                            </a:schemeClr>
                          </a:solidFill>
                          <a:latin typeface="Ebrima" panose="02000000000000000000" pitchFamily="2" charset="0"/>
                          <a:ea typeface="Ebrima" panose="02000000000000000000" pitchFamily="2" charset="0"/>
                          <a:cs typeface="Ebrima" panose="02000000000000000000" pitchFamily="2" charset="0"/>
                        </a:rPr>
                        <a:t>CARE</a:t>
                      </a:r>
                      <a:endParaRPr lang="en-US" sz="2800" b="1" dirty="0">
                        <a:solidFill>
                          <a:schemeClr val="tx1">
                            <a:lumMod val="75000"/>
                            <a:lumOff val="25000"/>
                          </a:schemeClr>
                        </a:solidFill>
                        <a:latin typeface="Ebrima" panose="02000000000000000000" pitchFamily="2" charset="0"/>
                        <a:ea typeface="Ebrima" panose="02000000000000000000" pitchFamily="2" charset="0"/>
                        <a:cs typeface="Ebrima" panose="02000000000000000000" pitchFamily="2" charset="0"/>
                      </a:endParaRPr>
                    </a:p>
                  </a:txBody>
                  <a:tcPr marT="45725" marB="45725"/>
                </a:tc>
                <a:extLst>
                  <a:ext uri="{0D108BD9-81ED-4DB2-BD59-A6C34878D82A}">
                    <a16:rowId xmlns:a16="http://schemas.microsoft.com/office/drawing/2014/main" val="10001"/>
                  </a:ext>
                </a:extLst>
              </a:tr>
              <a:tr h="893138">
                <a:tc>
                  <a:txBody>
                    <a:bodyPr/>
                    <a:lstStyle/>
                    <a:p>
                      <a:pPr algn="ctr"/>
                      <a:r>
                        <a:rPr lang="en-US" sz="2800" dirty="0" smtClean="0">
                          <a:solidFill>
                            <a:schemeClr val="tx1">
                              <a:lumMod val="75000"/>
                              <a:lumOff val="25000"/>
                            </a:schemeClr>
                          </a:solidFill>
                          <a:latin typeface="Ebrima" panose="02000000000000000000" pitchFamily="2" charset="0"/>
                          <a:ea typeface="Ebrima" panose="02000000000000000000" pitchFamily="2" charset="0"/>
                          <a:cs typeface="Ebrima" panose="02000000000000000000" pitchFamily="2" charset="0"/>
                        </a:rPr>
                        <a:t>CLIENTS</a:t>
                      </a:r>
                    </a:p>
                    <a:p>
                      <a:pPr algn="ctr"/>
                      <a:r>
                        <a:rPr lang="en-US" sz="2800" dirty="0" smtClean="0">
                          <a:solidFill>
                            <a:schemeClr val="tx1">
                              <a:lumMod val="75000"/>
                              <a:lumOff val="25000"/>
                            </a:schemeClr>
                          </a:solidFill>
                          <a:latin typeface="Ebrima" panose="02000000000000000000" pitchFamily="2" charset="0"/>
                          <a:ea typeface="Ebrima" panose="02000000000000000000" pitchFamily="2" charset="0"/>
                          <a:cs typeface="Ebrima" panose="02000000000000000000" pitchFamily="2" charset="0"/>
                        </a:rPr>
                        <a:t>CONSUMER</a:t>
                      </a:r>
                      <a:endParaRPr lang="en-US" sz="2800" b="1" dirty="0">
                        <a:solidFill>
                          <a:schemeClr val="tx1">
                            <a:lumMod val="75000"/>
                            <a:lumOff val="25000"/>
                          </a:schemeClr>
                        </a:solidFill>
                        <a:latin typeface="Ebrima" panose="02000000000000000000" pitchFamily="2" charset="0"/>
                        <a:ea typeface="Ebrima" panose="02000000000000000000" pitchFamily="2" charset="0"/>
                        <a:cs typeface="Ebrima" panose="02000000000000000000" pitchFamily="2" charset="0"/>
                      </a:endParaRPr>
                    </a:p>
                  </a:txBody>
                  <a:tcPr marT="45725" marB="45725"/>
                </a:tc>
                <a:tc>
                  <a:txBody>
                    <a:bodyPr/>
                    <a:lstStyle/>
                    <a:p>
                      <a:pPr algn="ctr"/>
                      <a:r>
                        <a:rPr lang="en-US" sz="2800" dirty="0" smtClean="0">
                          <a:solidFill>
                            <a:schemeClr val="tx1">
                              <a:lumMod val="75000"/>
                              <a:lumOff val="25000"/>
                            </a:schemeClr>
                          </a:solidFill>
                          <a:latin typeface="Ebrima" panose="02000000000000000000" pitchFamily="2" charset="0"/>
                          <a:ea typeface="Ebrima" panose="02000000000000000000" pitchFamily="2" charset="0"/>
                          <a:cs typeface="Ebrima" panose="02000000000000000000" pitchFamily="2" charset="0"/>
                        </a:rPr>
                        <a:t>CITIZEN</a:t>
                      </a:r>
                      <a:endParaRPr lang="en-US" sz="2800" b="1" dirty="0">
                        <a:solidFill>
                          <a:schemeClr val="tx1">
                            <a:lumMod val="75000"/>
                            <a:lumOff val="25000"/>
                          </a:schemeClr>
                        </a:solidFill>
                        <a:latin typeface="Ebrima" panose="02000000000000000000" pitchFamily="2" charset="0"/>
                        <a:ea typeface="Ebrima" panose="02000000000000000000" pitchFamily="2" charset="0"/>
                        <a:cs typeface="Ebrima" panose="02000000000000000000" pitchFamily="2" charset="0"/>
                      </a:endParaRPr>
                    </a:p>
                  </a:txBody>
                  <a:tcPr marT="45725" marB="45725"/>
                </a:tc>
                <a:extLst>
                  <a:ext uri="{0D108BD9-81ED-4DB2-BD59-A6C34878D82A}">
                    <a16:rowId xmlns:a16="http://schemas.microsoft.com/office/drawing/2014/main" val="10002"/>
                  </a:ext>
                </a:extLst>
              </a:tr>
              <a:tr h="581688">
                <a:tc>
                  <a:txBody>
                    <a:bodyPr/>
                    <a:lstStyle/>
                    <a:p>
                      <a:pPr algn="ctr"/>
                      <a:r>
                        <a:rPr lang="en-US" sz="2800" dirty="0" smtClean="0">
                          <a:solidFill>
                            <a:schemeClr val="tx1">
                              <a:lumMod val="75000"/>
                              <a:lumOff val="25000"/>
                            </a:schemeClr>
                          </a:solidFill>
                          <a:latin typeface="Ebrima" panose="02000000000000000000" pitchFamily="2" charset="0"/>
                          <a:ea typeface="Ebrima" panose="02000000000000000000" pitchFamily="2" charset="0"/>
                          <a:cs typeface="Ebrima" panose="02000000000000000000" pitchFamily="2" charset="0"/>
                        </a:rPr>
                        <a:t>NEEDS</a:t>
                      </a:r>
                      <a:endParaRPr lang="en-US" sz="2800" b="1" dirty="0">
                        <a:solidFill>
                          <a:schemeClr val="tx1">
                            <a:lumMod val="75000"/>
                            <a:lumOff val="25000"/>
                          </a:schemeClr>
                        </a:solidFill>
                        <a:latin typeface="Ebrima" panose="02000000000000000000" pitchFamily="2" charset="0"/>
                        <a:ea typeface="Ebrima" panose="02000000000000000000" pitchFamily="2" charset="0"/>
                        <a:cs typeface="Ebrima" panose="02000000000000000000" pitchFamily="2" charset="0"/>
                      </a:endParaRPr>
                    </a:p>
                  </a:txBody>
                  <a:tcPr marT="45725" marB="45725"/>
                </a:tc>
                <a:tc>
                  <a:txBody>
                    <a:bodyPr/>
                    <a:lstStyle/>
                    <a:p>
                      <a:pPr algn="ctr"/>
                      <a:r>
                        <a:rPr lang="en-US" sz="2800" dirty="0" smtClean="0">
                          <a:solidFill>
                            <a:schemeClr val="tx1">
                              <a:lumMod val="75000"/>
                              <a:lumOff val="25000"/>
                            </a:schemeClr>
                          </a:solidFill>
                          <a:latin typeface="Ebrima" panose="02000000000000000000" pitchFamily="2" charset="0"/>
                          <a:ea typeface="Ebrima" panose="02000000000000000000" pitchFamily="2" charset="0"/>
                          <a:cs typeface="Ebrima" panose="02000000000000000000" pitchFamily="2" charset="0"/>
                        </a:rPr>
                        <a:t>CAPACITY</a:t>
                      </a:r>
                      <a:endParaRPr lang="en-US" sz="2800" b="1" dirty="0">
                        <a:solidFill>
                          <a:schemeClr val="tx1">
                            <a:lumMod val="75000"/>
                            <a:lumOff val="25000"/>
                          </a:schemeClr>
                        </a:solidFill>
                        <a:latin typeface="Ebrima" panose="02000000000000000000" pitchFamily="2" charset="0"/>
                        <a:ea typeface="Ebrima" panose="02000000000000000000" pitchFamily="2" charset="0"/>
                        <a:cs typeface="Ebrima" panose="02000000000000000000" pitchFamily="2" charset="0"/>
                      </a:endParaRPr>
                    </a:p>
                  </a:txBody>
                  <a:tcPr marT="45725" marB="45725"/>
                </a:tc>
                <a:extLst>
                  <a:ext uri="{0D108BD9-81ED-4DB2-BD59-A6C34878D82A}">
                    <a16:rowId xmlns:a16="http://schemas.microsoft.com/office/drawing/2014/main" val="10003"/>
                  </a:ext>
                </a:extLst>
              </a:tr>
            </a:tbl>
          </a:graphicData>
        </a:graphic>
      </p:graphicFrame>
      <p:pic>
        <p:nvPicPr>
          <p:cNvPr id="11" name="Content Placeholder 4" descr="scan 10.pdf"/>
          <p:cNvPicPr>
            <a:picLocks noChangeAspect="1"/>
          </p:cNvPicPr>
          <p:nvPr/>
        </p:nvPicPr>
        <p:blipFill>
          <a:blip r:embed="rId4" cstate="email">
            <a:extLst>
              <a:ext uri="{28A0092B-C50C-407E-A947-70E740481C1C}">
                <a14:useLocalDpi xmlns:a14="http://schemas.microsoft.com/office/drawing/2010/main" val="0"/>
              </a:ext>
            </a:extLst>
          </a:blip>
          <a:srcRect l="53358" t="2048" r="4829" b="70468"/>
          <a:stretch>
            <a:fillRect/>
          </a:stretch>
        </p:blipFill>
        <p:spPr bwMode="auto">
          <a:xfrm>
            <a:off x="7275518" y="228934"/>
            <a:ext cx="2009997" cy="1556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415812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2" descr="Large confetti"/>
          <p:cNvSpPr>
            <a:spLocks noGrp="1" noChangeArrowheads="1"/>
          </p:cNvSpPr>
          <p:nvPr>
            <p:ph type="title"/>
          </p:nvPr>
        </p:nvSpPr>
        <p:spPr>
          <a:xfrm>
            <a:off x="2123210" y="45189"/>
            <a:ext cx="7886700" cy="1325563"/>
          </a:xfrm>
        </p:spPr>
        <p:txBody>
          <a:bodyPr>
            <a:normAutofit/>
          </a:bodyPr>
          <a:lstStyle/>
          <a:p>
            <a:pPr algn="ctr" eaLnBrk="1" hangingPunct="1">
              <a:lnSpc>
                <a:spcPct val="80000"/>
              </a:lnSpc>
            </a:pPr>
            <a:r>
              <a:rPr lang="en-US" sz="5400" b="1" dirty="0">
                <a:solidFill>
                  <a:srgbClr val="5D425F"/>
                </a:solidFill>
                <a:latin typeface="+mj-lt"/>
                <a:cs typeface="Calibri"/>
              </a:rPr>
              <a:t>Physical Space</a:t>
            </a:r>
            <a:endParaRPr lang="en-US" sz="5400" b="1" dirty="0">
              <a:solidFill>
                <a:srgbClr val="5D425F"/>
              </a:solidFill>
              <a:latin typeface="+mj-lt"/>
              <a:cs typeface="Calibri"/>
            </a:endParaRPr>
          </a:p>
        </p:txBody>
      </p:sp>
      <p:grpSp>
        <p:nvGrpSpPr>
          <p:cNvPr id="103" name="Group 4"/>
          <p:cNvGrpSpPr>
            <a:grpSpLocks/>
          </p:cNvGrpSpPr>
          <p:nvPr/>
        </p:nvGrpSpPr>
        <p:grpSpPr bwMode="auto">
          <a:xfrm>
            <a:off x="3954195" y="2112849"/>
            <a:ext cx="4054475" cy="3810000"/>
            <a:chOff x="1238" y="1056"/>
            <a:chExt cx="3264" cy="3072"/>
          </a:xfrm>
        </p:grpSpPr>
        <p:sp>
          <p:nvSpPr>
            <p:cNvPr id="104" name="Oval 5"/>
            <p:cNvSpPr>
              <a:spLocks noChangeArrowheads="1"/>
            </p:cNvSpPr>
            <p:nvPr/>
          </p:nvSpPr>
          <p:spPr bwMode="auto">
            <a:xfrm>
              <a:off x="1238" y="1056"/>
              <a:ext cx="3264" cy="3072"/>
            </a:xfrm>
            <a:prstGeom prst="ellipse">
              <a:avLst/>
            </a:prstGeom>
            <a:noFill/>
            <a:ln w="57150" cmpd="sng">
              <a:solidFill>
                <a:schemeClr val="hlink"/>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dirty="0">
                <a:latin typeface="Calibri"/>
                <a:ea typeface="ＭＳ Ｐゴシック" charset="0"/>
                <a:cs typeface="Calibri"/>
              </a:endParaRPr>
            </a:p>
          </p:txBody>
        </p:sp>
        <p:sp>
          <p:nvSpPr>
            <p:cNvPr id="105" name="Oval 6"/>
            <p:cNvSpPr>
              <a:spLocks noChangeArrowheads="1"/>
            </p:cNvSpPr>
            <p:nvPr/>
          </p:nvSpPr>
          <p:spPr bwMode="auto">
            <a:xfrm>
              <a:off x="1776" y="1619"/>
              <a:ext cx="2198" cy="1946"/>
            </a:xfrm>
            <a:prstGeom prst="ellipse">
              <a:avLst/>
            </a:prstGeom>
            <a:noFill/>
            <a:ln w="57150" cmpd="sng">
              <a:solidFill>
                <a:schemeClr val="hlink"/>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dirty="0">
                <a:latin typeface="Calibri"/>
                <a:ea typeface="ＭＳ Ｐゴシック" charset="0"/>
                <a:cs typeface="Calibri"/>
              </a:endParaRPr>
            </a:p>
          </p:txBody>
        </p:sp>
        <p:sp>
          <p:nvSpPr>
            <p:cNvPr id="106" name="Oval 7"/>
            <p:cNvSpPr>
              <a:spLocks noChangeArrowheads="1"/>
            </p:cNvSpPr>
            <p:nvPr/>
          </p:nvSpPr>
          <p:spPr bwMode="auto">
            <a:xfrm>
              <a:off x="1688" y="1402"/>
              <a:ext cx="518" cy="518"/>
            </a:xfrm>
            <a:prstGeom prst="ellipse">
              <a:avLst/>
            </a:prstGeom>
            <a:noFill/>
            <a:ln w="38100" cmpd="sng">
              <a:solidFill>
                <a:srgbClr val="660066"/>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dirty="0">
                <a:latin typeface="Calibri"/>
                <a:ea typeface="ＭＳ Ｐゴシック" charset="0"/>
                <a:cs typeface="Calibri"/>
              </a:endParaRPr>
            </a:p>
          </p:txBody>
        </p:sp>
        <p:sp>
          <p:nvSpPr>
            <p:cNvPr id="107" name="Oval 8"/>
            <p:cNvSpPr>
              <a:spLocks noChangeArrowheads="1"/>
            </p:cNvSpPr>
            <p:nvPr/>
          </p:nvSpPr>
          <p:spPr bwMode="auto">
            <a:xfrm>
              <a:off x="2602" y="1085"/>
              <a:ext cx="519" cy="517"/>
            </a:xfrm>
            <a:prstGeom prst="ellipse">
              <a:avLst/>
            </a:prstGeom>
            <a:solidFill>
              <a:srgbClr val="FFFFFF"/>
            </a:solidFill>
            <a:ln w="38100" cmpd="sng">
              <a:solidFill>
                <a:srgbClr val="6600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dirty="0">
                <a:latin typeface="Calibri"/>
                <a:ea typeface="ＭＳ Ｐゴシック" charset="0"/>
                <a:cs typeface="Calibri"/>
              </a:endParaRPr>
            </a:p>
          </p:txBody>
        </p:sp>
        <p:sp>
          <p:nvSpPr>
            <p:cNvPr id="108" name="Oval 9"/>
            <p:cNvSpPr>
              <a:spLocks noChangeArrowheads="1"/>
            </p:cNvSpPr>
            <p:nvPr/>
          </p:nvSpPr>
          <p:spPr bwMode="auto">
            <a:xfrm>
              <a:off x="3514" y="1402"/>
              <a:ext cx="518" cy="518"/>
            </a:xfrm>
            <a:prstGeom prst="ellipse">
              <a:avLst/>
            </a:prstGeom>
            <a:solidFill>
              <a:srgbClr val="FFFFFF"/>
            </a:solidFill>
            <a:ln w="38100" cmpd="sng">
              <a:solidFill>
                <a:srgbClr val="6600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dirty="0">
                <a:latin typeface="Calibri"/>
                <a:ea typeface="ＭＳ Ｐゴシック" charset="0"/>
                <a:cs typeface="Calibri"/>
              </a:endParaRPr>
            </a:p>
          </p:txBody>
        </p:sp>
        <p:sp>
          <p:nvSpPr>
            <p:cNvPr id="109" name="Oval 10"/>
            <p:cNvSpPr>
              <a:spLocks noChangeArrowheads="1"/>
            </p:cNvSpPr>
            <p:nvPr/>
          </p:nvSpPr>
          <p:spPr bwMode="auto">
            <a:xfrm>
              <a:off x="3984" y="2314"/>
              <a:ext cx="518" cy="518"/>
            </a:xfrm>
            <a:prstGeom prst="ellipse">
              <a:avLst/>
            </a:prstGeom>
            <a:solidFill>
              <a:srgbClr val="FFFFFF"/>
            </a:solidFill>
            <a:ln w="38100" cmpd="sng">
              <a:solidFill>
                <a:srgbClr val="6600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dirty="0">
                <a:latin typeface="Calibri"/>
                <a:ea typeface="ＭＳ Ｐゴシック" charset="0"/>
                <a:cs typeface="Calibri"/>
              </a:endParaRPr>
            </a:p>
          </p:txBody>
        </p:sp>
        <p:sp>
          <p:nvSpPr>
            <p:cNvPr id="110" name="Oval 11"/>
            <p:cNvSpPr>
              <a:spLocks noChangeArrowheads="1"/>
            </p:cNvSpPr>
            <p:nvPr/>
          </p:nvSpPr>
          <p:spPr bwMode="auto">
            <a:xfrm>
              <a:off x="3716" y="3072"/>
              <a:ext cx="518" cy="518"/>
            </a:xfrm>
            <a:prstGeom prst="ellipse">
              <a:avLst/>
            </a:prstGeom>
            <a:solidFill>
              <a:srgbClr val="FFFFFF"/>
            </a:solidFill>
            <a:ln w="38100" cmpd="sng">
              <a:solidFill>
                <a:srgbClr val="6600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dirty="0">
                <a:latin typeface="Calibri"/>
                <a:ea typeface="ＭＳ Ｐゴシック" charset="0"/>
                <a:cs typeface="Calibri"/>
              </a:endParaRPr>
            </a:p>
          </p:txBody>
        </p:sp>
        <p:sp>
          <p:nvSpPr>
            <p:cNvPr id="111" name="Oval 12"/>
            <p:cNvSpPr>
              <a:spLocks noChangeArrowheads="1"/>
            </p:cNvSpPr>
            <p:nvPr/>
          </p:nvSpPr>
          <p:spPr bwMode="auto">
            <a:xfrm>
              <a:off x="2620" y="3581"/>
              <a:ext cx="519" cy="517"/>
            </a:xfrm>
            <a:prstGeom prst="ellipse">
              <a:avLst/>
            </a:prstGeom>
            <a:solidFill>
              <a:srgbClr val="FFFFFF"/>
            </a:solidFill>
            <a:ln w="38100" cmpd="sng">
              <a:solidFill>
                <a:srgbClr val="6600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dirty="0">
                <a:latin typeface="Calibri"/>
                <a:ea typeface="ＭＳ Ｐゴシック" charset="0"/>
                <a:cs typeface="Calibri"/>
              </a:endParaRPr>
            </a:p>
          </p:txBody>
        </p:sp>
        <p:sp>
          <p:nvSpPr>
            <p:cNvPr id="112" name="Oval 13"/>
            <p:cNvSpPr>
              <a:spLocks noChangeArrowheads="1"/>
            </p:cNvSpPr>
            <p:nvPr/>
          </p:nvSpPr>
          <p:spPr bwMode="auto">
            <a:xfrm>
              <a:off x="1506" y="3072"/>
              <a:ext cx="518" cy="518"/>
            </a:xfrm>
            <a:prstGeom prst="ellipse">
              <a:avLst/>
            </a:prstGeom>
            <a:solidFill>
              <a:srgbClr val="FFFFFF"/>
            </a:solidFill>
            <a:ln w="38100" cmpd="sng">
              <a:solidFill>
                <a:srgbClr val="6600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dirty="0">
                <a:latin typeface="Calibri"/>
                <a:ea typeface="ＭＳ Ｐゴシック" charset="0"/>
                <a:cs typeface="Calibri"/>
              </a:endParaRPr>
            </a:p>
          </p:txBody>
        </p:sp>
        <p:sp>
          <p:nvSpPr>
            <p:cNvPr id="113" name="Oval 14"/>
            <p:cNvSpPr>
              <a:spLocks noChangeArrowheads="1"/>
            </p:cNvSpPr>
            <p:nvPr/>
          </p:nvSpPr>
          <p:spPr bwMode="auto">
            <a:xfrm>
              <a:off x="1248" y="2304"/>
              <a:ext cx="518" cy="518"/>
            </a:xfrm>
            <a:prstGeom prst="ellipse">
              <a:avLst/>
            </a:prstGeom>
            <a:solidFill>
              <a:srgbClr val="FFFFFF"/>
            </a:solidFill>
            <a:ln w="38100" cmpd="sng">
              <a:solidFill>
                <a:srgbClr val="6600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dirty="0">
                <a:latin typeface="Calibri"/>
                <a:ea typeface="ＭＳ Ｐゴシック" charset="0"/>
                <a:cs typeface="Calibri"/>
              </a:endParaRPr>
            </a:p>
          </p:txBody>
        </p:sp>
        <p:pic>
          <p:nvPicPr>
            <p:cNvPr id="114" name="Picture 1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44" y="1920"/>
              <a:ext cx="1128" cy="1424"/>
            </a:xfrm>
            <a:prstGeom prst="rect">
              <a:avLst/>
            </a:prstGeom>
            <a:noFill/>
            <a:ln w="28575">
              <a:noFill/>
              <a:miter lim="800000"/>
              <a:headEnd/>
              <a:tailEnd/>
            </a:ln>
            <a:extLst>
              <a:ext uri="{909E8E84-426E-40dd-AFC4-6F175D3DCCD1}">
                <a14:hiddenFill xmlns:a14="http://schemas.microsoft.com/office/drawing/2010/main" xmlns="">
                  <a:solidFill>
                    <a:srgbClr val="FFFFFF"/>
                  </a:solidFill>
                </a14:hiddenFill>
              </a:ext>
            </a:extLst>
          </p:spPr>
        </p:pic>
      </p:grpSp>
      <p:sp>
        <p:nvSpPr>
          <p:cNvPr id="115" name="Rounded Rectangle 114"/>
          <p:cNvSpPr/>
          <p:nvPr/>
        </p:nvSpPr>
        <p:spPr>
          <a:xfrm>
            <a:off x="2960973" y="1369495"/>
            <a:ext cx="6019800" cy="5105400"/>
          </a:xfrm>
          <a:prstGeom prst="roundRect">
            <a:avLst/>
          </a:prstGeom>
          <a:noFill/>
          <a:ln w="57150" cmpd="sng">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Calibri"/>
              <a:cs typeface="Calibri"/>
            </a:endParaRPr>
          </a:p>
        </p:txBody>
      </p:sp>
      <p:sp>
        <p:nvSpPr>
          <p:cNvPr id="116" name="AutoShape 18"/>
          <p:cNvSpPr>
            <a:spLocks noChangeArrowheads="1"/>
          </p:cNvSpPr>
          <p:nvPr/>
        </p:nvSpPr>
        <p:spPr bwMode="auto">
          <a:xfrm rot="5400000">
            <a:off x="8030894" y="3628006"/>
            <a:ext cx="838200" cy="609600"/>
          </a:xfrm>
          <a:prstGeom prst="triangle">
            <a:avLst>
              <a:gd name="adj" fmla="val 50000"/>
            </a:avLst>
          </a:prstGeom>
          <a:solidFill>
            <a:srgbClr val="FF8000"/>
          </a:solidFill>
          <a:ln w="38100" cmpd="sng">
            <a:solidFill>
              <a:srgbClr val="FF8000"/>
            </a:solidFill>
            <a:miter lim="800000"/>
            <a:headEnd/>
            <a:tailEnd/>
          </a:ln>
          <a:effectLst/>
          <a:extLst/>
        </p:spPr>
        <p:txBody>
          <a:bodyPr wrap="none" anchor="ctr"/>
          <a:lstStyle/>
          <a:p>
            <a:pPr algn="ctr">
              <a:defRPr/>
            </a:pPr>
            <a:r>
              <a:rPr lang="en-US" sz="2000" dirty="0">
                <a:latin typeface="Constantia" panose="02030602050306030303" pitchFamily="18" charset="0"/>
              </a:rPr>
              <a:t>$</a:t>
            </a:r>
          </a:p>
        </p:txBody>
      </p:sp>
      <p:sp>
        <p:nvSpPr>
          <p:cNvPr id="117" name="AutoShape 19"/>
          <p:cNvSpPr>
            <a:spLocks noChangeArrowheads="1"/>
          </p:cNvSpPr>
          <p:nvPr/>
        </p:nvSpPr>
        <p:spPr bwMode="auto">
          <a:xfrm rot="19648998">
            <a:off x="4058969" y="1805556"/>
            <a:ext cx="838200" cy="609600"/>
          </a:xfrm>
          <a:prstGeom prst="triangle">
            <a:avLst>
              <a:gd name="adj" fmla="val 50000"/>
            </a:avLst>
          </a:prstGeom>
          <a:solidFill>
            <a:srgbClr val="FF8000"/>
          </a:solidFill>
          <a:ln w="38100" cmpd="sng">
            <a:solidFill>
              <a:srgbClr val="FF8000"/>
            </a:solidFill>
            <a:miter lim="800000"/>
            <a:headEnd/>
            <a:tailEnd/>
          </a:ln>
          <a:effectLst/>
          <a:extLst/>
        </p:spPr>
        <p:txBody>
          <a:bodyPr wrap="none" anchor="ctr"/>
          <a:lstStyle/>
          <a:p>
            <a:pPr algn="ctr">
              <a:defRPr/>
            </a:pPr>
            <a:r>
              <a:rPr lang="en-US" sz="2000" dirty="0">
                <a:latin typeface="Constantia" panose="02030602050306030303" pitchFamily="18" charset="0"/>
                <a:ea typeface="ＭＳ Ｐゴシック" charset="0"/>
                <a:cs typeface="Calibri"/>
              </a:rPr>
              <a:t>NFP</a:t>
            </a:r>
            <a:endParaRPr lang="en-US" sz="2000" dirty="0">
              <a:latin typeface="Constantia" panose="02030602050306030303" pitchFamily="18" charset="0"/>
              <a:ea typeface="ＭＳ Ｐゴシック" charset="0"/>
              <a:cs typeface="Calibri"/>
            </a:endParaRPr>
          </a:p>
        </p:txBody>
      </p:sp>
      <p:sp>
        <p:nvSpPr>
          <p:cNvPr id="118" name="AutoShape 20"/>
          <p:cNvSpPr>
            <a:spLocks noChangeArrowheads="1"/>
          </p:cNvSpPr>
          <p:nvPr/>
        </p:nvSpPr>
        <p:spPr bwMode="auto">
          <a:xfrm rot="2148896">
            <a:off x="7192694" y="1875406"/>
            <a:ext cx="838200" cy="609600"/>
          </a:xfrm>
          <a:prstGeom prst="triangle">
            <a:avLst>
              <a:gd name="adj" fmla="val 50000"/>
            </a:avLst>
          </a:prstGeom>
          <a:solidFill>
            <a:srgbClr val="FF8000"/>
          </a:solidFill>
          <a:ln w="38100" cmpd="sng">
            <a:solidFill>
              <a:srgbClr val="FF8000"/>
            </a:solidFill>
            <a:miter lim="800000"/>
            <a:headEnd/>
            <a:tailEnd/>
          </a:ln>
          <a:effectLst/>
          <a:extLst/>
        </p:spPr>
        <p:txBody>
          <a:bodyPr wrap="none" anchor="ctr"/>
          <a:lstStyle/>
          <a:p>
            <a:pPr algn="ctr">
              <a:defRPr/>
            </a:pPr>
            <a:r>
              <a:rPr lang="en-US" sz="2000" dirty="0">
                <a:latin typeface="Constantia" panose="02030602050306030303" pitchFamily="18" charset="0"/>
                <a:ea typeface="ＭＳ Ｐゴシック" charset="0"/>
                <a:cs typeface="Calibri"/>
              </a:rPr>
              <a:t>NFP</a:t>
            </a:r>
            <a:endParaRPr lang="en-US" sz="2000" dirty="0">
              <a:latin typeface="Constantia" panose="02030602050306030303" pitchFamily="18" charset="0"/>
              <a:ea typeface="ＭＳ Ｐゴシック" charset="0"/>
              <a:cs typeface="Calibri"/>
            </a:endParaRPr>
          </a:p>
        </p:txBody>
      </p:sp>
      <p:sp>
        <p:nvSpPr>
          <p:cNvPr id="119" name="AutoShape 21"/>
          <p:cNvSpPr>
            <a:spLocks noChangeArrowheads="1"/>
          </p:cNvSpPr>
          <p:nvPr/>
        </p:nvSpPr>
        <p:spPr bwMode="auto">
          <a:xfrm rot="7809282">
            <a:off x="7421294" y="5304406"/>
            <a:ext cx="838201" cy="609601"/>
          </a:xfrm>
          <a:prstGeom prst="triangle">
            <a:avLst>
              <a:gd name="adj" fmla="val 50000"/>
            </a:avLst>
          </a:prstGeom>
          <a:solidFill>
            <a:srgbClr val="FF8000"/>
          </a:solidFill>
          <a:ln w="38100" cmpd="sng">
            <a:solidFill>
              <a:srgbClr val="FF8000"/>
            </a:solidFill>
            <a:miter lim="800000"/>
            <a:headEnd/>
            <a:tailEnd/>
          </a:ln>
          <a:effectLst/>
          <a:extLst/>
        </p:spPr>
        <p:txBody>
          <a:bodyPr wrap="none" anchor="ctr"/>
          <a:lstStyle/>
          <a:p>
            <a:pPr algn="ctr">
              <a:defRPr/>
            </a:pPr>
            <a:r>
              <a:rPr lang="en-US" sz="2000" b="1" dirty="0">
                <a:latin typeface="Constantia" panose="02030602050306030303" pitchFamily="18" charset="0"/>
                <a:ea typeface="ＭＳ Ｐゴシック" charset="0"/>
                <a:cs typeface="Calibri"/>
              </a:rPr>
              <a:t>$</a:t>
            </a:r>
          </a:p>
        </p:txBody>
      </p:sp>
      <p:sp>
        <p:nvSpPr>
          <p:cNvPr id="120" name="AutoShape 22"/>
          <p:cNvSpPr>
            <a:spLocks noChangeArrowheads="1"/>
          </p:cNvSpPr>
          <p:nvPr/>
        </p:nvSpPr>
        <p:spPr bwMode="auto">
          <a:xfrm rot="13131628">
            <a:off x="3877994" y="5386956"/>
            <a:ext cx="838200" cy="609600"/>
          </a:xfrm>
          <a:prstGeom prst="triangle">
            <a:avLst>
              <a:gd name="adj" fmla="val 50000"/>
            </a:avLst>
          </a:prstGeom>
          <a:solidFill>
            <a:srgbClr val="FF8000"/>
          </a:solidFill>
          <a:ln w="38100" cmpd="sng">
            <a:solidFill>
              <a:srgbClr val="FF8000"/>
            </a:solidFill>
            <a:miter lim="800000"/>
            <a:headEnd/>
            <a:tailEnd/>
          </a:ln>
          <a:effectLst/>
          <a:extLst/>
        </p:spPr>
        <p:txBody>
          <a:bodyPr wrap="none" anchor="ctr"/>
          <a:lstStyle/>
          <a:p>
            <a:pPr algn="ctr">
              <a:defRPr/>
            </a:pPr>
            <a:r>
              <a:rPr lang="en-US" sz="2000" b="1" dirty="0">
                <a:latin typeface="Constantia" panose="02030602050306030303" pitchFamily="18" charset="0"/>
                <a:ea typeface="ＭＳ Ｐゴシック" charset="0"/>
                <a:cs typeface="Calibri"/>
              </a:rPr>
              <a:t>G</a:t>
            </a:r>
          </a:p>
        </p:txBody>
      </p:sp>
      <p:sp>
        <p:nvSpPr>
          <p:cNvPr id="121" name="AutoShape 23"/>
          <p:cNvSpPr>
            <a:spLocks noChangeArrowheads="1"/>
          </p:cNvSpPr>
          <p:nvPr/>
        </p:nvSpPr>
        <p:spPr bwMode="auto">
          <a:xfrm rot="16200000">
            <a:off x="3077894" y="3710556"/>
            <a:ext cx="838200" cy="609600"/>
          </a:xfrm>
          <a:prstGeom prst="triangle">
            <a:avLst>
              <a:gd name="adj" fmla="val 50000"/>
            </a:avLst>
          </a:prstGeom>
          <a:solidFill>
            <a:srgbClr val="FF8000"/>
          </a:solidFill>
          <a:ln w="38100" cmpd="sng">
            <a:solidFill>
              <a:srgbClr val="FF8000"/>
            </a:solidFill>
            <a:miter lim="800000"/>
            <a:headEnd/>
            <a:tailEnd/>
          </a:ln>
          <a:effectLst/>
          <a:extLst/>
        </p:spPr>
        <p:txBody>
          <a:bodyPr wrap="none" anchor="ctr"/>
          <a:lstStyle/>
          <a:p>
            <a:pPr algn="ctr">
              <a:defRPr/>
            </a:pPr>
            <a:r>
              <a:rPr lang="en-US" sz="2000" b="1" dirty="0">
                <a:latin typeface="Constantia" panose="02030602050306030303" pitchFamily="18" charset="0"/>
                <a:ea typeface="ＭＳ Ｐゴシック" charset="0"/>
                <a:cs typeface="Calibri"/>
              </a:rPr>
              <a:t>G</a:t>
            </a:r>
          </a:p>
        </p:txBody>
      </p:sp>
      <p:sp>
        <p:nvSpPr>
          <p:cNvPr id="122" name="Rectangle 121"/>
          <p:cNvSpPr/>
          <p:nvPr/>
        </p:nvSpPr>
        <p:spPr>
          <a:xfrm>
            <a:off x="5123999" y="1560502"/>
            <a:ext cx="1885123" cy="380606"/>
          </a:xfrm>
          <a:prstGeom prst="rect">
            <a:avLst/>
          </a:prstGeom>
          <a:solidFill>
            <a:schemeClr val="bg1"/>
          </a:solidFill>
          <a:ln>
            <a:solidFill>
              <a:srgbClr val="FF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Constantia" panose="02030602050306030303" pitchFamily="18" charset="0"/>
                <a:cs typeface="Calibri"/>
              </a:rPr>
              <a:t>Not For Profit</a:t>
            </a:r>
          </a:p>
        </p:txBody>
      </p:sp>
      <p:sp>
        <p:nvSpPr>
          <p:cNvPr id="123" name="Rectangle 122"/>
          <p:cNvSpPr/>
          <p:nvPr/>
        </p:nvSpPr>
        <p:spPr>
          <a:xfrm>
            <a:off x="2153478" y="5377374"/>
            <a:ext cx="1885123" cy="380606"/>
          </a:xfrm>
          <a:prstGeom prst="rect">
            <a:avLst/>
          </a:prstGeom>
          <a:solidFill>
            <a:schemeClr val="bg1"/>
          </a:solidFill>
          <a:ln>
            <a:solidFill>
              <a:srgbClr val="FF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Constantia" panose="02030602050306030303" pitchFamily="18" charset="0"/>
                <a:cs typeface="Calibri"/>
              </a:rPr>
              <a:t>Governmental</a:t>
            </a:r>
          </a:p>
        </p:txBody>
      </p:sp>
      <p:sp>
        <p:nvSpPr>
          <p:cNvPr id="124" name="Rectangle 123"/>
          <p:cNvSpPr/>
          <p:nvPr/>
        </p:nvSpPr>
        <p:spPr>
          <a:xfrm>
            <a:off x="8099703" y="5286619"/>
            <a:ext cx="1885123" cy="380606"/>
          </a:xfrm>
          <a:prstGeom prst="rect">
            <a:avLst/>
          </a:prstGeom>
          <a:solidFill>
            <a:schemeClr val="bg1"/>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Constantia" panose="02030602050306030303" pitchFamily="18" charset="0"/>
                <a:cs typeface="Calibri"/>
              </a:rPr>
              <a:t>For Profit</a:t>
            </a:r>
            <a:endParaRPr lang="en-US" sz="2000" dirty="0">
              <a:solidFill>
                <a:schemeClr val="tx1"/>
              </a:solidFill>
              <a:latin typeface="Constantia" panose="02030602050306030303" pitchFamily="18" charset="0"/>
              <a:cs typeface="Calibri"/>
            </a:endParaRPr>
          </a:p>
        </p:txBody>
      </p:sp>
    </p:spTree>
    <p:extLst>
      <p:ext uri="{BB962C8B-B14F-4D97-AF65-F5344CB8AC3E}">
        <p14:creationId xmlns:p14="http://schemas.microsoft.com/office/powerpoint/2010/main" val="75220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7200" dirty="0" smtClean="0">
                <a:latin typeface="+mj-lt"/>
              </a:rPr>
              <a:t>Our Agenda</a:t>
            </a:r>
            <a:endParaRPr lang="en-US" sz="7200" dirty="0">
              <a:latin typeface="+mj-lt"/>
            </a:endParaRPr>
          </a:p>
        </p:txBody>
      </p:sp>
      <p:sp>
        <p:nvSpPr>
          <p:cNvPr id="5" name="Content Placeholder 4"/>
          <p:cNvSpPr>
            <a:spLocks noGrp="1"/>
          </p:cNvSpPr>
          <p:nvPr>
            <p:ph idx="1"/>
          </p:nvPr>
        </p:nvSpPr>
        <p:spPr>
          <a:xfrm>
            <a:off x="2017619" y="2445431"/>
            <a:ext cx="8156762" cy="3040969"/>
          </a:xfrm>
        </p:spPr>
        <p:txBody>
          <a:bodyPr>
            <a:normAutofit/>
          </a:bodyPr>
          <a:lstStyle/>
          <a:p>
            <a:pPr>
              <a:lnSpc>
                <a:spcPct val="150000"/>
              </a:lnSpc>
            </a:pPr>
            <a:r>
              <a:rPr lang="en-US" sz="3600" dirty="0">
                <a:latin typeface="+mj-lt"/>
                <a:ea typeface="Ebrima" panose="02000000000000000000" pitchFamily="2" charset="0"/>
                <a:cs typeface="Ebrima" panose="02000000000000000000" pitchFamily="2" charset="0"/>
              </a:rPr>
              <a:t>Center for Neighborhoods</a:t>
            </a:r>
          </a:p>
          <a:p>
            <a:pPr>
              <a:lnSpc>
                <a:spcPct val="150000"/>
              </a:lnSpc>
            </a:pPr>
            <a:r>
              <a:rPr lang="en-US" sz="3600" dirty="0">
                <a:latin typeface="+mj-lt"/>
                <a:ea typeface="Ebrima" panose="02000000000000000000" pitchFamily="2" charset="0"/>
                <a:cs typeface="Ebrima" panose="02000000000000000000" pitchFamily="2" charset="0"/>
              </a:rPr>
              <a:t>Asset Based Community </a:t>
            </a:r>
            <a:r>
              <a:rPr lang="en-US" sz="3600" dirty="0" smtClean="0">
                <a:latin typeface="+mj-lt"/>
                <a:ea typeface="Ebrima" panose="02000000000000000000" pitchFamily="2" charset="0"/>
                <a:cs typeface="Ebrima" panose="02000000000000000000" pitchFamily="2" charset="0"/>
              </a:rPr>
              <a:t>Development</a:t>
            </a:r>
          </a:p>
        </p:txBody>
      </p:sp>
    </p:spTree>
    <p:extLst>
      <p:ext uri="{BB962C8B-B14F-4D97-AF65-F5344CB8AC3E}">
        <p14:creationId xmlns:p14="http://schemas.microsoft.com/office/powerpoint/2010/main" val="422739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2133600" y="431007"/>
            <a:ext cx="7848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000" b="1" dirty="0">
                <a:solidFill>
                  <a:srgbClr val="5D425F"/>
                </a:solidFill>
                <a:latin typeface="+mj-lt"/>
                <a:cs typeface="Calibri" panose="020F0502020204030204" pitchFamily="34" charset="0"/>
              </a:rPr>
              <a:t>Physical Assets of  the Community</a:t>
            </a:r>
          </a:p>
        </p:txBody>
      </p:sp>
      <p:sp>
        <p:nvSpPr>
          <p:cNvPr id="9" name="Text Box 4"/>
          <p:cNvSpPr txBox="1">
            <a:spLocks noChangeArrowheads="1"/>
          </p:cNvSpPr>
          <p:nvPr/>
        </p:nvSpPr>
        <p:spPr bwMode="auto">
          <a:xfrm>
            <a:off x="7014697" y="1555529"/>
            <a:ext cx="3653303"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ltLang="en-US" sz="2800" b="1" dirty="0">
                <a:latin typeface="+mj-lt"/>
                <a:ea typeface="Ebrima" panose="02000000000000000000" pitchFamily="2" charset="0"/>
                <a:cs typeface="Ebrima" panose="02000000000000000000" pitchFamily="2" charset="0"/>
              </a:rPr>
              <a:t>What are the assets</a:t>
            </a:r>
            <a:r>
              <a:rPr lang="en-US" altLang="en-US" sz="2800" dirty="0">
                <a:latin typeface="+mj-lt"/>
                <a:ea typeface="Ebrima" panose="02000000000000000000" pitchFamily="2" charset="0"/>
                <a:cs typeface="Ebrima" panose="02000000000000000000" pitchFamily="2" charset="0"/>
              </a:rPr>
              <a:t>?</a:t>
            </a:r>
          </a:p>
          <a:p>
            <a:r>
              <a:rPr lang="en-US" altLang="en-US" sz="2800" dirty="0">
                <a:latin typeface="+mj-lt"/>
                <a:ea typeface="Ebrima" panose="02000000000000000000" pitchFamily="2" charset="0"/>
                <a:cs typeface="Ebrima" panose="02000000000000000000" pitchFamily="2" charset="0"/>
              </a:rPr>
              <a:t>     Land</a:t>
            </a:r>
          </a:p>
          <a:p>
            <a:r>
              <a:rPr lang="en-US" altLang="en-US" sz="2800" dirty="0">
                <a:latin typeface="+mj-lt"/>
                <a:ea typeface="Ebrima" panose="02000000000000000000" pitchFamily="2" charset="0"/>
                <a:cs typeface="Ebrima" panose="02000000000000000000" pitchFamily="2" charset="0"/>
              </a:rPr>
              <a:t>     Property</a:t>
            </a:r>
          </a:p>
          <a:p>
            <a:r>
              <a:rPr lang="en-US" altLang="en-US" sz="2800" dirty="0">
                <a:latin typeface="+mj-lt"/>
                <a:ea typeface="Ebrima" panose="02000000000000000000" pitchFamily="2" charset="0"/>
                <a:cs typeface="Ebrima" panose="02000000000000000000" pitchFamily="2" charset="0"/>
              </a:rPr>
              <a:t>     Buildings</a:t>
            </a:r>
          </a:p>
          <a:p>
            <a:r>
              <a:rPr lang="en-US" altLang="en-US" sz="2800" dirty="0">
                <a:latin typeface="+mj-lt"/>
                <a:ea typeface="Ebrima" panose="02000000000000000000" pitchFamily="2" charset="0"/>
                <a:cs typeface="Ebrima" panose="02000000000000000000" pitchFamily="2" charset="0"/>
              </a:rPr>
              <a:t>     Businesses</a:t>
            </a:r>
          </a:p>
          <a:p>
            <a:r>
              <a:rPr lang="en-US" altLang="en-US" sz="2800" dirty="0">
                <a:latin typeface="+mj-lt"/>
                <a:ea typeface="Ebrima" panose="02000000000000000000" pitchFamily="2" charset="0"/>
                <a:cs typeface="Ebrima" panose="02000000000000000000" pitchFamily="2" charset="0"/>
              </a:rPr>
              <a:t>     Transportation</a:t>
            </a:r>
          </a:p>
          <a:p>
            <a:r>
              <a:rPr lang="en-US" altLang="en-US" sz="2800" i="1" dirty="0">
                <a:latin typeface="+mj-lt"/>
                <a:ea typeface="Ebrima" panose="02000000000000000000" pitchFamily="2" charset="0"/>
                <a:cs typeface="Ebrima" panose="02000000000000000000" pitchFamily="2" charset="0"/>
              </a:rPr>
              <a:t>     Organizations</a:t>
            </a:r>
          </a:p>
          <a:p>
            <a:r>
              <a:rPr lang="en-US" altLang="en-US" sz="2800" dirty="0">
                <a:latin typeface="+mj-lt"/>
                <a:ea typeface="Ebrima" panose="02000000000000000000" pitchFamily="2" charset="0"/>
                <a:cs typeface="Ebrima" panose="02000000000000000000" pitchFamily="2" charset="0"/>
              </a:rPr>
              <a:t>      Institutions</a:t>
            </a:r>
          </a:p>
          <a:p>
            <a:r>
              <a:rPr lang="en-US" altLang="en-US" sz="2800" dirty="0">
                <a:latin typeface="+mj-lt"/>
                <a:ea typeface="Ebrima" panose="02000000000000000000" pitchFamily="2" charset="0"/>
                <a:cs typeface="Ebrima" panose="02000000000000000000" pitchFamily="2" charset="0"/>
              </a:rPr>
              <a:t>      Churches</a:t>
            </a:r>
          </a:p>
          <a:p>
            <a:r>
              <a:rPr lang="en-US" altLang="en-US" sz="2800" dirty="0">
                <a:latin typeface="+mj-lt"/>
                <a:ea typeface="Ebrima" panose="02000000000000000000" pitchFamily="2" charset="0"/>
                <a:cs typeface="Ebrima" panose="02000000000000000000" pitchFamily="2" charset="0"/>
              </a:rPr>
              <a:t>      Parks</a:t>
            </a:r>
          </a:p>
          <a:p>
            <a:r>
              <a:rPr lang="en-US" altLang="en-US" sz="2000" dirty="0">
                <a:latin typeface="+mj-lt"/>
                <a:ea typeface="Ebrima" panose="02000000000000000000" pitchFamily="2" charset="0"/>
                <a:cs typeface="Ebrima" panose="02000000000000000000" pitchFamily="2" charset="0"/>
              </a:rPr>
              <a:t>      </a:t>
            </a:r>
          </a:p>
          <a:p>
            <a:r>
              <a:rPr lang="en-US" altLang="en-US" sz="2000" dirty="0">
                <a:latin typeface="+mj-lt"/>
                <a:ea typeface="Ebrima" panose="02000000000000000000" pitchFamily="2" charset="0"/>
                <a:cs typeface="Ebrima" panose="02000000000000000000" pitchFamily="2" charset="0"/>
              </a:rPr>
              <a:t>    </a:t>
            </a:r>
          </a:p>
          <a:p>
            <a:endParaRPr lang="en-US" altLang="en-US" sz="2000" dirty="0">
              <a:latin typeface="+mj-lt"/>
              <a:ea typeface="Ebrima" panose="02000000000000000000" pitchFamily="2" charset="0"/>
              <a:cs typeface="Ebrima" panose="02000000000000000000" pitchFamily="2" charset="0"/>
            </a:endParaRPr>
          </a:p>
          <a:p>
            <a:endParaRPr lang="en-US" altLang="en-US" sz="2000" dirty="0">
              <a:latin typeface="+mj-lt"/>
              <a:ea typeface="Ebrima" panose="02000000000000000000" pitchFamily="2" charset="0"/>
              <a:cs typeface="Ebrima" panose="02000000000000000000" pitchFamily="2" charset="0"/>
            </a:endParaRPr>
          </a:p>
          <a:p>
            <a:r>
              <a:rPr lang="en-US" altLang="en-US" sz="2000" dirty="0">
                <a:latin typeface="+mj-lt"/>
                <a:ea typeface="Ebrima" panose="02000000000000000000" pitchFamily="2" charset="0"/>
                <a:cs typeface="Ebrima" panose="02000000000000000000" pitchFamily="2" charset="0"/>
              </a:rPr>
              <a:t>     </a:t>
            </a:r>
          </a:p>
        </p:txBody>
      </p:sp>
      <p:pic>
        <p:nvPicPr>
          <p:cNvPr id="11" name="Picture 10"/>
          <p:cNvPicPr>
            <a:picLocks noChangeAspect="1"/>
          </p:cNvPicPr>
          <p:nvPr/>
        </p:nvPicPr>
        <p:blipFill>
          <a:blip r:embed="rId3"/>
          <a:stretch>
            <a:fillRect/>
          </a:stretch>
        </p:blipFill>
        <p:spPr>
          <a:xfrm>
            <a:off x="1696890" y="1555530"/>
            <a:ext cx="5317806" cy="3788359"/>
          </a:xfrm>
          <a:prstGeom prst="rect">
            <a:avLst/>
          </a:prstGeom>
        </p:spPr>
      </p:pic>
    </p:spTree>
    <p:extLst>
      <p:ext uri="{BB962C8B-B14F-4D97-AF65-F5344CB8AC3E}">
        <p14:creationId xmlns:p14="http://schemas.microsoft.com/office/powerpoint/2010/main" val="344751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p:cNvSpPr>
            <a:spLocks noGrp="1"/>
          </p:cNvSpPr>
          <p:nvPr>
            <p:ph type="title"/>
          </p:nvPr>
        </p:nvSpPr>
        <p:spPr>
          <a:xfrm>
            <a:off x="1586543" y="544690"/>
            <a:ext cx="9018915" cy="905811"/>
          </a:xfrm>
        </p:spPr>
        <p:txBody>
          <a:bodyPr>
            <a:noAutofit/>
          </a:bodyPr>
          <a:lstStyle/>
          <a:p>
            <a:pPr algn="ctr"/>
            <a:r>
              <a:rPr lang="en-US" altLang="en-US" sz="4400" b="1" dirty="0">
                <a:solidFill>
                  <a:srgbClr val="5D425F"/>
                </a:solidFill>
                <a:latin typeface="+mj-lt"/>
              </a:rPr>
              <a:t>Assets - </a:t>
            </a:r>
            <a:r>
              <a:rPr lang="en-US" altLang="en-US" sz="4400" b="1" dirty="0">
                <a:solidFill>
                  <a:srgbClr val="5D425F"/>
                </a:solidFill>
                <a:latin typeface="+mj-lt"/>
              </a:rPr>
              <a:t>Community </a:t>
            </a:r>
            <a:r>
              <a:rPr lang="en-US" altLang="en-US" sz="4400" b="1" dirty="0">
                <a:solidFill>
                  <a:srgbClr val="5D425F"/>
                </a:solidFill>
                <a:latin typeface="+mj-lt"/>
              </a:rPr>
              <a:t/>
            </a:r>
            <a:br>
              <a:rPr lang="en-US" altLang="en-US" sz="4400" b="1" dirty="0">
                <a:solidFill>
                  <a:srgbClr val="5D425F"/>
                </a:solidFill>
                <a:latin typeface="+mj-lt"/>
              </a:rPr>
            </a:br>
            <a:r>
              <a:rPr lang="en-US" altLang="en-US" sz="2800" b="1" dirty="0">
                <a:solidFill>
                  <a:srgbClr val="5D425F"/>
                </a:solidFill>
                <a:latin typeface="+mj-lt"/>
              </a:rPr>
              <a:t>(</a:t>
            </a:r>
            <a:r>
              <a:rPr lang="en-US" altLang="en-US" sz="2800" b="1" dirty="0">
                <a:solidFill>
                  <a:srgbClr val="5D425F"/>
                </a:solidFill>
                <a:latin typeface="+mj-lt"/>
              </a:rPr>
              <a:t>physical, social capital, economy)</a:t>
            </a:r>
            <a:endParaRPr lang="en-US" sz="2800" b="1" dirty="0">
              <a:solidFill>
                <a:srgbClr val="5D425F"/>
              </a:solidFill>
              <a:latin typeface="+mj-lt"/>
            </a:endParaRPr>
          </a:p>
        </p:txBody>
      </p:sp>
      <p:sp>
        <p:nvSpPr>
          <p:cNvPr id="7" name="Content Placeholder 2"/>
          <p:cNvSpPr>
            <a:spLocks noGrp="1"/>
          </p:cNvSpPr>
          <p:nvPr>
            <p:ph idx="1"/>
          </p:nvPr>
        </p:nvSpPr>
        <p:spPr>
          <a:xfrm>
            <a:off x="5630134" y="1598488"/>
            <a:ext cx="5037867" cy="4864952"/>
          </a:xfrm>
        </p:spPr>
        <p:txBody>
          <a:bodyPr>
            <a:normAutofit/>
          </a:bodyPr>
          <a:lstStyle/>
          <a:p>
            <a:pPr>
              <a:lnSpc>
                <a:spcPct val="90000"/>
              </a:lnSpc>
            </a:pPr>
            <a:r>
              <a:rPr lang="en-US" altLang="en-US" sz="2400" dirty="0">
                <a:latin typeface="Ebrima" panose="02000000000000000000" pitchFamily="2" charset="0"/>
                <a:ea typeface="Ebrima" panose="02000000000000000000" pitchFamily="2" charset="0"/>
                <a:cs typeface="Ebrima" panose="02000000000000000000" pitchFamily="2" charset="0"/>
              </a:rPr>
              <a:t>Recognize your physical assets &amp; economic ones </a:t>
            </a:r>
          </a:p>
          <a:p>
            <a:pPr>
              <a:lnSpc>
                <a:spcPct val="90000"/>
              </a:lnSpc>
            </a:pPr>
            <a:r>
              <a:rPr lang="en-US" altLang="en-US" sz="2400" dirty="0">
                <a:latin typeface="Ebrima" panose="02000000000000000000" pitchFamily="2" charset="0"/>
                <a:ea typeface="Ebrima" panose="02000000000000000000" pitchFamily="2" charset="0"/>
                <a:cs typeface="Ebrima" panose="02000000000000000000" pitchFamily="2" charset="0"/>
              </a:rPr>
              <a:t>Look with new eyes</a:t>
            </a:r>
          </a:p>
          <a:p>
            <a:pPr>
              <a:lnSpc>
                <a:spcPct val="90000"/>
              </a:lnSpc>
            </a:pPr>
            <a:r>
              <a:rPr lang="en-US" altLang="en-US" sz="2400" dirty="0">
                <a:latin typeface="Ebrima" panose="02000000000000000000" pitchFamily="2" charset="0"/>
                <a:ea typeface="Ebrima" panose="02000000000000000000" pitchFamily="2" charset="0"/>
                <a:cs typeface="Ebrima" panose="02000000000000000000" pitchFamily="2" charset="0"/>
              </a:rPr>
              <a:t>Bethel - abandoned school, closed down hospital, transit stop, conservatory</a:t>
            </a:r>
          </a:p>
          <a:p>
            <a:pPr>
              <a:lnSpc>
                <a:spcPct val="90000"/>
              </a:lnSpc>
            </a:pPr>
            <a:r>
              <a:rPr lang="en-US" altLang="en-US" sz="2400" dirty="0">
                <a:latin typeface="Ebrima" panose="02000000000000000000" pitchFamily="2" charset="0"/>
                <a:ea typeface="Ebrima" panose="02000000000000000000" pitchFamily="2" charset="0"/>
                <a:cs typeface="Ebrima" panose="02000000000000000000" pitchFamily="2" charset="0"/>
              </a:rPr>
              <a:t>Look at the assets of the economy of the community-businesses, etc.</a:t>
            </a:r>
          </a:p>
          <a:p>
            <a:pPr>
              <a:lnSpc>
                <a:spcPct val="90000"/>
              </a:lnSpc>
            </a:pPr>
            <a:r>
              <a:rPr lang="en-US" altLang="en-US" sz="2400" dirty="0">
                <a:latin typeface="Ebrima" panose="02000000000000000000" pitchFamily="2" charset="0"/>
                <a:ea typeface="Ebrima" panose="02000000000000000000" pitchFamily="2" charset="0"/>
                <a:cs typeface="Ebrima" panose="02000000000000000000" pitchFamily="2" charset="0"/>
              </a:rPr>
              <a:t>Build  partnerships</a:t>
            </a:r>
          </a:p>
          <a:p>
            <a:pPr>
              <a:lnSpc>
                <a:spcPct val="90000"/>
              </a:lnSpc>
            </a:pPr>
            <a:r>
              <a:rPr lang="en-US" altLang="en-US" sz="2400" dirty="0">
                <a:latin typeface="Ebrima" panose="02000000000000000000" pitchFamily="2" charset="0"/>
                <a:ea typeface="Ebrima" panose="02000000000000000000" pitchFamily="2" charset="0"/>
                <a:cs typeface="Ebrima" panose="02000000000000000000" pitchFamily="2" charset="0"/>
              </a:rPr>
              <a:t>Keep evolving </a:t>
            </a:r>
          </a:p>
          <a:p>
            <a:endParaRPr lang="en-US" sz="1800" dirty="0">
              <a:latin typeface="Ebrima" panose="02000000000000000000" pitchFamily="2" charset="0"/>
              <a:ea typeface="Ebrima" panose="02000000000000000000" pitchFamily="2" charset="0"/>
              <a:cs typeface="Ebrima" panose="02000000000000000000" pitchFamily="2" charset="0"/>
            </a:endParaRPr>
          </a:p>
        </p:txBody>
      </p:sp>
      <p:pic>
        <p:nvPicPr>
          <p:cNvPr id="12" name="Picture 11" descr="Garfield Map.jpg                                               0003A432Macintosh HD                   BA577F9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1" y="1598488"/>
            <a:ext cx="4106133" cy="426406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26368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2" descr="Large confetti"/>
          <p:cNvSpPr>
            <a:spLocks noGrp="1" noChangeArrowheads="1"/>
          </p:cNvSpPr>
          <p:nvPr>
            <p:ph type="title"/>
          </p:nvPr>
        </p:nvSpPr>
        <p:spPr>
          <a:xfrm>
            <a:off x="2152650" y="165065"/>
            <a:ext cx="7886700" cy="1205057"/>
          </a:xfrm>
        </p:spPr>
        <p:txBody>
          <a:bodyPr>
            <a:normAutofit/>
          </a:bodyPr>
          <a:lstStyle/>
          <a:p>
            <a:pPr algn="ctr" eaLnBrk="1" hangingPunct="1">
              <a:lnSpc>
                <a:spcPct val="80000"/>
              </a:lnSpc>
            </a:pPr>
            <a:r>
              <a:rPr lang="en-US" sz="4800" b="1" dirty="0">
                <a:solidFill>
                  <a:srgbClr val="5D425F"/>
                </a:solidFill>
                <a:latin typeface="+mj-lt"/>
                <a:cs typeface="Calibri"/>
              </a:rPr>
              <a:t>Exchange</a:t>
            </a:r>
            <a:endParaRPr lang="en-US" sz="4800" b="1" dirty="0">
              <a:solidFill>
                <a:srgbClr val="5D425F"/>
              </a:solidFill>
              <a:latin typeface="+mj-lt"/>
              <a:cs typeface="Calibri"/>
            </a:endParaRPr>
          </a:p>
        </p:txBody>
      </p:sp>
      <p:grpSp>
        <p:nvGrpSpPr>
          <p:cNvPr id="103" name="Group 4"/>
          <p:cNvGrpSpPr>
            <a:grpSpLocks/>
          </p:cNvGrpSpPr>
          <p:nvPr/>
        </p:nvGrpSpPr>
        <p:grpSpPr bwMode="auto">
          <a:xfrm>
            <a:off x="4103051" y="1815138"/>
            <a:ext cx="4054475" cy="3810000"/>
            <a:chOff x="1238" y="1056"/>
            <a:chExt cx="3264" cy="3072"/>
          </a:xfrm>
        </p:grpSpPr>
        <p:sp>
          <p:nvSpPr>
            <p:cNvPr id="104" name="Oval 5"/>
            <p:cNvSpPr>
              <a:spLocks noChangeArrowheads="1"/>
            </p:cNvSpPr>
            <p:nvPr/>
          </p:nvSpPr>
          <p:spPr bwMode="auto">
            <a:xfrm>
              <a:off x="1238" y="1056"/>
              <a:ext cx="3264" cy="3072"/>
            </a:xfrm>
            <a:prstGeom prst="ellipse">
              <a:avLst/>
            </a:prstGeom>
            <a:noFill/>
            <a:ln w="57150" cmpd="sng">
              <a:solidFill>
                <a:schemeClr val="hlink"/>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dirty="0">
                <a:latin typeface="Calibri"/>
                <a:ea typeface="ＭＳ Ｐゴシック" charset="0"/>
                <a:cs typeface="Calibri"/>
              </a:endParaRPr>
            </a:p>
          </p:txBody>
        </p:sp>
        <p:sp>
          <p:nvSpPr>
            <p:cNvPr id="105" name="Oval 6"/>
            <p:cNvSpPr>
              <a:spLocks noChangeArrowheads="1"/>
            </p:cNvSpPr>
            <p:nvPr/>
          </p:nvSpPr>
          <p:spPr bwMode="auto">
            <a:xfrm>
              <a:off x="1776" y="1619"/>
              <a:ext cx="2198" cy="1946"/>
            </a:xfrm>
            <a:prstGeom prst="ellipse">
              <a:avLst/>
            </a:prstGeom>
            <a:noFill/>
            <a:ln w="57150" cmpd="sng">
              <a:solidFill>
                <a:schemeClr val="hlink"/>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dirty="0">
                <a:latin typeface="Calibri"/>
                <a:ea typeface="ＭＳ Ｐゴシック" charset="0"/>
                <a:cs typeface="Calibri"/>
              </a:endParaRPr>
            </a:p>
          </p:txBody>
        </p:sp>
        <p:sp>
          <p:nvSpPr>
            <p:cNvPr id="106" name="Oval 7"/>
            <p:cNvSpPr>
              <a:spLocks noChangeArrowheads="1"/>
            </p:cNvSpPr>
            <p:nvPr/>
          </p:nvSpPr>
          <p:spPr bwMode="auto">
            <a:xfrm>
              <a:off x="1688" y="1402"/>
              <a:ext cx="518" cy="518"/>
            </a:xfrm>
            <a:prstGeom prst="ellipse">
              <a:avLst/>
            </a:prstGeom>
            <a:noFill/>
            <a:ln w="38100" cmpd="sng">
              <a:solidFill>
                <a:srgbClr val="660066"/>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dirty="0">
                <a:latin typeface="Calibri"/>
                <a:ea typeface="ＭＳ Ｐゴシック" charset="0"/>
                <a:cs typeface="Calibri"/>
              </a:endParaRPr>
            </a:p>
          </p:txBody>
        </p:sp>
        <p:sp>
          <p:nvSpPr>
            <p:cNvPr id="107" name="Oval 8"/>
            <p:cNvSpPr>
              <a:spLocks noChangeArrowheads="1"/>
            </p:cNvSpPr>
            <p:nvPr/>
          </p:nvSpPr>
          <p:spPr bwMode="auto">
            <a:xfrm>
              <a:off x="2602" y="1085"/>
              <a:ext cx="519" cy="517"/>
            </a:xfrm>
            <a:prstGeom prst="ellipse">
              <a:avLst/>
            </a:prstGeom>
            <a:solidFill>
              <a:srgbClr val="FFFFFF"/>
            </a:solidFill>
            <a:ln w="38100" cmpd="sng">
              <a:solidFill>
                <a:srgbClr val="6600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dirty="0">
                <a:latin typeface="Calibri"/>
                <a:ea typeface="ＭＳ Ｐゴシック" charset="0"/>
                <a:cs typeface="Calibri"/>
              </a:endParaRPr>
            </a:p>
          </p:txBody>
        </p:sp>
        <p:sp>
          <p:nvSpPr>
            <p:cNvPr id="108" name="Oval 9"/>
            <p:cNvSpPr>
              <a:spLocks noChangeArrowheads="1"/>
            </p:cNvSpPr>
            <p:nvPr/>
          </p:nvSpPr>
          <p:spPr bwMode="auto">
            <a:xfrm>
              <a:off x="3514" y="1402"/>
              <a:ext cx="518" cy="518"/>
            </a:xfrm>
            <a:prstGeom prst="ellipse">
              <a:avLst/>
            </a:prstGeom>
            <a:solidFill>
              <a:srgbClr val="FFFFFF"/>
            </a:solidFill>
            <a:ln w="38100" cmpd="sng">
              <a:solidFill>
                <a:srgbClr val="6600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dirty="0">
                <a:latin typeface="Calibri"/>
                <a:ea typeface="ＭＳ Ｐゴシック" charset="0"/>
                <a:cs typeface="Calibri"/>
              </a:endParaRPr>
            </a:p>
          </p:txBody>
        </p:sp>
        <p:sp>
          <p:nvSpPr>
            <p:cNvPr id="109" name="Oval 10"/>
            <p:cNvSpPr>
              <a:spLocks noChangeArrowheads="1"/>
            </p:cNvSpPr>
            <p:nvPr/>
          </p:nvSpPr>
          <p:spPr bwMode="auto">
            <a:xfrm>
              <a:off x="3984" y="2314"/>
              <a:ext cx="518" cy="518"/>
            </a:xfrm>
            <a:prstGeom prst="ellipse">
              <a:avLst/>
            </a:prstGeom>
            <a:solidFill>
              <a:srgbClr val="FFFFFF"/>
            </a:solidFill>
            <a:ln w="38100" cmpd="sng">
              <a:solidFill>
                <a:srgbClr val="6600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dirty="0">
                <a:latin typeface="Calibri"/>
                <a:ea typeface="ＭＳ Ｐゴシック" charset="0"/>
                <a:cs typeface="Calibri"/>
              </a:endParaRPr>
            </a:p>
          </p:txBody>
        </p:sp>
        <p:sp>
          <p:nvSpPr>
            <p:cNvPr id="110" name="Oval 11"/>
            <p:cNvSpPr>
              <a:spLocks noChangeArrowheads="1"/>
            </p:cNvSpPr>
            <p:nvPr/>
          </p:nvSpPr>
          <p:spPr bwMode="auto">
            <a:xfrm>
              <a:off x="3716" y="3072"/>
              <a:ext cx="518" cy="518"/>
            </a:xfrm>
            <a:prstGeom prst="ellipse">
              <a:avLst/>
            </a:prstGeom>
            <a:solidFill>
              <a:srgbClr val="FFFFFF"/>
            </a:solidFill>
            <a:ln w="38100" cmpd="sng">
              <a:solidFill>
                <a:srgbClr val="6600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dirty="0">
                <a:latin typeface="Calibri"/>
                <a:ea typeface="ＭＳ Ｐゴシック" charset="0"/>
                <a:cs typeface="Calibri"/>
              </a:endParaRPr>
            </a:p>
          </p:txBody>
        </p:sp>
        <p:sp>
          <p:nvSpPr>
            <p:cNvPr id="111" name="Oval 12"/>
            <p:cNvSpPr>
              <a:spLocks noChangeArrowheads="1"/>
            </p:cNvSpPr>
            <p:nvPr/>
          </p:nvSpPr>
          <p:spPr bwMode="auto">
            <a:xfrm>
              <a:off x="2620" y="3581"/>
              <a:ext cx="519" cy="517"/>
            </a:xfrm>
            <a:prstGeom prst="ellipse">
              <a:avLst/>
            </a:prstGeom>
            <a:solidFill>
              <a:srgbClr val="FFFFFF"/>
            </a:solidFill>
            <a:ln w="38100" cmpd="sng">
              <a:solidFill>
                <a:srgbClr val="6600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dirty="0">
                <a:latin typeface="Calibri"/>
                <a:ea typeface="ＭＳ Ｐゴシック" charset="0"/>
                <a:cs typeface="Calibri"/>
              </a:endParaRPr>
            </a:p>
          </p:txBody>
        </p:sp>
        <p:sp>
          <p:nvSpPr>
            <p:cNvPr id="112" name="Oval 13"/>
            <p:cNvSpPr>
              <a:spLocks noChangeArrowheads="1"/>
            </p:cNvSpPr>
            <p:nvPr/>
          </p:nvSpPr>
          <p:spPr bwMode="auto">
            <a:xfrm>
              <a:off x="1506" y="3072"/>
              <a:ext cx="518" cy="518"/>
            </a:xfrm>
            <a:prstGeom prst="ellipse">
              <a:avLst/>
            </a:prstGeom>
            <a:solidFill>
              <a:srgbClr val="FFFFFF"/>
            </a:solidFill>
            <a:ln w="38100" cmpd="sng">
              <a:solidFill>
                <a:srgbClr val="6600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dirty="0">
                <a:latin typeface="Calibri"/>
                <a:ea typeface="ＭＳ Ｐゴシック" charset="0"/>
                <a:cs typeface="Calibri"/>
              </a:endParaRPr>
            </a:p>
          </p:txBody>
        </p:sp>
        <p:sp>
          <p:nvSpPr>
            <p:cNvPr id="113" name="Oval 14"/>
            <p:cNvSpPr>
              <a:spLocks noChangeArrowheads="1"/>
            </p:cNvSpPr>
            <p:nvPr/>
          </p:nvSpPr>
          <p:spPr bwMode="auto">
            <a:xfrm>
              <a:off x="1248" y="2304"/>
              <a:ext cx="518" cy="518"/>
            </a:xfrm>
            <a:prstGeom prst="ellipse">
              <a:avLst/>
            </a:prstGeom>
            <a:solidFill>
              <a:srgbClr val="FFFFFF"/>
            </a:solidFill>
            <a:ln w="38100" cmpd="sng">
              <a:solidFill>
                <a:srgbClr val="6600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dirty="0">
                <a:latin typeface="Calibri"/>
                <a:ea typeface="ＭＳ Ｐゴシック" charset="0"/>
                <a:cs typeface="Calibri"/>
              </a:endParaRPr>
            </a:p>
          </p:txBody>
        </p:sp>
        <p:pic>
          <p:nvPicPr>
            <p:cNvPr id="114" name="Picture 1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44" y="1920"/>
              <a:ext cx="1128" cy="1424"/>
            </a:xfrm>
            <a:prstGeom prst="rect">
              <a:avLst/>
            </a:prstGeom>
            <a:noFill/>
            <a:ln w="28575">
              <a:noFill/>
              <a:miter lim="800000"/>
              <a:headEnd/>
              <a:tailEnd/>
            </a:ln>
            <a:extLst>
              <a:ext uri="{909E8E84-426E-40dd-AFC4-6F175D3DCCD1}">
                <a14:hiddenFill xmlns:a14="http://schemas.microsoft.com/office/drawing/2010/main" xmlns="">
                  <a:solidFill>
                    <a:srgbClr val="FFFFFF"/>
                  </a:solidFill>
                </a14:hiddenFill>
              </a:ext>
            </a:extLst>
          </p:spPr>
        </p:pic>
      </p:grpSp>
      <p:sp>
        <p:nvSpPr>
          <p:cNvPr id="115" name="Rounded Rectangle 114"/>
          <p:cNvSpPr/>
          <p:nvPr/>
        </p:nvSpPr>
        <p:spPr>
          <a:xfrm>
            <a:off x="3112450" y="1158950"/>
            <a:ext cx="6019800" cy="4816549"/>
          </a:xfrm>
          <a:prstGeom prst="roundRect">
            <a:avLst/>
          </a:prstGeom>
          <a:noFill/>
          <a:ln w="57150" cmpd="sng">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Calibri"/>
              <a:cs typeface="Calibri"/>
            </a:endParaRPr>
          </a:p>
        </p:txBody>
      </p:sp>
      <p:sp>
        <p:nvSpPr>
          <p:cNvPr id="116" name="AutoShape 18"/>
          <p:cNvSpPr>
            <a:spLocks noChangeArrowheads="1"/>
          </p:cNvSpPr>
          <p:nvPr/>
        </p:nvSpPr>
        <p:spPr bwMode="auto">
          <a:xfrm rot="5400000">
            <a:off x="8179750" y="3330295"/>
            <a:ext cx="838200" cy="609600"/>
          </a:xfrm>
          <a:prstGeom prst="triangle">
            <a:avLst>
              <a:gd name="adj" fmla="val 50000"/>
            </a:avLst>
          </a:prstGeom>
          <a:solidFill>
            <a:srgbClr val="FF8000"/>
          </a:solidFill>
          <a:ln w="38100" cmpd="sng">
            <a:solidFill>
              <a:srgbClr val="FF8000"/>
            </a:solidFill>
            <a:miter lim="800000"/>
            <a:headEnd/>
            <a:tailEnd/>
          </a:ln>
          <a:effectLst/>
          <a:extLst/>
        </p:spPr>
        <p:txBody>
          <a:bodyPr wrap="none" anchor="ctr"/>
          <a:lstStyle/>
          <a:p>
            <a:pPr algn="ctr">
              <a:defRPr/>
            </a:pPr>
            <a:r>
              <a:rPr lang="en-US" sz="2000" dirty="0">
                <a:latin typeface="Constantia" panose="02030602050306030303" pitchFamily="18" charset="0"/>
              </a:rPr>
              <a:t>$</a:t>
            </a:r>
          </a:p>
        </p:txBody>
      </p:sp>
      <p:sp>
        <p:nvSpPr>
          <p:cNvPr id="117" name="AutoShape 19"/>
          <p:cNvSpPr>
            <a:spLocks noChangeArrowheads="1"/>
          </p:cNvSpPr>
          <p:nvPr/>
        </p:nvSpPr>
        <p:spPr bwMode="auto">
          <a:xfrm rot="19648998">
            <a:off x="4207825" y="1507845"/>
            <a:ext cx="838200" cy="609600"/>
          </a:xfrm>
          <a:prstGeom prst="triangle">
            <a:avLst>
              <a:gd name="adj" fmla="val 50000"/>
            </a:avLst>
          </a:prstGeom>
          <a:solidFill>
            <a:srgbClr val="FF8000"/>
          </a:solidFill>
          <a:ln w="38100" cmpd="sng">
            <a:solidFill>
              <a:srgbClr val="FF8000"/>
            </a:solidFill>
            <a:miter lim="800000"/>
            <a:headEnd/>
            <a:tailEnd/>
          </a:ln>
          <a:effectLst/>
          <a:extLst/>
        </p:spPr>
        <p:txBody>
          <a:bodyPr wrap="none" anchor="ctr"/>
          <a:lstStyle/>
          <a:p>
            <a:pPr algn="ctr">
              <a:defRPr/>
            </a:pPr>
            <a:r>
              <a:rPr lang="en-US" sz="2000" dirty="0">
                <a:latin typeface="Constantia" panose="02030602050306030303" pitchFamily="18" charset="0"/>
                <a:ea typeface="ＭＳ Ｐゴシック" charset="0"/>
                <a:cs typeface="Calibri"/>
              </a:rPr>
              <a:t>NFP</a:t>
            </a:r>
            <a:endParaRPr lang="en-US" sz="2000" dirty="0">
              <a:latin typeface="Constantia" panose="02030602050306030303" pitchFamily="18" charset="0"/>
              <a:ea typeface="ＭＳ Ｐゴシック" charset="0"/>
              <a:cs typeface="Calibri"/>
            </a:endParaRPr>
          </a:p>
        </p:txBody>
      </p:sp>
      <p:sp>
        <p:nvSpPr>
          <p:cNvPr id="118" name="AutoShape 20"/>
          <p:cNvSpPr>
            <a:spLocks noChangeArrowheads="1"/>
          </p:cNvSpPr>
          <p:nvPr/>
        </p:nvSpPr>
        <p:spPr bwMode="auto">
          <a:xfrm rot="2148896">
            <a:off x="7341550" y="1577695"/>
            <a:ext cx="838200" cy="609600"/>
          </a:xfrm>
          <a:prstGeom prst="triangle">
            <a:avLst>
              <a:gd name="adj" fmla="val 50000"/>
            </a:avLst>
          </a:prstGeom>
          <a:solidFill>
            <a:srgbClr val="FF8000"/>
          </a:solidFill>
          <a:ln w="38100" cmpd="sng">
            <a:solidFill>
              <a:srgbClr val="FF8000"/>
            </a:solidFill>
            <a:miter lim="800000"/>
            <a:headEnd/>
            <a:tailEnd/>
          </a:ln>
          <a:effectLst/>
          <a:extLst/>
        </p:spPr>
        <p:txBody>
          <a:bodyPr wrap="none" anchor="ctr"/>
          <a:lstStyle/>
          <a:p>
            <a:pPr algn="ctr">
              <a:defRPr/>
            </a:pPr>
            <a:r>
              <a:rPr lang="en-US" sz="2000" dirty="0">
                <a:latin typeface="Constantia" panose="02030602050306030303" pitchFamily="18" charset="0"/>
                <a:ea typeface="ＭＳ Ｐゴシック" charset="0"/>
                <a:cs typeface="Calibri"/>
              </a:rPr>
              <a:t>NFP</a:t>
            </a:r>
            <a:endParaRPr lang="en-US" sz="2000" dirty="0">
              <a:latin typeface="Constantia" panose="02030602050306030303" pitchFamily="18" charset="0"/>
              <a:ea typeface="ＭＳ Ｐゴシック" charset="0"/>
              <a:cs typeface="Calibri"/>
            </a:endParaRPr>
          </a:p>
        </p:txBody>
      </p:sp>
      <p:sp>
        <p:nvSpPr>
          <p:cNvPr id="119" name="AutoShape 21"/>
          <p:cNvSpPr>
            <a:spLocks noChangeArrowheads="1"/>
          </p:cNvSpPr>
          <p:nvPr/>
        </p:nvSpPr>
        <p:spPr bwMode="auto">
          <a:xfrm rot="7809282">
            <a:off x="7570150" y="5006695"/>
            <a:ext cx="838201" cy="609601"/>
          </a:xfrm>
          <a:prstGeom prst="triangle">
            <a:avLst>
              <a:gd name="adj" fmla="val 50000"/>
            </a:avLst>
          </a:prstGeom>
          <a:solidFill>
            <a:srgbClr val="FF8000"/>
          </a:solidFill>
          <a:ln w="38100" cmpd="sng">
            <a:solidFill>
              <a:srgbClr val="FF8000"/>
            </a:solidFill>
            <a:miter lim="800000"/>
            <a:headEnd/>
            <a:tailEnd/>
          </a:ln>
          <a:effectLst/>
          <a:extLst/>
        </p:spPr>
        <p:txBody>
          <a:bodyPr wrap="none" anchor="ctr"/>
          <a:lstStyle/>
          <a:p>
            <a:pPr algn="ctr">
              <a:defRPr/>
            </a:pPr>
            <a:r>
              <a:rPr lang="en-US" sz="2000" b="1" dirty="0">
                <a:latin typeface="Constantia" panose="02030602050306030303" pitchFamily="18" charset="0"/>
                <a:ea typeface="ＭＳ Ｐゴシック" charset="0"/>
                <a:cs typeface="Calibri"/>
              </a:rPr>
              <a:t>$</a:t>
            </a:r>
          </a:p>
        </p:txBody>
      </p:sp>
      <p:sp>
        <p:nvSpPr>
          <p:cNvPr id="120" name="AutoShape 22"/>
          <p:cNvSpPr>
            <a:spLocks noChangeArrowheads="1"/>
          </p:cNvSpPr>
          <p:nvPr/>
        </p:nvSpPr>
        <p:spPr bwMode="auto">
          <a:xfrm rot="13131628">
            <a:off x="4026850" y="5089245"/>
            <a:ext cx="838200" cy="609600"/>
          </a:xfrm>
          <a:prstGeom prst="triangle">
            <a:avLst>
              <a:gd name="adj" fmla="val 50000"/>
            </a:avLst>
          </a:prstGeom>
          <a:solidFill>
            <a:srgbClr val="FF8000"/>
          </a:solidFill>
          <a:ln w="38100" cmpd="sng">
            <a:solidFill>
              <a:srgbClr val="FF8000"/>
            </a:solidFill>
            <a:miter lim="800000"/>
            <a:headEnd/>
            <a:tailEnd/>
          </a:ln>
          <a:effectLst/>
          <a:extLst/>
        </p:spPr>
        <p:txBody>
          <a:bodyPr wrap="none" anchor="ctr"/>
          <a:lstStyle/>
          <a:p>
            <a:pPr algn="ctr">
              <a:defRPr/>
            </a:pPr>
            <a:r>
              <a:rPr lang="en-US" sz="2000" b="1" dirty="0">
                <a:latin typeface="Constantia" panose="02030602050306030303" pitchFamily="18" charset="0"/>
                <a:ea typeface="ＭＳ Ｐゴシック" charset="0"/>
                <a:cs typeface="Calibri"/>
              </a:rPr>
              <a:t>G</a:t>
            </a:r>
          </a:p>
        </p:txBody>
      </p:sp>
      <p:sp>
        <p:nvSpPr>
          <p:cNvPr id="121" name="AutoShape 23"/>
          <p:cNvSpPr>
            <a:spLocks noChangeArrowheads="1"/>
          </p:cNvSpPr>
          <p:nvPr/>
        </p:nvSpPr>
        <p:spPr bwMode="auto">
          <a:xfrm rot="16200000">
            <a:off x="3226750" y="3412845"/>
            <a:ext cx="838200" cy="609600"/>
          </a:xfrm>
          <a:prstGeom prst="triangle">
            <a:avLst>
              <a:gd name="adj" fmla="val 50000"/>
            </a:avLst>
          </a:prstGeom>
          <a:solidFill>
            <a:srgbClr val="FF8000"/>
          </a:solidFill>
          <a:ln w="38100" cmpd="sng">
            <a:solidFill>
              <a:srgbClr val="FF8000"/>
            </a:solidFill>
            <a:miter lim="800000"/>
            <a:headEnd/>
            <a:tailEnd/>
          </a:ln>
          <a:effectLst/>
          <a:extLst/>
        </p:spPr>
        <p:txBody>
          <a:bodyPr wrap="none" anchor="ctr"/>
          <a:lstStyle/>
          <a:p>
            <a:pPr algn="ctr">
              <a:defRPr/>
            </a:pPr>
            <a:r>
              <a:rPr lang="en-US" sz="2000" b="1" dirty="0">
                <a:latin typeface="Constantia" panose="02030602050306030303" pitchFamily="18" charset="0"/>
                <a:ea typeface="ＭＳ Ｐゴシック" charset="0"/>
                <a:cs typeface="Calibri"/>
              </a:rPr>
              <a:t>G</a:t>
            </a:r>
          </a:p>
        </p:txBody>
      </p:sp>
      <p:sp>
        <p:nvSpPr>
          <p:cNvPr id="122" name="Rectangle 121"/>
          <p:cNvSpPr/>
          <p:nvPr/>
        </p:nvSpPr>
        <p:spPr>
          <a:xfrm>
            <a:off x="5272855" y="1262791"/>
            <a:ext cx="1885123" cy="380606"/>
          </a:xfrm>
          <a:prstGeom prst="rect">
            <a:avLst/>
          </a:prstGeom>
          <a:solidFill>
            <a:schemeClr val="bg1"/>
          </a:solidFill>
          <a:ln>
            <a:solidFill>
              <a:srgbClr val="FF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Constantia" panose="02030602050306030303" pitchFamily="18" charset="0"/>
                <a:cs typeface="Calibri"/>
              </a:rPr>
              <a:t>Not For Profit</a:t>
            </a:r>
          </a:p>
        </p:txBody>
      </p:sp>
      <p:sp>
        <p:nvSpPr>
          <p:cNvPr id="123" name="Rectangle 122"/>
          <p:cNvSpPr/>
          <p:nvPr/>
        </p:nvSpPr>
        <p:spPr>
          <a:xfrm>
            <a:off x="2224559" y="5077027"/>
            <a:ext cx="1885123" cy="380606"/>
          </a:xfrm>
          <a:prstGeom prst="rect">
            <a:avLst/>
          </a:prstGeom>
          <a:solidFill>
            <a:schemeClr val="bg1"/>
          </a:solidFill>
          <a:ln>
            <a:solidFill>
              <a:srgbClr val="FF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Constantia" panose="02030602050306030303" pitchFamily="18" charset="0"/>
                <a:cs typeface="Calibri"/>
              </a:rPr>
              <a:t>Governmental</a:t>
            </a:r>
          </a:p>
        </p:txBody>
      </p:sp>
      <p:sp>
        <p:nvSpPr>
          <p:cNvPr id="124" name="Rectangle 123"/>
          <p:cNvSpPr/>
          <p:nvPr/>
        </p:nvSpPr>
        <p:spPr>
          <a:xfrm>
            <a:off x="8294051" y="5013439"/>
            <a:ext cx="1885123" cy="380606"/>
          </a:xfrm>
          <a:prstGeom prst="rect">
            <a:avLst/>
          </a:prstGeom>
          <a:solidFill>
            <a:schemeClr val="bg1"/>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Constantia" panose="02030602050306030303" pitchFamily="18" charset="0"/>
                <a:cs typeface="Calibri"/>
              </a:rPr>
              <a:t>For Profit</a:t>
            </a:r>
            <a:endParaRPr lang="en-US" sz="2000" dirty="0">
              <a:solidFill>
                <a:schemeClr val="tx1"/>
              </a:solidFill>
              <a:latin typeface="Constantia" panose="02030602050306030303" pitchFamily="18" charset="0"/>
              <a:cs typeface="Calibri"/>
            </a:endParaRPr>
          </a:p>
        </p:txBody>
      </p:sp>
      <p:sp>
        <p:nvSpPr>
          <p:cNvPr id="2" name="Right Arrow 1"/>
          <p:cNvSpPr/>
          <p:nvPr/>
        </p:nvSpPr>
        <p:spPr>
          <a:xfrm>
            <a:off x="5015837" y="6005644"/>
            <a:ext cx="3020299" cy="340242"/>
          </a:xfrm>
          <a:prstGeom prst="rightArrow">
            <a:avLst/>
          </a:prstGeom>
          <a:solidFill>
            <a:srgbClr val="64A098"/>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7" name="Right Arrow 26"/>
          <p:cNvSpPr/>
          <p:nvPr/>
        </p:nvSpPr>
        <p:spPr>
          <a:xfrm rot="10800000">
            <a:off x="3966752" y="6232475"/>
            <a:ext cx="3020299" cy="340242"/>
          </a:xfrm>
          <a:prstGeom prst="rightArrow">
            <a:avLst/>
          </a:prstGeom>
          <a:solidFill>
            <a:srgbClr val="64A098"/>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1897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2" descr="Large confetti"/>
          <p:cNvSpPr>
            <a:spLocks noGrp="1" noChangeArrowheads="1"/>
          </p:cNvSpPr>
          <p:nvPr>
            <p:ph type="title"/>
          </p:nvPr>
        </p:nvSpPr>
        <p:spPr>
          <a:xfrm>
            <a:off x="2152649" y="471417"/>
            <a:ext cx="7886700" cy="1205057"/>
          </a:xfrm>
        </p:spPr>
        <p:txBody>
          <a:bodyPr>
            <a:normAutofit/>
          </a:bodyPr>
          <a:lstStyle/>
          <a:p>
            <a:pPr algn="ctr"/>
            <a:r>
              <a:rPr lang="en-US" sz="4800" b="1" dirty="0">
                <a:solidFill>
                  <a:srgbClr val="5D425F"/>
                </a:solidFill>
                <a:latin typeface="+mj-lt"/>
                <a:cs typeface="Calibri"/>
              </a:rPr>
              <a:t>Culture, Stories and History </a:t>
            </a:r>
          </a:p>
        </p:txBody>
      </p:sp>
      <p:pic>
        <p:nvPicPr>
          <p:cNvPr id="28" name="Picture 27" descr="images.png"/>
          <p:cNvPicPr>
            <a:picLocks noChangeAspect="1"/>
          </p:cNvPicPr>
          <p:nvPr/>
        </p:nvPicPr>
        <p:blipFill>
          <a:blip r:embed="rId3">
            <a:extLst>
              <a:ext uri="{BEBA8EAE-BF5A-486C-A8C5-ECC9F3942E4B}">
                <a14:imgProps xmlns:a14="http://schemas.microsoft.com/office/drawing/2010/main">
                  <a14:imgLayer r:embed="rId4">
                    <a14:imgEffect>
                      <a14:backgroundRemoval t="0" b="99043" l="413" r="97934">
                        <a14:foregroundMark x1="75207" y1="8612" x2="88843" y2="50718"/>
                        <a14:foregroundMark x1="50826" y1="58852" x2="50826" y2="66986"/>
                        <a14:foregroundMark x1="46281" y1="59809" x2="45041" y2="68421"/>
                        <a14:foregroundMark x1="40496" y1="58852" x2="41322" y2="70813"/>
                        <a14:foregroundMark x1="35537" y1="59809" x2="36364" y2="66986"/>
                        <a14:foregroundMark x1="57025" y1="58852" x2="55785" y2="66507"/>
                        <a14:foregroundMark x1="60744" y1="62201" x2="60331" y2="67464"/>
                        <a14:foregroundMark x1="27686" y1="33014" x2="20661" y2="48804"/>
                        <a14:backgroundMark x1="11983" y1="10048" x2="5372" y2="38278"/>
                        <a14:backgroundMark x1="2066" y1="70813" x2="2066" y2="81340"/>
                        <a14:backgroundMark x1="2066" y1="84689" x2="826" y2="83254"/>
                        <a14:backgroundMark x1="826" y1="70335" x2="413" y2="64593"/>
                        <a14:backgroundMark x1="25620" y1="1435" x2="29752" y2="1914"/>
                      </a14:backgroundRemoval>
                    </a14:imgEffect>
                  </a14:imgLayer>
                </a14:imgProps>
              </a:ext>
              <a:ext uri="{28A0092B-C50C-407E-A947-70E740481C1C}">
                <a14:useLocalDpi xmlns:a14="http://schemas.microsoft.com/office/drawing/2010/main" val="0"/>
              </a:ext>
            </a:extLst>
          </a:blip>
          <a:stretch>
            <a:fillRect/>
          </a:stretch>
        </p:blipFill>
        <p:spPr>
          <a:xfrm>
            <a:off x="3514961" y="1959405"/>
            <a:ext cx="4710284" cy="4067973"/>
          </a:xfrm>
          <a:prstGeom prst="rect">
            <a:avLst/>
          </a:prstGeom>
        </p:spPr>
      </p:pic>
    </p:spTree>
    <p:extLst>
      <p:ext uri="{BB962C8B-B14F-4D97-AF65-F5344CB8AC3E}">
        <p14:creationId xmlns:p14="http://schemas.microsoft.com/office/powerpoint/2010/main" val="19724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074862" y="750837"/>
            <a:ext cx="8042275" cy="501650"/>
          </a:xfrm>
        </p:spPr>
        <p:txBody>
          <a:bodyPr>
            <a:noAutofit/>
          </a:bodyPr>
          <a:lstStyle/>
          <a:p>
            <a:pPr algn="ctr"/>
            <a:r>
              <a:rPr lang="en-US" sz="4800" b="1" u="sng" dirty="0">
                <a:solidFill>
                  <a:srgbClr val="5D425F"/>
                </a:solidFill>
                <a:latin typeface="+mj-lt"/>
                <a:cs typeface="Calibri"/>
              </a:rPr>
              <a:t>Six </a:t>
            </a:r>
            <a:r>
              <a:rPr lang="en-US" sz="4800" b="1" u="sng" dirty="0">
                <a:solidFill>
                  <a:srgbClr val="5D425F"/>
                </a:solidFill>
                <a:latin typeface="+mj-lt"/>
                <a:cs typeface="Calibri"/>
              </a:rPr>
              <a:t>Community Assets</a:t>
            </a:r>
          </a:p>
        </p:txBody>
      </p:sp>
      <p:sp>
        <p:nvSpPr>
          <p:cNvPr id="7" name="Content Placeholder 2"/>
          <p:cNvSpPr>
            <a:spLocks noGrp="1"/>
          </p:cNvSpPr>
          <p:nvPr>
            <p:ph idx="1"/>
          </p:nvPr>
        </p:nvSpPr>
        <p:spPr>
          <a:xfrm>
            <a:off x="3056730" y="1545569"/>
            <a:ext cx="5924550" cy="3765806"/>
          </a:xfrm>
        </p:spPr>
        <p:txBody>
          <a:bodyPr>
            <a:normAutofit lnSpcReduction="10000"/>
          </a:bodyPr>
          <a:lstStyle/>
          <a:p>
            <a:pPr marL="0" indent="0" algn="ctr">
              <a:buNone/>
            </a:pPr>
            <a:r>
              <a:rPr lang="en-US" sz="3600" dirty="0">
                <a:latin typeface="+mj-lt"/>
                <a:ea typeface="Ebrima" panose="02000000000000000000" pitchFamily="2" charset="0"/>
                <a:cs typeface="Ebrima" panose="02000000000000000000" pitchFamily="2" charset="0"/>
              </a:rPr>
              <a:t>Individuals</a:t>
            </a:r>
          </a:p>
          <a:p>
            <a:pPr marL="0" indent="0" algn="ctr">
              <a:buNone/>
            </a:pPr>
            <a:r>
              <a:rPr lang="en-US" sz="3600" dirty="0">
                <a:latin typeface="+mj-lt"/>
                <a:ea typeface="Ebrima" panose="02000000000000000000" pitchFamily="2" charset="0"/>
                <a:cs typeface="Ebrima" panose="02000000000000000000" pitchFamily="2" charset="0"/>
              </a:rPr>
              <a:t>Associations</a:t>
            </a:r>
          </a:p>
          <a:p>
            <a:pPr marL="0" indent="0" algn="ctr">
              <a:buNone/>
            </a:pPr>
            <a:r>
              <a:rPr lang="en-US" sz="3600" dirty="0">
                <a:latin typeface="+mj-lt"/>
                <a:ea typeface="Ebrima" panose="02000000000000000000" pitchFamily="2" charset="0"/>
                <a:cs typeface="Ebrima" panose="02000000000000000000" pitchFamily="2" charset="0"/>
              </a:rPr>
              <a:t>Institutions</a:t>
            </a:r>
          </a:p>
          <a:p>
            <a:pPr marL="0" indent="0" algn="ctr">
              <a:buNone/>
            </a:pPr>
            <a:r>
              <a:rPr lang="en-US" sz="3600" dirty="0">
                <a:latin typeface="+mj-lt"/>
                <a:ea typeface="Ebrima" panose="02000000000000000000" pitchFamily="2" charset="0"/>
                <a:cs typeface="Ebrima" panose="02000000000000000000" pitchFamily="2" charset="0"/>
              </a:rPr>
              <a:t>Physical Space</a:t>
            </a:r>
          </a:p>
          <a:p>
            <a:pPr marL="0" indent="0" algn="ctr">
              <a:buNone/>
            </a:pPr>
            <a:r>
              <a:rPr lang="en-US" sz="3600" dirty="0">
                <a:latin typeface="+mj-lt"/>
                <a:ea typeface="Ebrima" panose="02000000000000000000" pitchFamily="2" charset="0"/>
                <a:cs typeface="Ebrima" panose="02000000000000000000" pitchFamily="2" charset="0"/>
              </a:rPr>
              <a:t>Exchange</a:t>
            </a:r>
          </a:p>
          <a:p>
            <a:pPr marL="0" indent="0" algn="ctr">
              <a:buNone/>
            </a:pPr>
            <a:r>
              <a:rPr lang="en-US" sz="3600" dirty="0">
                <a:latin typeface="+mj-lt"/>
                <a:ea typeface="Ebrima" panose="02000000000000000000" pitchFamily="2" charset="0"/>
                <a:cs typeface="Ebrima" panose="02000000000000000000" pitchFamily="2" charset="0"/>
              </a:rPr>
              <a:t>Culture/Stories/History</a:t>
            </a:r>
            <a:endParaRPr lang="en-US" sz="3600" dirty="0">
              <a:latin typeface="+mj-lt"/>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365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073276" y="297246"/>
            <a:ext cx="8042276" cy="1189381"/>
          </a:xfrm>
        </p:spPr>
        <p:txBody>
          <a:bodyPr>
            <a:normAutofit/>
          </a:bodyPr>
          <a:lstStyle/>
          <a:p>
            <a:pPr algn="ctr"/>
            <a:r>
              <a:rPr lang="en-US" sz="4400" b="1" dirty="0">
                <a:solidFill>
                  <a:srgbClr val="5D425F"/>
                </a:solidFill>
                <a:latin typeface="+mj-lt"/>
                <a:cs typeface="Calibri"/>
              </a:rPr>
              <a:t>Basic ABCD Findings</a:t>
            </a:r>
            <a:endParaRPr lang="en-US" sz="4400" b="1" dirty="0">
              <a:solidFill>
                <a:srgbClr val="5D425F"/>
              </a:solidFill>
              <a:latin typeface="+mj-lt"/>
              <a:cs typeface="Calibri"/>
            </a:endParaRPr>
          </a:p>
        </p:txBody>
      </p:sp>
      <p:sp>
        <p:nvSpPr>
          <p:cNvPr id="9" name="Content Placeholder 2"/>
          <p:cNvSpPr>
            <a:spLocks noGrp="1"/>
          </p:cNvSpPr>
          <p:nvPr>
            <p:ph idx="1"/>
          </p:nvPr>
        </p:nvSpPr>
        <p:spPr>
          <a:xfrm>
            <a:off x="2073276" y="1788747"/>
            <a:ext cx="7706335" cy="4154854"/>
          </a:xfrm>
        </p:spPr>
        <p:txBody>
          <a:bodyPr>
            <a:noAutofit/>
          </a:bodyPr>
          <a:lstStyle/>
          <a:p>
            <a:pPr lvl="0"/>
            <a:r>
              <a:rPr lang="en-US" sz="3200" dirty="0">
                <a:latin typeface="+mn-lt"/>
                <a:ea typeface="Ebrima" panose="02000000000000000000" pitchFamily="2" charset="0"/>
                <a:cs typeface="Ebrima" panose="02000000000000000000" pitchFamily="2" charset="0"/>
              </a:rPr>
              <a:t>In every story, neighbors know about </a:t>
            </a:r>
            <a:r>
              <a:rPr lang="en-US" sz="3200" dirty="0">
                <a:latin typeface="+mn-lt"/>
                <a:ea typeface="Ebrima" panose="02000000000000000000" pitchFamily="2" charset="0"/>
                <a:cs typeface="Ebrima" panose="02000000000000000000" pitchFamily="2" charset="0"/>
              </a:rPr>
              <a:t/>
            </a:r>
            <a:br>
              <a:rPr lang="en-US" sz="3200" dirty="0">
                <a:latin typeface="+mn-lt"/>
                <a:ea typeface="Ebrima" panose="02000000000000000000" pitchFamily="2" charset="0"/>
                <a:cs typeface="Ebrima" panose="02000000000000000000" pitchFamily="2" charset="0"/>
              </a:rPr>
            </a:br>
            <a:r>
              <a:rPr lang="en-US" sz="3200" dirty="0">
                <a:latin typeface="+mn-lt"/>
                <a:ea typeface="Ebrima" panose="02000000000000000000" pitchFamily="2" charset="0"/>
                <a:cs typeface="Ebrima" panose="02000000000000000000" pitchFamily="2" charset="0"/>
              </a:rPr>
              <a:t>the </a:t>
            </a:r>
            <a:r>
              <a:rPr lang="en-US" sz="3200" b="1" i="1" dirty="0">
                <a:solidFill>
                  <a:schemeClr val="accent2"/>
                </a:solidFill>
                <a:latin typeface="+mn-lt"/>
                <a:ea typeface="Ebrima" panose="02000000000000000000" pitchFamily="2" charset="0"/>
                <a:cs typeface="Ebrima" panose="02000000000000000000" pitchFamily="2" charset="0"/>
              </a:rPr>
              <a:t>local assets</a:t>
            </a:r>
            <a:r>
              <a:rPr lang="en-US" sz="3200" dirty="0">
                <a:solidFill>
                  <a:schemeClr val="accent2"/>
                </a:solidFill>
                <a:latin typeface="+mn-lt"/>
                <a:ea typeface="Ebrima" panose="02000000000000000000" pitchFamily="2" charset="0"/>
                <a:cs typeface="Ebrima" panose="02000000000000000000" pitchFamily="2" charset="0"/>
              </a:rPr>
              <a:t>. </a:t>
            </a:r>
          </a:p>
          <a:p>
            <a:pPr lvl="0"/>
            <a:r>
              <a:rPr lang="en-US" sz="3200" dirty="0">
                <a:latin typeface="+mn-lt"/>
                <a:ea typeface="Ebrima" panose="02000000000000000000" pitchFamily="2" charset="0"/>
                <a:cs typeface="Ebrima" panose="02000000000000000000" pitchFamily="2" charset="0"/>
              </a:rPr>
              <a:t>Successful neighborhood action is the result of assets that were not connected being </a:t>
            </a:r>
            <a:r>
              <a:rPr lang="en-US" sz="3200" b="1" i="1" dirty="0">
                <a:solidFill>
                  <a:schemeClr val="accent2"/>
                </a:solidFill>
                <a:latin typeface="+mn-lt"/>
                <a:ea typeface="Ebrima" panose="02000000000000000000" pitchFamily="2" charset="0"/>
                <a:cs typeface="Ebrima" panose="02000000000000000000" pitchFamily="2" charset="0"/>
              </a:rPr>
              <a:t>connected</a:t>
            </a:r>
            <a:r>
              <a:rPr lang="en-US" sz="3200" i="1" dirty="0">
                <a:solidFill>
                  <a:schemeClr val="accent2"/>
                </a:solidFill>
                <a:latin typeface="+mn-lt"/>
                <a:ea typeface="Ebrima" panose="02000000000000000000" pitchFamily="2" charset="0"/>
                <a:cs typeface="Ebrima" panose="02000000000000000000" pitchFamily="2" charset="0"/>
              </a:rPr>
              <a:t>.</a:t>
            </a:r>
          </a:p>
          <a:p>
            <a:pPr lvl="0"/>
            <a:r>
              <a:rPr lang="en-US" sz="3200" dirty="0">
                <a:latin typeface="+mn-lt"/>
                <a:ea typeface="Ebrima" panose="02000000000000000000" pitchFamily="2" charset="0"/>
                <a:cs typeface="Ebrima" panose="02000000000000000000" pitchFamily="2" charset="0"/>
              </a:rPr>
              <a:t>To </a:t>
            </a:r>
            <a:r>
              <a:rPr lang="en-US" sz="3200" dirty="0">
                <a:latin typeface="+mn-lt"/>
                <a:ea typeface="Ebrima" panose="02000000000000000000" pitchFamily="2" charset="0"/>
                <a:cs typeface="Ebrima" panose="02000000000000000000" pitchFamily="2" charset="0"/>
              </a:rPr>
              <a:t>connect assets there must be a </a:t>
            </a:r>
            <a:r>
              <a:rPr lang="en-US" sz="3200" b="1" i="1" dirty="0">
                <a:solidFill>
                  <a:schemeClr val="accent2"/>
                </a:solidFill>
                <a:latin typeface="+mn-lt"/>
                <a:ea typeface="Ebrima" panose="02000000000000000000" pitchFamily="2" charset="0"/>
                <a:cs typeface="Ebrima" panose="02000000000000000000" pitchFamily="2" charset="0"/>
              </a:rPr>
              <a:t>connector</a:t>
            </a:r>
            <a:r>
              <a:rPr lang="en-US" sz="3200" dirty="0">
                <a:latin typeface="+mn-lt"/>
                <a:ea typeface="Ebrima" panose="02000000000000000000" pitchFamily="2" charset="0"/>
                <a:cs typeface="Ebrima" panose="02000000000000000000" pitchFamily="2" charset="0"/>
              </a:rPr>
              <a:t>, i.e. individuals, associations or local institutions.</a:t>
            </a:r>
            <a:br>
              <a:rPr lang="en-US" sz="3200" dirty="0">
                <a:latin typeface="+mn-lt"/>
                <a:ea typeface="Ebrima" panose="02000000000000000000" pitchFamily="2" charset="0"/>
                <a:cs typeface="Ebrima" panose="02000000000000000000" pitchFamily="2" charset="0"/>
              </a:rPr>
            </a:br>
            <a:endParaRPr lang="en-US" sz="3200" dirty="0">
              <a:latin typeface="+mn-lt"/>
              <a:ea typeface="Ebrima" panose="02000000000000000000" pitchFamily="2" charset="0"/>
              <a:cs typeface="Ebrima" panose="02000000000000000000" pitchFamily="2" charset="0"/>
            </a:endParaRPr>
          </a:p>
          <a:p>
            <a:endParaRPr lang="en-US" sz="3200" dirty="0">
              <a:latin typeface="+mn-lt"/>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07067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073275" y="297249"/>
            <a:ext cx="8042276" cy="1189381"/>
          </a:xfrm>
        </p:spPr>
        <p:txBody>
          <a:bodyPr>
            <a:normAutofit/>
          </a:bodyPr>
          <a:lstStyle/>
          <a:p>
            <a:pPr algn="ctr"/>
            <a:r>
              <a:rPr lang="en-US" sz="4800" b="1" dirty="0">
                <a:solidFill>
                  <a:srgbClr val="5D425F"/>
                </a:solidFill>
                <a:latin typeface="+mj-lt"/>
                <a:cs typeface="Calibri"/>
              </a:rPr>
              <a:t>Connecting Assets</a:t>
            </a:r>
            <a:endParaRPr lang="en-US" sz="4800" b="1" dirty="0">
              <a:solidFill>
                <a:srgbClr val="5D425F"/>
              </a:solidFill>
              <a:latin typeface="+mj-lt"/>
              <a:cs typeface="Calibri"/>
            </a:endParaRPr>
          </a:p>
        </p:txBody>
      </p:sp>
      <p:sp>
        <p:nvSpPr>
          <p:cNvPr id="9" name="Content Placeholder 2"/>
          <p:cNvSpPr>
            <a:spLocks noGrp="1"/>
          </p:cNvSpPr>
          <p:nvPr>
            <p:ph idx="1"/>
          </p:nvPr>
        </p:nvSpPr>
        <p:spPr>
          <a:xfrm>
            <a:off x="1999054" y="1486629"/>
            <a:ext cx="8190718" cy="4901368"/>
          </a:xfrm>
        </p:spPr>
        <p:txBody>
          <a:bodyPr>
            <a:noAutofit/>
          </a:bodyPr>
          <a:lstStyle/>
          <a:p>
            <a:pPr fontAlgn="base"/>
            <a:r>
              <a:rPr lang="en-US" sz="3200" dirty="0">
                <a:latin typeface="+mj-lt"/>
                <a:ea typeface="Ebrima" panose="02000000000000000000" pitchFamily="2" charset="0"/>
                <a:cs typeface="Ebrima" panose="02000000000000000000" pitchFamily="2" charset="0"/>
              </a:rPr>
              <a:t>Asset </a:t>
            </a:r>
            <a:r>
              <a:rPr lang="en-US" sz="3200" dirty="0">
                <a:latin typeface="+mj-lt"/>
                <a:ea typeface="Ebrima" panose="02000000000000000000" pitchFamily="2" charset="0"/>
                <a:cs typeface="Ebrima" panose="02000000000000000000" pitchFamily="2" charset="0"/>
              </a:rPr>
              <a:t>maps are a guide to relationship building</a:t>
            </a:r>
          </a:p>
          <a:p>
            <a:pPr fontAlgn="base"/>
            <a:r>
              <a:rPr lang="en-US" sz="3200" dirty="0">
                <a:latin typeface="+mj-lt"/>
                <a:ea typeface="Ebrima" panose="02000000000000000000" pitchFamily="2" charset="0"/>
                <a:cs typeface="Ebrima" panose="02000000000000000000" pitchFamily="2" charset="0"/>
              </a:rPr>
              <a:t>We organize and re-organize assets through relationships</a:t>
            </a:r>
          </a:p>
          <a:p>
            <a:pPr fontAlgn="base"/>
            <a:r>
              <a:rPr lang="en-US" sz="3200" dirty="0">
                <a:latin typeface="+mj-lt"/>
                <a:ea typeface="Ebrima" panose="02000000000000000000" pitchFamily="2" charset="0"/>
                <a:cs typeface="Ebrima" panose="02000000000000000000" pitchFamily="2" charset="0"/>
              </a:rPr>
              <a:t>Connector-Leaders are the most powerful assets</a:t>
            </a:r>
          </a:p>
          <a:p>
            <a:pPr fontAlgn="base"/>
            <a:r>
              <a:rPr lang="en-US" sz="3200" dirty="0">
                <a:latin typeface="+mj-lt"/>
                <a:ea typeface="Ebrima" panose="02000000000000000000" pitchFamily="2" charset="0"/>
                <a:cs typeface="Ebrima" panose="02000000000000000000" pitchFamily="2" charset="0"/>
              </a:rPr>
              <a:t>Learning Conversations are the most effective tool for building asset-based relationships.</a:t>
            </a:r>
          </a:p>
          <a:p>
            <a:pPr marL="0" indent="0">
              <a:buNone/>
            </a:pPr>
            <a:endParaRPr lang="en-US" sz="3200" dirty="0">
              <a:latin typeface="+mj-lt"/>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04486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073275" y="471417"/>
            <a:ext cx="8042276" cy="1189381"/>
          </a:xfrm>
        </p:spPr>
        <p:txBody>
          <a:bodyPr>
            <a:normAutofit/>
          </a:bodyPr>
          <a:lstStyle/>
          <a:p>
            <a:pPr algn="ctr"/>
            <a:r>
              <a:rPr lang="en-US" sz="4800" b="1" dirty="0">
                <a:solidFill>
                  <a:srgbClr val="5D425F"/>
                </a:solidFill>
                <a:latin typeface="+mj-lt"/>
                <a:cs typeface="Calibri"/>
              </a:rPr>
              <a:t>Connector’s Skills</a:t>
            </a:r>
            <a:endParaRPr lang="en-US" sz="4800" b="1" dirty="0">
              <a:solidFill>
                <a:srgbClr val="5D425F"/>
              </a:solidFill>
              <a:latin typeface="+mj-lt"/>
              <a:cs typeface="Calibri"/>
            </a:endParaRPr>
          </a:p>
        </p:txBody>
      </p:sp>
      <p:sp>
        <p:nvSpPr>
          <p:cNvPr id="9" name="Content Placeholder 2"/>
          <p:cNvSpPr>
            <a:spLocks noGrp="1"/>
          </p:cNvSpPr>
          <p:nvPr>
            <p:ph idx="1"/>
          </p:nvPr>
        </p:nvSpPr>
        <p:spPr>
          <a:xfrm>
            <a:off x="2073276" y="1788747"/>
            <a:ext cx="7706335" cy="4154854"/>
          </a:xfrm>
        </p:spPr>
        <p:txBody>
          <a:bodyPr>
            <a:noAutofit/>
          </a:bodyPr>
          <a:lstStyle/>
          <a:p>
            <a:r>
              <a:rPr lang="en-US" sz="3200" dirty="0">
                <a:latin typeface="+mj-lt"/>
                <a:ea typeface="Ebrima" panose="02000000000000000000" pitchFamily="2" charset="0"/>
                <a:cs typeface="Ebrima" panose="02000000000000000000" pitchFamily="2" charset="0"/>
              </a:rPr>
              <a:t>Gift centered</a:t>
            </a:r>
          </a:p>
          <a:p>
            <a:r>
              <a:rPr lang="en-US" sz="3200" dirty="0">
                <a:latin typeface="+mj-lt"/>
                <a:ea typeface="Ebrima" panose="02000000000000000000" pitchFamily="2" charset="0"/>
                <a:cs typeface="Ebrima" panose="02000000000000000000" pitchFamily="2" charset="0"/>
              </a:rPr>
              <a:t>Well connected</a:t>
            </a:r>
          </a:p>
          <a:p>
            <a:r>
              <a:rPr lang="en-US" sz="3200" dirty="0">
                <a:latin typeface="+mj-lt"/>
                <a:ea typeface="Ebrima" panose="02000000000000000000" pitchFamily="2" charset="0"/>
                <a:cs typeface="Ebrima" panose="02000000000000000000" pitchFamily="2" charset="0"/>
              </a:rPr>
              <a:t>Trusted</a:t>
            </a:r>
          </a:p>
          <a:p>
            <a:r>
              <a:rPr lang="en-US" sz="3200" dirty="0">
                <a:latin typeface="+mj-lt"/>
                <a:ea typeface="Ebrima" panose="02000000000000000000" pitchFamily="2" charset="0"/>
                <a:cs typeface="Ebrima" panose="02000000000000000000" pitchFamily="2" charset="0"/>
              </a:rPr>
              <a:t>Believes </a:t>
            </a:r>
            <a:r>
              <a:rPr lang="en-US" sz="3600" dirty="0">
                <a:latin typeface="+mj-lt"/>
                <a:ea typeface="Ebrima" panose="02000000000000000000" pitchFamily="2" charset="0"/>
                <a:cs typeface="Ebrima" panose="02000000000000000000" pitchFamily="2" charset="0"/>
              </a:rPr>
              <a:t>community </a:t>
            </a:r>
            <a:r>
              <a:rPr lang="en-US" sz="3600" dirty="0">
                <a:latin typeface="+mj-lt"/>
                <a:ea typeface="Ebrima" panose="02000000000000000000" pitchFamily="2" charset="0"/>
                <a:cs typeface="Ebrima" panose="02000000000000000000" pitchFamily="2" charset="0"/>
              </a:rPr>
              <a:t>is welcoming</a:t>
            </a:r>
            <a:endParaRPr lang="en-US" sz="3600" dirty="0">
              <a:latin typeface="+mj-lt"/>
              <a:ea typeface="Ebrima" panose="02000000000000000000" pitchFamily="2" charset="0"/>
              <a:cs typeface="Ebrima" panose="02000000000000000000" pitchFamily="2" charset="0"/>
            </a:endParaRPr>
          </a:p>
          <a:p>
            <a:pPr marL="0" indent="0">
              <a:buNone/>
            </a:pPr>
            <a:r>
              <a:rPr lang="en-US" sz="3200" dirty="0">
                <a:latin typeface="+mj-lt"/>
                <a:ea typeface="Ebrima" panose="02000000000000000000" pitchFamily="2" charset="0"/>
                <a:cs typeface="Ebrima" panose="02000000000000000000" pitchFamily="2" charset="0"/>
              </a:rPr>
              <a:t/>
            </a:r>
            <a:br>
              <a:rPr lang="en-US" sz="3200" dirty="0">
                <a:latin typeface="+mj-lt"/>
                <a:ea typeface="Ebrima" panose="02000000000000000000" pitchFamily="2" charset="0"/>
                <a:cs typeface="Ebrima" panose="02000000000000000000" pitchFamily="2" charset="0"/>
              </a:rPr>
            </a:br>
            <a:endParaRPr lang="en-US" sz="3200" dirty="0">
              <a:latin typeface="+mj-lt"/>
              <a:ea typeface="Ebrima" panose="02000000000000000000" pitchFamily="2" charset="0"/>
              <a:cs typeface="Ebrima" panose="02000000000000000000" pitchFamily="2" charset="0"/>
            </a:endParaRPr>
          </a:p>
          <a:p>
            <a:endParaRPr lang="en-US" sz="3200" dirty="0">
              <a:latin typeface="+mj-lt"/>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421743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073275" y="471417"/>
            <a:ext cx="8042276" cy="1189381"/>
          </a:xfrm>
        </p:spPr>
        <p:txBody>
          <a:bodyPr>
            <a:normAutofit/>
          </a:bodyPr>
          <a:lstStyle/>
          <a:p>
            <a:pPr algn="ctr"/>
            <a:r>
              <a:rPr lang="en-US" sz="4800" b="1" dirty="0">
                <a:solidFill>
                  <a:srgbClr val="5D425F"/>
                </a:solidFill>
                <a:latin typeface="+mj-lt"/>
                <a:cs typeface="Calibri"/>
              </a:rPr>
              <a:t>Three Planning Questions</a:t>
            </a:r>
            <a:endParaRPr lang="en-US" sz="4800" b="1" dirty="0">
              <a:solidFill>
                <a:srgbClr val="5D425F"/>
              </a:solidFill>
              <a:latin typeface="+mj-lt"/>
              <a:cs typeface="Calibri"/>
            </a:endParaRPr>
          </a:p>
        </p:txBody>
      </p:sp>
      <p:sp>
        <p:nvSpPr>
          <p:cNvPr id="9" name="Content Placeholder 2"/>
          <p:cNvSpPr>
            <a:spLocks noGrp="1"/>
          </p:cNvSpPr>
          <p:nvPr>
            <p:ph idx="1"/>
          </p:nvPr>
        </p:nvSpPr>
        <p:spPr>
          <a:xfrm>
            <a:off x="2073276" y="1788747"/>
            <a:ext cx="7706335" cy="4154854"/>
          </a:xfrm>
        </p:spPr>
        <p:txBody>
          <a:bodyPr>
            <a:noAutofit/>
          </a:bodyPr>
          <a:lstStyle/>
          <a:p>
            <a:r>
              <a:rPr lang="en-US" sz="3200" dirty="0">
                <a:latin typeface="+mj-lt"/>
                <a:ea typeface="Ebrima" panose="02000000000000000000" pitchFamily="2" charset="0"/>
                <a:cs typeface="Ebrima" panose="02000000000000000000" pitchFamily="2" charset="0"/>
              </a:rPr>
              <a:t>As neighbors, what can we achieve by </a:t>
            </a:r>
            <a:r>
              <a:rPr lang="en-US" sz="3200" dirty="0">
                <a:solidFill>
                  <a:schemeClr val="accent2"/>
                </a:solidFill>
                <a:latin typeface="+mj-lt"/>
                <a:ea typeface="Ebrima" panose="02000000000000000000" pitchFamily="2" charset="0"/>
                <a:cs typeface="Ebrima" panose="02000000000000000000" pitchFamily="2" charset="0"/>
              </a:rPr>
              <a:t>using our own assets</a:t>
            </a:r>
            <a:r>
              <a:rPr lang="en-US" sz="3200" dirty="0">
                <a:latin typeface="+mj-lt"/>
                <a:ea typeface="Ebrima" panose="02000000000000000000" pitchFamily="2" charset="0"/>
                <a:cs typeface="Ebrima" panose="02000000000000000000" pitchFamily="2" charset="0"/>
              </a:rPr>
              <a:t>?</a:t>
            </a:r>
          </a:p>
          <a:p>
            <a:r>
              <a:rPr lang="en-US" sz="3200" dirty="0">
                <a:latin typeface="+mj-lt"/>
                <a:ea typeface="Ebrima" panose="02000000000000000000" pitchFamily="2" charset="0"/>
                <a:cs typeface="Ebrima" panose="02000000000000000000" pitchFamily="2" charset="0"/>
              </a:rPr>
              <a:t>What can we achieve with our own assets </a:t>
            </a:r>
            <a:r>
              <a:rPr lang="en-US" sz="3200" dirty="0">
                <a:solidFill>
                  <a:schemeClr val="accent2"/>
                </a:solidFill>
                <a:latin typeface="+mj-lt"/>
                <a:ea typeface="Ebrima" panose="02000000000000000000" pitchFamily="2" charset="0"/>
                <a:cs typeface="Ebrima" panose="02000000000000000000" pitchFamily="2" charset="0"/>
              </a:rPr>
              <a:t>if we get some outside help</a:t>
            </a:r>
            <a:r>
              <a:rPr lang="en-US" sz="3200" dirty="0">
                <a:latin typeface="+mj-lt"/>
                <a:ea typeface="Ebrima" panose="02000000000000000000" pitchFamily="2" charset="0"/>
                <a:cs typeface="Ebrima" panose="02000000000000000000" pitchFamily="2" charset="0"/>
              </a:rPr>
              <a:t>?</a:t>
            </a:r>
          </a:p>
          <a:p>
            <a:r>
              <a:rPr lang="en-US" sz="3200" dirty="0">
                <a:latin typeface="+mj-lt"/>
                <a:ea typeface="Ebrima" panose="02000000000000000000" pitchFamily="2" charset="0"/>
                <a:cs typeface="Ebrima" panose="02000000000000000000" pitchFamily="2" charset="0"/>
              </a:rPr>
              <a:t>What can’t we do with our assets that </a:t>
            </a:r>
            <a:r>
              <a:rPr lang="en-US" sz="3200" dirty="0">
                <a:solidFill>
                  <a:schemeClr val="accent2"/>
                </a:solidFill>
                <a:latin typeface="+mj-lt"/>
                <a:ea typeface="Ebrima" panose="02000000000000000000" pitchFamily="2" charset="0"/>
                <a:cs typeface="Ebrima" panose="02000000000000000000" pitchFamily="2" charset="0"/>
              </a:rPr>
              <a:t>must be done by outsiders</a:t>
            </a:r>
            <a:r>
              <a:rPr lang="en-US" sz="3200" dirty="0">
                <a:latin typeface="+mj-lt"/>
                <a:ea typeface="Ebrima" panose="02000000000000000000" pitchFamily="2" charset="0"/>
                <a:cs typeface="Ebrima" panose="02000000000000000000" pitchFamily="2" charset="0"/>
              </a:rPr>
              <a:t>?</a:t>
            </a:r>
          </a:p>
          <a:p>
            <a:pPr marL="0" indent="0">
              <a:buNone/>
            </a:pPr>
            <a:r>
              <a:rPr lang="en-US" sz="3200" dirty="0">
                <a:latin typeface="+mj-lt"/>
                <a:ea typeface="Ebrima" panose="02000000000000000000" pitchFamily="2" charset="0"/>
                <a:cs typeface="Ebrima" panose="02000000000000000000" pitchFamily="2" charset="0"/>
              </a:rPr>
              <a:t/>
            </a:r>
            <a:br>
              <a:rPr lang="en-US" sz="3200" dirty="0">
                <a:latin typeface="+mj-lt"/>
                <a:ea typeface="Ebrima" panose="02000000000000000000" pitchFamily="2" charset="0"/>
                <a:cs typeface="Ebrima" panose="02000000000000000000" pitchFamily="2" charset="0"/>
              </a:rPr>
            </a:br>
            <a:endParaRPr lang="en-US" sz="3200" dirty="0">
              <a:latin typeface="+mj-lt"/>
              <a:ea typeface="Ebrima" panose="02000000000000000000" pitchFamily="2" charset="0"/>
              <a:cs typeface="Ebrima" panose="02000000000000000000" pitchFamily="2" charset="0"/>
            </a:endParaRPr>
          </a:p>
          <a:p>
            <a:endParaRPr lang="en-US" sz="3200" dirty="0">
              <a:latin typeface="+mj-lt"/>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74023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073275" y="471417"/>
            <a:ext cx="8042276" cy="1189381"/>
          </a:xfrm>
        </p:spPr>
        <p:txBody>
          <a:bodyPr>
            <a:normAutofit/>
          </a:bodyPr>
          <a:lstStyle/>
          <a:p>
            <a:pPr algn="ctr"/>
            <a:r>
              <a:rPr lang="en-US" sz="4400" b="1" dirty="0">
                <a:solidFill>
                  <a:srgbClr val="5D425F"/>
                </a:solidFill>
                <a:latin typeface="+mj-lt"/>
                <a:cs typeface="Calibri"/>
              </a:rPr>
              <a:t>Cautions Regarding ABCD</a:t>
            </a:r>
            <a:endParaRPr lang="en-US" sz="4400" b="1" dirty="0">
              <a:solidFill>
                <a:srgbClr val="5D425F"/>
              </a:solidFill>
              <a:latin typeface="+mj-lt"/>
              <a:cs typeface="Calibri"/>
            </a:endParaRPr>
          </a:p>
        </p:txBody>
      </p:sp>
      <p:sp>
        <p:nvSpPr>
          <p:cNvPr id="9" name="Content Placeholder 2"/>
          <p:cNvSpPr>
            <a:spLocks noGrp="1"/>
          </p:cNvSpPr>
          <p:nvPr>
            <p:ph idx="1"/>
          </p:nvPr>
        </p:nvSpPr>
        <p:spPr>
          <a:xfrm>
            <a:off x="2073276" y="1788747"/>
            <a:ext cx="7706335" cy="4154854"/>
          </a:xfrm>
        </p:spPr>
        <p:txBody>
          <a:bodyPr>
            <a:noAutofit/>
          </a:bodyPr>
          <a:lstStyle/>
          <a:p>
            <a:r>
              <a:rPr lang="en-US" sz="3200" dirty="0">
                <a:latin typeface="+mj-lt"/>
                <a:ea typeface="Ebrima" panose="02000000000000000000" pitchFamily="2" charset="0"/>
                <a:cs typeface="Ebrima" panose="02000000000000000000" pitchFamily="2" charset="0"/>
              </a:rPr>
              <a:t>Not every community is ready</a:t>
            </a:r>
          </a:p>
          <a:p>
            <a:r>
              <a:rPr lang="en-US" sz="3200" dirty="0">
                <a:latin typeface="+mj-lt"/>
                <a:ea typeface="Ebrima" panose="02000000000000000000" pitchFamily="2" charset="0"/>
                <a:cs typeface="Ebrima" panose="02000000000000000000" pitchFamily="2" charset="0"/>
              </a:rPr>
              <a:t>Need to be serious about involving everyone</a:t>
            </a:r>
          </a:p>
          <a:p>
            <a:r>
              <a:rPr lang="en-US" sz="3200" dirty="0">
                <a:latin typeface="+mj-lt"/>
                <a:ea typeface="Ebrima" panose="02000000000000000000" pitchFamily="2" charset="0"/>
                <a:cs typeface="Ebrima" panose="02000000000000000000" pitchFamily="2" charset="0"/>
              </a:rPr>
              <a:t>Need to be serious about TIME</a:t>
            </a:r>
            <a:endParaRPr lang="en-US" sz="3200" dirty="0">
              <a:latin typeface="+mj-lt"/>
              <a:ea typeface="Ebrima" panose="02000000000000000000" pitchFamily="2" charset="0"/>
              <a:cs typeface="Ebrima" panose="02000000000000000000" pitchFamily="2" charset="0"/>
            </a:endParaRPr>
          </a:p>
          <a:p>
            <a:pPr marL="0" indent="0">
              <a:buNone/>
            </a:pPr>
            <a:r>
              <a:rPr lang="en-US" sz="3200" dirty="0">
                <a:latin typeface="+mj-lt"/>
                <a:ea typeface="Ebrima" panose="02000000000000000000" pitchFamily="2" charset="0"/>
                <a:cs typeface="Ebrima" panose="02000000000000000000" pitchFamily="2" charset="0"/>
              </a:rPr>
              <a:t/>
            </a:r>
            <a:br>
              <a:rPr lang="en-US" sz="3200" dirty="0">
                <a:latin typeface="+mj-lt"/>
                <a:ea typeface="Ebrima" panose="02000000000000000000" pitchFamily="2" charset="0"/>
                <a:cs typeface="Ebrima" panose="02000000000000000000" pitchFamily="2" charset="0"/>
              </a:rPr>
            </a:br>
            <a:endParaRPr lang="en-US" sz="3200" dirty="0">
              <a:latin typeface="+mj-lt"/>
              <a:ea typeface="Ebrima" panose="02000000000000000000" pitchFamily="2" charset="0"/>
              <a:cs typeface="Ebrima" panose="02000000000000000000" pitchFamily="2" charset="0"/>
            </a:endParaRPr>
          </a:p>
          <a:p>
            <a:endParaRPr lang="en-US" sz="3200" dirty="0">
              <a:latin typeface="+mj-lt"/>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61198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0" b="94500" l="1086" r="97226">
                        <a14:foregroundMark x1="16647" y1="15000" x2="16767" y2="47500"/>
                        <a14:foregroundMark x1="28106" y1="18500" x2="30277" y2="62500"/>
                        <a14:foregroundMark x1="43426" y1="19500" x2="47527" y2="63000"/>
                        <a14:foregroundMark x1="61399" y1="21000" x2="65139" y2="62500"/>
                        <a14:foregroundMark x1="75754" y1="28500" x2="80700" y2="51000"/>
                        <a14:foregroundMark x1="81423" y1="35000" x2="86852" y2="38500"/>
                        <a14:backgroundMark x1="5428" y1="49000" x2="10012" y2="69500"/>
                        <a14:backgroundMark x1="12545" y1="69500" x2="28106" y2="79000"/>
                      </a14:backgroundRemoval>
                    </a14:imgEffect>
                  </a14:imgLayer>
                </a14:imgProps>
              </a:ext>
              <a:ext uri="{28A0092B-C50C-407E-A947-70E740481C1C}">
                <a14:useLocalDpi xmlns:a14="http://schemas.microsoft.com/office/drawing/2010/main" val="0"/>
              </a:ext>
            </a:extLst>
          </a:blip>
          <a:srcRect l="909" r="2728" b="7508"/>
          <a:stretch/>
        </p:blipFill>
        <p:spPr>
          <a:xfrm>
            <a:off x="1524001" y="3665117"/>
            <a:ext cx="9133936" cy="2115062"/>
          </a:xfrm>
          <a:prstGeom prst="rect">
            <a:avLst/>
          </a:prstGeom>
        </p:spPr>
      </p:pic>
      <p:sp>
        <p:nvSpPr>
          <p:cNvPr id="4" name="Shape 128"/>
          <p:cNvSpPr txBox="1"/>
          <p:nvPr/>
        </p:nvSpPr>
        <p:spPr>
          <a:xfrm>
            <a:off x="1836721" y="791340"/>
            <a:ext cx="8215746" cy="1101611"/>
          </a:xfrm>
          <a:prstGeom prst="rect">
            <a:avLst/>
          </a:prstGeom>
          <a:noFill/>
          <a:ln>
            <a:noFill/>
          </a:ln>
        </p:spPr>
        <p:txBody>
          <a:bodyPr lIns="91425" tIns="45700" rIns="91425" bIns="45700" anchor="t" anchorCtr="0">
            <a:noAutofit/>
          </a:bodyPr>
          <a:lstStyle/>
          <a:p>
            <a:pPr algn="ctr">
              <a:buSzPct val="25000"/>
            </a:pPr>
            <a:r>
              <a:rPr lang="en-US" sz="3600" b="1" dirty="0">
                <a:solidFill>
                  <a:srgbClr val="296465"/>
                </a:solidFill>
                <a:latin typeface="Garamond" panose="02020404030301010803" pitchFamily="18" charset="0"/>
              </a:rPr>
              <a:t>Our Mission:</a:t>
            </a:r>
          </a:p>
          <a:p>
            <a:pPr algn="ctr">
              <a:buSzPct val="25000"/>
            </a:pPr>
            <a:r>
              <a:rPr lang="en-US" sz="2000" i="1" dirty="0">
                <a:solidFill>
                  <a:srgbClr val="296465"/>
                </a:solidFill>
                <a:latin typeface="Ebrima" panose="02000000000000000000" pitchFamily="2" charset="0"/>
                <a:ea typeface="Ebrima" panose="02000000000000000000" pitchFamily="2" charset="0"/>
                <a:cs typeface="Ebrima" panose="02000000000000000000" pitchFamily="2" charset="0"/>
                <a:sym typeface="Arial"/>
              </a:rPr>
              <a:t>Engaging with neighbors to build great neighborhoods</a:t>
            </a:r>
            <a:r>
              <a:rPr lang="en-US" sz="2400" i="1" dirty="0">
                <a:solidFill>
                  <a:srgbClr val="296465"/>
                </a:solidFill>
                <a:latin typeface="Ebrima" panose="02000000000000000000" pitchFamily="2" charset="0"/>
                <a:ea typeface="Ebrima" panose="02000000000000000000" pitchFamily="2" charset="0"/>
                <a:cs typeface="Ebrima" panose="02000000000000000000" pitchFamily="2" charset="0"/>
                <a:sym typeface="Arial"/>
              </a:rPr>
              <a:t>.</a:t>
            </a:r>
            <a:endParaRPr lang="en-US" sz="2400" i="1" dirty="0">
              <a:solidFill>
                <a:srgbClr val="296465"/>
              </a:solidFill>
              <a:latin typeface="Ebrima" panose="02000000000000000000" pitchFamily="2" charset="0"/>
              <a:ea typeface="Ebrima" panose="02000000000000000000" pitchFamily="2" charset="0"/>
              <a:cs typeface="Ebrima" panose="02000000000000000000" pitchFamily="2" charset="0"/>
              <a:sym typeface="Arial"/>
            </a:endParaRPr>
          </a:p>
        </p:txBody>
      </p:sp>
      <p:sp>
        <p:nvSpPr>
          <p:cNvPr id="5" name="Shape 128"/>
          <p:cNvSpPr txBox="1"/>
          <p:nvPr/>
        </p:nvSpPr>
        <p:spPr>
          <a:xfrm>
            <a:off x="1942703" y="1749127"/>
            <a:ext cx="8215746" cy="1416744"/>
          </a:xfrm>
          <a:prstGeom prst="rect">
            <a:avLst/>
          </a:prstGeom>
          <a:noFill/>
          <a:ln>
            <a:noFill/>
          </a:ln>
        </p:spPr>
        <p:txBody>
          <a:bodyPr lIns="91425" tIns="45700" rIns="91425" bIns="45700" anchor="t" anchorCtr="0">
            <a:noAutofit/>
          </a:bodyPr>
          <a:lstStyle/>
          <a:p>
            <a:pPr algn="ctr">
              <a:spcBef>
                <a:spcPts val="600"/>
              </a:spcBef>
              <a:spcAft>
                <a:spcPts val="600"/>
              </a:spcAft>
              <a:buSzPct val="25000"/>
            </a:pPr>
            <a:r>
              <a:rPr lang="en-US" sz="3600" b="1" dirty="0">
                <a:solidFill>
                  <a:srgbClr val="296465"/>
                </a:solidFill>
                <a:latin typeface="Garamond" panose="02020404030301010803" pitchFamily="18" charset="0"/>
              </a:rPr>
              <a:t>Our Vision</a:t>
            </a:r>
            <a:r>
              <a:rPr lang="en-US" sz="3600" b="1" dirty="0">
                <a:solidFill>
                  <a:srgbClr val="296465"/>
                </a:solidFill>
              </a:rPr>
              <a:t>:</a:t>
            </a:r>
            <a:endParaRPr lang="en-US" sz="3600" b="1" dirty="0">
              <a:solidFill>
                <a:srgbClr val="296465"/>
              </a:solidFill>
            </a:endParaRPr>
          </a:p>
          <a:p>
            <a:pPr algn="ctr">
              <a:spcBef>
                <a:spcPts val="600"/>
              </a:spcBef>
              <a:spcAft>
                <a:spcPts val="600"/>
              </a:spcAft>
              <a:buSzPct val="25000"/>
            </a:pPr>
            <a:r>
              <a:rPr lang="en-US" sz="2000" i="1" dirty="0">
                <a:solidFill>
                  <a:srgbClr val="296465"/>
                </a:solidFill>
                <a:latin typeface="Ebrima" panose="02000000000000000000" pitchFamily="2" charset="0"/>
                <a:ea typeface="Ebrima" panose="02000000000000000000" pitchFamily="2" charset="0"/>
                <a:cs typeface="Ebrima" panose="02000000000000000000" pitchFamily="2" charset="0"/>
                <a:sym typeface="Arial"/>
              </a:rPr>
              <a:t>We envision a Louisville community of great neighborhoods led by engaged neighbors who are creating unique places that provide a high quality of life and equitable access to opportunity for all.</a:t>
            </a:r>
          </a:p>
        </p:txBody>
      </p:sp>
      <p:sp>
        <p:nvSpPr>
          <p:cNvPr id="2" name="TextBox 1"/>
          <p:cNvSpPr txBox="1"/>
          <p:nvPr/>
        </p:nvSpPr>
        <p:spPr>
          <a:xfrm>
            <a:off x="1524001" y="4127863"/>
            <a:ext cx="1449977" cy="523220"/>
          </a:xfrm>
          <a:prstGeom prst="rect">
            <a:avLst/>
          </a:prstGeom>
          <a:noFill/>
        </p:spPr>
        <p:txBody>
          <a:bodyPr wrap="square" rtlCol="0">
            <a:spAutoFit/>
          </a:bodyPr>
          <a:lstStyle/>
          <a:p>
            <a:r>
              <a:rPr lang="en-US" dirty="0">
                <a:latin typeface="Ebrima" panose="02000000000000000000" pitchFamily="2" charset="0"/>
                <a:ea typeface="Ebrima" panose="02000000000000000000" pitchFamily="2" charset="0"/>
                <a:cs typeface="Ebrima" panose="02000000000000000000" pitchFamily="2" charset="0"/>
              </a:rPr>
              <a:t>Begins with People</a:t>
            </a:r>
            <a:endParaRPr lang="en-US" dirty="0">
              <a:latin typeface="Ebrima" panose="02000000000000000000" pitchFamily="2" charset="0"/>
              <a:ea typeface="Ebrima" panose="02000000000000000000" pitchFamily="2" charset="0"/>
              <a:cs typeface="Ebrima" panose="02000000000000000000" pitchFamily="2" charset="0"/>
            </a:endParaRPr>
          </a:p>
        </p:txBody>
      </p:sp>
      <p:sp>
        <p:nvSpPr>
          <p:cNvPr id="7" name="TextBox 6"/>
          <p:cNvSpPr txBox="1"/>
          <p:nvPr/>
        </p:nvSpPr>
        <p:spPr>
          <a:xfrm>
            <a:off x="9226931" y="4791101"/>
            <a:ext cx="1863036" cy="523220"/>
          </a:xfrm>
          <a:prstGeom prst="rect">
            <a:avLst/>
          </a:prstGeom>
          <a:noFill/>
        </p:spPr>
        <p:txBody>
          <a:bodyPr wrap="square" rtlCol="0">
            <a:spAutoFit/>
          </a:bodyPr>
          <a:lstStyle/>
          <a:p>
            <a:r>
              <a:rPr lang="en-US" dirty="0">
                <a:latin typeface="Ebrima" panose="02000000000000000000" pitchFamily="2" charset="0"/>
                <a:ea typeface="Ebrima" panose="02000000000000000000" pitchFamily="2" charset="0"/>
                <a:cs typeface="Ebrima" panose="02000000000000000000" pitchFamily="2" charset="0"/>
              </a:rPr>
              <a:t>Build great neighborhoods</a:t>
            </a:r>
            <a:endParaRPr lang="en-US" dirty="0">
              <a:latin typeface="Ebrima" panose="02000000000000000000" pitchFamily="2" charset="0"/>
              <a:ea typeface="Ebrima" panose="02000000000000000000" pitchFamily="2" charset="0"/>
              <a:cs typeface="Ebrima" panose="02000000000000000000" pitchFamily="2" charset="0"/>
            </a:endParaRPr>
          </a:p>
        </p:txBody>
      </p:sp>
      <p:sp>
        <p:nvSpPr>
          <p:cNvPr id="16" name="Curved Up Arrow 15"/>
          <p:cNvSpPr/>
          <p:nvPr/>
        </p:nvSpPr>
        <p:spPr>
          <a:xfrm>
            <a:off x="4357546" y="5426878"/>
            <a:ext cx="1241908" cy="508800"/>
          </a:xfrm>
          <a:prstGeom prst="curvedUpArrow">
            <a:avLst/>
          </a:prstGeom>
          <a:solidFill>
            <a:srgbClr val="64A0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urved Up Arrow 17"/>
          <p:cNvSpPr/>
          <p:nvPr/>
        </p:nvSpPr>
        <p:spPr>
          <a:xfrm>
            <a:off x="5944594" y="5426878"/>
            <a:ext cx="1170625" cy="508800"/>
          </a:xfrm>
          <a:prstGeom prst="curvedUpArrow">
            <a:avLst/>
          </a:prstGeom>
          <a:solidFill>
            <a:srgbClr val="64A0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Up Arrow 18"/>
          <p:cNvSpPr/>
          <p:nvPr/>
        </p:nvSpPr>
        <p:spPr>
          <a:xfrm>
            <a:off x="7507252" y="5426878"/>
            <a:ext cx="1332411" cy="508800"/>
          </a:xfrm>
          <a:prstGeom prst="curvedUpArrow">
            <a:avLst/>
          </a:prstGeom>
          <a:solidFill>
            <a:srgbClr val="64A0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7352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10200" y="188486"/>
            <a:ext cx="1371600" cy="282931"/>
          </a:xfrm>
          <a:prstGeom prst="rect">
            <a:avLst/>
          </a:prstGeom>
        </p:spPr>
      </p:pic>
      <p:pic>
        <p:nvPicPr>
          <p:cNvPr id="8" name="Picture 7" descr="A picture containing text&#10;&#10;Description generated with very high confidence">
            <a:extLst>
              <a:ext uri="{FF2B5EF4-FFF2-40B4-BE49-F238E27FC236}">
                <a16:creationId xmlns:a16="http://schemas.microsoft.com/office/drawing/2014/main" id="{98AF4EC2-B1FF-4B72-8B91-952F26FAB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4456" y="471416"/>
            <a:ext cx="6103088" cy="6103088"/>
          </a:xfrm>
          <a:prstGeom prst="rect">
            <a:avLst/>
          </a:prstGeom>
        </p:spPr>
      </p:pic>
    </p:spTree>
    <p:extLst>
      <p:ext uri="{BB962C8B-B14F-4D97-AF65-F5344CB8AC3E}">
        <p14:creationId xmlns:p14="http://schemas.microsoft.com/office/powerpoint/2010/main" val="3864208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073275" y="-123671"/>
            <a:ext cx="8042276" cy="1189381"/>
          </a:xfrm>
        </p:spPr>
        <p:txBody>
          <a:bodyPr>
            <a:normAutofit/>
          </a:bodyPr>
          <a:lstStyle/>
          <a:p>
            <a:pPr algn="ctr"/>
            <a:r>
              <a:rPr lang="en-US" sz="4800" b="1" dirty="0">
                <a:solidFill>
                  <a:srgbClr val="5D425F"/>
                </a:solidFill>
                <a:latin typeface="+mj-lt"/>
                <a:cs typeface="Calibri"/>
              </a:rPr>
              <a:t>Asset Mapping</a:t>
            </a:r>
            <a:endParaRPr lang="en-US" sz="4800" b="1" dirty="0">
              <a:solidFill>
                <a:srgbClr val="5D425F"/>
              </a:solidFill>
              <a:latin typeface="+mj-lt"/>
              <a:cs typeface="Calibri"/>
            </a:endParaRPr>
          </a:p>
        </p:txBody>
      </p:sp>
      <p:sp>
        <p:nvSpPr>
          <p:cNvPr id="9" name="Content Placeholder 2"/>
          <p:cNvSpPr>
            <a:spLocks noGrp="1"/>
          </p:cNvSpPr>
          <p:nvPr>
            <p:ph idx="1"/>
          </p:nvPr>
        </p:nvSpPr>
        <p:spPr>
          <a:xfrm>
            <a:off x="1685366" y="928912"/>
            <a:ext cx="8785410" cy="5163671"/>
          </a:xfrm>
        </p:spPr>
        <p:txBody>
          <a:bodyPr>
            <a:noAutofit/>
          </a:bodyPr>
          <a:lstStyle/>
          <a:p>
            <a:pPr>
              <a:spcAft>
                <a:spcPts val="600"/>
              </a:spcAft>
            </a:pPr>
            <a:r>
              <a:rPr lang="en-US" sz="2800" dirty="0">
                <a:solidFill>
                  <a:prstClr val="black"/>
                </a:solidFill>
                <a:latin typeface="+mj-lt"/>
                <a:ea typeface="Ebrima" panose="02000000000000000000" pitchFamily="2" charset="0"/>
                <a:cs typeface="Ebrima" panose="02000000000000000000" pitchFamily="2" charset="0"/>
              </a:rPr>
              <a:t>We have to be very purposeful in implementing the three steps of resident engagement.</a:t>
            </a:r>
          </a:p>
          <a:p>
            <a:pPr lvl="1">
              <a:spcAft>
                <a:spcPts val="600"/>
              </a:spcAft>
              <a:buFont typeface="Courier New" panose="02070309020205020404" pitchFamily="49" charset="0"/>
              <a:buChar char="o"/>
            </a:pPr>
            <a:r>
              <a:rPr lang="en-US" sz="2800" dirty="0">
                <a:solidFill>
                  <a:prstClr val="black"/>
                </a:solidFill>
                <a:latin typeface="+mj-lt"/>
                <a:ea typeface="Ebrima" panose="02000000000000000000" pitchFamily="2" charset="0"/>
                <a:cs typeface="Ebrima" panose="02000000000000000000" pitchFamily="2" charset="0"/>
              </a:rPr>
              <a:t>Use learning conversations to discover the gifts and passions of the residents</a:t>
            </a:r>
          </a:p>
          <a:p>
            <a:pPr lvl="1">
              <a:spcAft>
                <a:spcPts val="600"/>
              </a:spcAft>
              <a:buFont typeface="Courier New" panose="02070309020205020404" pitchFamily="49" charset="0"/>
              <a:buChar char="o"/>
            </a:pPr>
            <a:r>
              <a:rPr lang="en-US" sz="2800" dirty="0">
                <a:solidFill>
                  <a:prstClr val="black"/>
                </a:solidFill>
                <a:latin typeface="+mj-lt"/>
                <a:ea typeface="Ebrima" panose="02000000000000000000" pitchFamily="2" charset="0"/>
                <a:cs typeface="Ebrima" panose="02000000000000000000" pitchFamily="2" charset="0"/>
              </a:rPr>
              <a:t>Ask people to get involved, and share their gifts around the issues they care about.</a:t>
            </a:r>
          </a:p>
          <a:p>
            <a:pPr lvl="1">
              <a:spcAft>
                <a:spcPts val="600"/>
              </a:spcAft>
              <a:buFont typeface="Courier New" panose="02070309020205020404" pitchFamily="49" charset="0"/>
              <a:buChar char="o"/>
            </a:pPr>
            <a:r>
              <a:rPr lang="en-US" sz="2800" dirty="0">
                <a:solidFill>
                  <a:prstClr val="black"/>
                </a:solidFill>
                <a:latin typeface="+mj-lt"/>
                <a:ea typeface="Ebrima" panose="02000000000000000000" pitchFamily="2" charset="0"/>
                <a:cs typeface="Ebrima" panose="02000000000000000000" pitchFamily="2" charset="0"/>
              </a:rPr>
              <a:t>Connect people with the same passions to act collectively for the common good.</a:t>
            </a:r>
          </a:p>
          <a:p>
            <a:pPr>
              <a:spcAft>
                <a:spcPts val="600"/>
              </a:spcAft>
            </a:pPr>
            <a:r>
              <a:rPr lang="en-US" sz="2800" dirty="0">
                <a:solidFill>
                  <a:prstClr val="black"/>
                </a:solidFill>
                <a:latin typeface="+mj-lt"/>
                <a:ea typeface="Ebrima" panose="02000000000000000000" pitchFamily="2" charset="0"/>
                <a:cs typeface="Ebrima" panose="02000000000000000000" pitchFamily="2" charset="0"/>
              </a:rPr>
              <a:t>The goal is to have more residents become involved by sharing their gifts, based on their passions. Not to just attend meetings.</a:t>
            </a:r>
            <a:r>
              <a:rPr lang="en-US" dirty="0">
                <a:solidFill>
                  <a:prstClr val="black"/>
                </a:solidFill>
                <a:latin typeface="+mj-lt"/>
                <a:ea typeface="Ebrima" panose="02000000000000000000" pitchFamily="2" charset="0"/>
                <a:cs typeface="Ebrima" panose="02000000000000000000" pitchFamily="2" charset="0"/>
              </a:rPr>
              <a:t/>
            </a:r>
            <a:br>
              <a:rPr lang="en-US" dirty="0">
                <a:solidFill>
                  <a:prstClr val="black"/>
                </a:solidFill>
                <a:latin typeface="+mj-lt"/>
                <a:ea typeface="Ebrima" panose="02000000000000000000" pitchFamily="2" charset="0"/>
                <a:cs typeface="Ebrima" panose="02000000000000000000" pitchFamily="2" charset="0"/>
              </a:rPr>
            </a:br>
            <a:endParaRPr lang="en-US" dirty="0">
              <a:solidFill>
                <a:prstClr val="black"/>
              </a:solidFill>
              <a:latin typeface="+mj-lt"/>
              <a:ea typeface="Ebrima" panose="02000000000000000000" pitchFamily="2" charset="0"/>
              <a:cs typeface="Ebrima" panose="02000000000000000000" pitchFamily="2" charset="0"/>
            </a:endParaRPr>
          </a:p>
          <a:p>
            <a:pPr marL="0" indent="0">
              <a:spcAft>
                <a:spcPts val="600"/>
              </a:spcAft>
              <a:buNone/>
            </a:pPr>
            <a:endParaRPr lang="en-US" sz="3200" dirty="0">
              <a:latin typeface="+mj-lt"/>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3108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solidFill>
                  <a:srgbClr val="5D425F"/>
                </a:solidFill>
                <a:latin typeface="+mj-lt"/>
              </a:rPr>
              <a:t>ABCD INTO </a:t>
            </a:r>
            <a:r>
              <a:rPr lang="en-US" sz="4800" b="1" dirty="0" smtClean="0">
                <a:solidFill>
                  <a:srgbClr val="5D425F"/>
                </a:solidFill>
                <a:latin typeface="+mj-lt"/>
              </a:rPr>
              <a:t>ACTION</a:t>
            </a:r>
            <a:endParaRPr lang="en-US" sz="1800" b="1" dirty="0"/>
          </a:p>
        </p:txBody>
      </p:sp>
      <p:sp>
        <p:nvSpPr>
          <p:cNvPr id="3" name="Text Placeholder 2"/>
          <p:cNvSpPr>
            <a:spLocks noGrp="1"/>
          </p:cNvSpPr>
          <p:nvPr>
            <p:ph type="body" idx="1"/>
          </p:nvPr>
        </p:nvSpPr>
        <p:spPr>
          <a:xfrm>
            <a:off x="838200" y="1825625"/>
            <a:ext cx="10515600" cy="3414032"/>
          </a:xfrm>
        </p:spPr>
        <p:txBody>
          <a:bodyPr>
            <a:noAutofit/>
          </a:bodyPr>
          <a:lstStyle/>
          <a:p>
            <a:pPr marL="114300" indent="0">
              <a:buNone/>
            </a:pPr>
            <a:r>
              <a:rPr lang="en-US" sz="2800" dirty="0" smtClean="0">
                <a:latin typeface="+mj-lt"/>
              </a:rPr>
              <a:t>FIND </a:t>
            </a:r>
            <a:r>
              <a:rPr lang="en-US" sz="2800" dirty="0">
                <a:latin typeface="+mj-lt"/>
              </a:rPr>
              <a:t>AND MOBILIZE ASSETS OF THE COMMUNITY:</a:t>
            </a:r>
          </a:p>
          <a:p>
            <a:pPr marL="114300" indent="0">
              <a:buNone/>
            </a:pPr>
            <a:r>
              <a:rPr lang="en-US" sz="2800" dirty="0">
                <a:latin typeface="+mj-lt"/>
              </a:rPr>
              <a:t>● RESIDENTS</a:t>
            </a:r>
          </a:p>
          <a:p>
            <a:pPr marL="114300" indent="0">
              <a:buNone/>
            </a:pPr>
            <a:r>
              <a:rPr lang="en-US" sz="2800" dirty="0">
                <a:latin typeface="+mj-lt"/>
              </a:rPr>
              <a:t>● ASSOCIATIONS AND CONGREGATIONS</a:t>
            </a:r>
          </a:p>
          <a:p>
            <a:pPr marL="114300" indent="0">
              <a:buNone/>
            </a:pPr>
            <a:r>
              <a:rPr lang="en-US" sz="2800" dirty="0">
                <a:latin typeface="+mj-lt"/>
              </a:rPr>
              <a:t>● BUSINESS, NON PROFITS, GOVERNMENT</a:t>
            </a:r>
          </a:p>
          <a:p>
            <a:pPr marL="114300" indent="0">
              <a:buNone/>
            </a:pPr>
            <a:r>
              <a:rPr lang="en-US" sz="2800" dirty="0">
                <a:latin typeface="+mj-lt"/>
              </a:rPr>
              <a:t>● LOCAL ECONOMY</a:t>
            </a:r>
          </a:p>
          <a:p>
            <a:pPr marL="114300" indent="0">
              <a:buNone/>
            </a:pPr>
            <a:r>
              <a:rPr lang="en-US" sz="2800" dirty="0">
                <a:latin typeface="+mj-lt"/>
              </a:rPr>
              <a:t>● PHYSICAL </a:t>
            </a:r>
            <a:r>
              <a:rPr lang="en-US" sz="2800" dirty="0" smtClean="0">
                <a:latin typeface="+mj-lt"/>
              </a:rPr>
              <a:t>WORLD</a:t>
            </a:r>
            <a:endParaRPr lang="en-US" sz="2800" dirty="0">
              <a:latin typeface="+mj-lt"/>
            </a:endParaRPr>
          </a:p>
        </p:txBody>
      </p:sp>
    </p:spTree>
    <p:extLst>
      <p:ext uri="{BB962C8B-B14F-4D97-AF65-F5344CB8AC3E}">
        <p14:creationId xmlns:p14="http://schemas.microsoft.com/office/powerpoint/2010/main" val="2785482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971" y="0"/>
            <a:ext cx="10515600" cy="1190171"/>
          </a:xfrm>
        </p:spPr>
        <p:txBody>
          <a:bodyPr>
            <a:normAutofit/>
          </a:bodyPr>
          <a:lstStyle/>
          <a:p>
            <a:pPr algn="ctr"/>
            <a:r>
              <a:rPr lang="en-US" sz="4800" dirty="0">
                <a:solidFill>
                  <a:srgbClr val="5D425F"/>
                </a:solidFill>
                <a:latin typeface="+mj-lt"/>
              </a:rPr>
              <a:t>ABCD INTO </a:t>
            </a:r>
            <a:r>
              <a:rPr lang="en-US" sz="4800" dirty="0" smtClean="0">
                <a:solidFill>
                  <a:srgbClr val="5D425F"/>
                </a:solidFill>
                <a:latin typeface="+mj-lt"/>
              </a:rPr>
              <a:t>ACTION</a:t>
            </a:r>
            <a:endParaRPr lang="en-US" sz="1800" dirty="0"/>
          </a:p>
        </p:txBody>
      </p:sp>
      <p:sp>
        <p:nvSpPr>
          <p:cNvPr id="3" name="Text Placeholder 2"/>
          <p:cNvSpPr>
            <a:spLocks noGrp="1"/>
          </p:cNvSpPr>
          <p:nvPr>
            <p:ph type="body" idx="1"/>
          </p:nvPr>
        </p:nvSpPr>
        <p:spPr>
          <a:xfrm>
            <a:off x="224971" y="911791"/>
            <a:ext cx="11742057" cy="5034417"/>
          </a:xfrm>
        </p:spPr>
        <p:txBody>
          <a:bodyPr>
            <a:noAutofit/>
          </a:bodyPr>
          <a:lstStyle/>
          <a:p>
            <a:pPr marL="114300" indent="0">
              <a:buNone/>
            </a:pPr>
            <a:r>
              <a:rPr lang="en-US" sz="2400" dirty="0">
                <a:solidFill>
                  <a:srgbClr val="5D425F"/>
                </a:solidFill>
                <a:latin typeface="+mn-lt"/>
              </a:rPr>
              <a:t>1) WHAT DO WE WANT TO DO?</a:t>
            </a:r>
          </a:p>
          <a:p>
            <a:pPr marL="114300" indent="0">
              <a:buNone/>
            </a:pPr>
            <a:r>
              <a:rPr lang="en-US" sz="2400" dirty="0">
                <a:solidFill>
                  <a:srgbClr val="5D425F"/>
                </a:solidFill>
                <a:latin typeface="+mn-lt"/>
              </a:rPr>
              <a:t>2) WHAT DO WE HAVE TO DO IT WITH?</a:t>
            </a:r>
          </a:p>
          <a:p>
            <a:pPr marL="114300" indent="0">
              <a:buNone/>
            </a:pPr>
            <a:r>
              <a:rPr lang="en-US" sz="2400" dirty="0">
                <a:latin typeface="+mn-lt"/>
              </a:rPr>
              <a:t>● Find assets</a:t>
            </a:r>
          </a:p>
          <a:p>
            <a:pPr marL="114300" indent="0">
              <a:buNone/>
            </a:pPr>
            <a:r>
              <a:rPr lang="en-US" sz="2400" dirty="0">
                <a:latin typeface="+mn-lt"/>
              </a:rPr>
              <a:t>● Connect assets</a:t>
            </a:r>
          </a:p>
          <a:p>
            <a:pPr marL="114300" indent="0">
              <a:buNone/>
            </a:pPr>
            <a:r>
              <a:rPr lang="en-US" sz="2400" dirty="0">
                <a:solidFill>
                  <a:srgbClr val="5D425F"/>
                </a:solidFill>
                <a:latin typeface="+mn-lt"/>
              </a:rPr>
              <a:t>3) HOW DO WE GET THEM TO DO IT?</a:t>
            </a:r>
          </a:p>
          <a:p>
            <a:pPr marL="114300" indent="0">
              <a:buNone/>
            </a:pPr>
            <a:r>
              <a:rPr lang="en-US" sz="2400" dirty="0">
                <a:latin typeface="+mn-lt"/>
              </a:rPr>
              <a:t>● Relationships</a:t>
            </a:r>
          </a:p>
          <a:p>
            <a:pPr marL="114300" indent="0">
              <a:buNone/>
            </a:pPr>
            <a:r>
              <a:rPr lang="en-US" sz="2400" dirty="0">
                <a:latin typeface="+mn-lt"/>
              </a:rPr>
              <a:t>● Discover self interest “motivation to act”</a:t>
            </a:r>
          </a:p>
          <a:p>
            <a:pPr marL="114300" indent="0">
              <a:buNone/>
            </a:pPr>
            <a:r>
              <a:rPr lang="en-US" sz="2400" dirty="0">
                <a:latin typeface="+mn-lt"/>
              </a:rPr>
              <a:t>● Self interest to common interest</a:t>
            </a:r>
          </a:p>
          <a:p>
            <a:pPr marL="114300" indent="0">
              <a:buNone/>
            </a:pPr>
            <a:r>
              <a:rPr lang="en-US" sz="2400" dirty="0">
                <a:solidFill>
                  <a:srgbClr val="5D425F"/>
                </a:solidFill>
                <a:latin typeface="+mn-lt"/>
              </a:rPr>
              <a:t>4) HOW ARE WE DOING?</a:t>
            </a:r>
          </a:p>
          <a:p>
            <a:pPr marL="114300" indent="0">
              <a:buNone/>
            </a:pPr>
            <a:r>
              <a:rPr lang="en-US" sz="2400" dirty="0">
                <a:latin typeface="+mn-lt"/>
              </a:rPr>
              <a:t>● Evaluation</a:t>
            </a:r>
          </a:p>
          <a:p>
            <a:pPr marL="114300" indent="0">
              <a:buNone/>
            </a:pPr>
            <a:r>
              <a:rPr lang="en-US" sz="2400" dirty="0">
                <a:latin typeface="+mn-lt"/>
              </a:rPr>
              <a:t>● Celebration</a:t>
            </a:r>
          </a:p>
          <a:p>
            <a:pPr marL="114300" indent="0">
              <a:buNone/>
            </a:pPr>
            <a:endParaRPr lang="en-US" sz="1600" dirty="0"/>
          </a:p>
        </p:txBody>
      </p:sp>
    </p:spTree>
    <p:extLst>
      <p:ext uri="{BB962C8B-B14F-4D97-AF65-F5344CB8AC3E}">
        <p14:creationId xmlns:p14="http://schemas.microsoft.com/office/powerpoint/2010/main" val="704117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Google Shape;107;p3"/>
          <p:cNvSpPr txBox="1">
            <a:spLocks noGrp="1"/>
          </p:cNvSpPr>
          <p:nvPr>
            <p:ph type="title"/>
          </p:nvPr>
        </p:nvSpPr>
        <p:spPr/>
        <p:txBody>
          <a:bodyPr>
            <a:normAutofit/>
          </a:bodyPr>
          <a:lstStyle/>
          <a:p>
            <a:pPr eaLnBrk="1" hangingPunct="1">
              <a:spcBef>
                <a:spcPct val="0"/>
              </a:spcBef>
              <a:spcAft>
                <a:spcPct val="0"/>
              </a:spcAft>
              <a:buSzPts val="4400"/>
              <a:buFont typeface="Calibri" panose="020F0502020204030204" pitchFamily="34" charset="0"/>
              <a:buNone/>
            </a:pPr>
            <a:r>
              <a:rPr lang="en-US" altLang="en-US" sz="7200" dirty="0" smtClean="0">
                <a:solidFill>
                  <a:srgbClr val="7030A0"/>
                </a:solidFill>
                <a:latin typeface="Calibri" panose="020F0502020204030204" pitchFamily="34" charset="0"/>
                <a:cs typeface="Calibri" panose="020F0502020204030204" pitchFamily="34" charset="0"/>
                <a:sym typeface="Calibri" panose="020F0502020204030204" pitchFamily="34" charset="0"/>
              </a:rPr>
              <a:t>Questions?</a:t>
            </a:r>
            <a:endParaRPr lang="en-US" altLang="en-US" sz="7200" dirty="0" smtClean="0">
              <a:solidFill>
                <a:srgbClr val="7030A0"/>
              </a:solidFill>
              <a:latin typeface="Calibri" panose="020F0502020204030204" pitchFamily="34" charset="0"/>
              <a:cs typeface="Calibri" panose="020F0502020204030204" pitchFamily="34" charset="0"/>
              <a:sym typeface="Calibri" panose="020F0502020204030204" pitchFamily="34" charset="0"/>
            </a:endParaRPr>
          </a:p>
        </p:txBody>
      </p:sp>
      <p:sp>
        <p:nvSpPr>
          <p:cNvPr id="9219" name="Google Shape;108;p3"/>
          <p:cNvSpPr txBox="1">
            <a:spLocks noGrp="1"/>
          </p:cNvSpPr>
          <p:nvPr>
            <p:ph type="body" idx="1"/>
          </p:nvPr>
        </p:nvSpPr>
        <p:spPr/>
        <p:txBody>
          <a:bodyPr/>
          <a:lstStyle/>
          <a:p>
            <a:pPr marL="228600" indent="-50800" eaLnBrk="1" hangingPunct="1">
              <a:spcBef>
                <a:spcPct val="0"/>
              </a:spcBef>
              <a:spcAft>
                <a:spcPct val="0"/>
              </a:spcAft>
              <a:buSzPts val="2800"/>
              <a:buFont typeface="Arial" panose="020B0604020202020204" pitchFamily="34" charset="0"/>
              <a:buNone/>
            </a:pPr>
            <a:endParaRPr lang="en-US" altLang="en-US" sz="2800" smtClean="0">
              <a:solidFill>
                <a:schemeClr val="accent2"/>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8343" y="902154"/>
            <a:ext cx="11538857" cy="1325563"/>
          </a:xfrm>
        </p:spPr>
        <p:txBody>
          <a:bodyPr>
            <a:noAutofit/>
          </a:bodyPr>
          <a:lstStyle/>
          <a:p>
            <a:pPr algn="ctr"/>
            <a:r>
              <a:rPr lang="en-US" sz="4800" b="1" dirty="0" smtClean="0">
                <a:solidFill>
                  <a:srgbClr val="5D425F"/>
                </a:solidFill>
                <a:latin typeface="+mj-lt"/>
              </a:rPr>
              <a:t>Thank You To Our Workshop Sponsor, </a:t>
            </a:r>
            <a:br>
              <a:rPr lang="en-US" sz="4800" b="1" dirty="0" smtClean="0">
                <a:solidFill>
                  <a:srgbClr val="5D425F"/>
                </a:solidFill>
                <a:latin typeface="+mj-lt"/>
              </a:rPr>
            </a:br>
            <a:r>
              <a:rPr lang="en-US" sz="4800" b="1" dirty="0" smtClean="0">
                <a:solidFill>
                  <a:srgbClr val="5D425F"/>
                </a:solidFill>
                <a:latin typeface="+mj-lt"/>
              </a:rPr>
              <a:t>Brown Forman</a:t>
            </a:r>
            <a:endParaRPr lang="en-US" sz="4800" b="1" dirty="0">
              <a:solidFill>
                <a:srgbClr val="5D425F"/>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8643" y="2375262"/>
            <a:ext cx="6694714" cy="31242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a:spLocks noGrp="1"/>
          </p:cNvSpPr>
          <p:nvPr>
            <p:ph type="title"/>
          </p:nvPr>
        </p:nvSpPr>
        <p:spPr>
          <a:xfrm>
            <a:off x="1864659" y="1002896"/>
            <a:ext cx="8609618" cy="1561011"/>
          </a:xfrm>
        </p:spPr>
        <p:txBody>
          <a:bodyPr>
            <a:noAutofit/>
          </a:bodyPr>
          <a:lstStyle/>
          <a:p>
            <a:pPr algn="ctr"/>
            <a:r>
              <a:rPr lang="en-US" sz="4000" b="1" dirty="0">
                <a:latin typeface="+mj-lt"/>
              </a:rPr>
              <a:t>Asset Based Community Development</a:t>
            </a:r>
            <a:br>
              <a:rPr lang="en-US" sz="4000" b="1" dirty="0">
                <a:latin typeface="+mj-lt"/>
              </a:rPr>
            </a:br>
            <a:r>
              <a:rPr lang="en-US" sz="4000" b="1" dirty="0">
                <a:latin typeface="+mj-lt"/>
              </a:rPr>
              <a:t>(ABCD)</a:t>
            </a:r>
            <a:endParaRPr lang="en-US" sz="4000" b="1" dirty="0">
              <a:latin typeface="+mj-lt"/>
            </a:endParaRPr>
          </a:p>
        </p:txBody>
      </p:sp>
      <p:grpSp>
        <p:nvGrpSpPr>
          <p:cNvPr id="3" name="Group 2"/>
          <p:cNvGrpSpPr/>
          <p:nvPr/>
        </p:nvGrpSpPr>
        <p:grpSpPr>
          <a:xfrm>
            <a:off x="2969069" y="3254383"/>
            <a:ext cx="6400801" cy="2232017"/>
            <a:chOff x="3221933" y="5238422"/>
            <a:chExt cx="3678487" cy="1266694"/>
          </a:xfrm>
        </p:grpSpPr>
        <p:pic>
          <p:nvPicPr>
            <p:cNvPr id="7" name="Picture 6" descr="Screen Shot 2016-12-30 at 11.04.30 AM.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21933" y="5254777"/>
              <a:ext cx="2311552" cy="1250339"/>
            </a:xfrm>
            <a:prstGeom prst="rect">
              <a:avLst/>
            </a:prstGeom>
          </p:spPr>
        </p:pic>
        <p:pic>
          <p:nvPicPr>
            <p:cNvPr id="12" name="Picture 11" descr="ABCDLogo2.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33484" y="5238422"/>
              <a:ext cx="1366936" cy="1266694"/>
            </a:xfrm>
            <a:prstGeom prst="rect">
              <a:avLst/>
            </a:prstGeom>
          </p:spPr>
        </p:pic>
      </p:grpSp>
    </p:spTree>
    <p:extLst>
      <p:ext uri="{BB962C8B-B14F-4D97-AF65-F5344CB8AC3E}">
        <p14:creationId xmlns:p14="http://schemas.microsoft.com/office/powerpoint/2010/main" val="55085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a:spLocks noGrp="1"/>
          </p:cNvSpPr>
          <p:nvPr>
            <p:ph type="title"/>
          </p:nvPr>
        </p:nvSpPr>
        <p:spPr>
          <a:xfrm>
            <a:off x="1533058" y="329951"/>
            <a:ext cx="9012025" cy="3016565"/>
          </a:xfrm>
        </p:spPr>
        <p:txBody>
          <a:bodyPr>
            <a:normAutofit/>
          </a:bodyPr>
          <a:lstStyle/>
          <a:p>
            <a:pPr algn="ctr"/>
            <a:r>
              <a:rPr lang="en-US" sz="3600" dirty="0">
                <a:latin typeface="+mj-lt"/>
                <a:ea typeface="Ebrima" panose="02000000000000000000" pitchFamily="2" charset="0"/>
                <a:cs typeface="Ebrima" panose="02000000000000000000" pitchFamily="2" charset="0"/>
              </a:rPr>
              <a:t>"</a:t>
            </a:r>
            <a:r>
              <a:rPr lang="en-US" sz="3600" dirty="0">
                <a:latin typeface="+mj-lt"/>
                <a:ea typeface="Ebrima" panose="02000000000000000000" pitchFamily="2" charset="0"/>
                <a:cs typeface="Ebrima" panose="02000000000000000000" pitchFamily="2" charset="0"/>
              </a:rPr>
              <a:t>Building Communities from the Inside </a:t>
            </a:r>
            <a:r>
              <a:rPr lang="en-US" sz="3600" dirty="0">
                <a:latin typeface="+mj-lt"/>
                <a:ea typeface="Ebrima" panose="02000000000000000000" pitchFamily="2" charset="0"/>
                <a:cs typeface="Ebrima" panose="02000000000000000000" pitchFamily="2" charset="0"/>
              </a:rPr>
              <a:t>Out:</a:t>
            </a:r>
            <a:br>
              <a:rPr lang="en-US" sz="3600" dirty="0">
                <a:latin typeface="+mj-lt"/>
                <a:ea typeface="Ebrima" panose="02000000000000000000" pitchFamily="2" charset="0"/>
                <a:cs typeface="Ebrima" panose="02000000000000000000" pitchFamily="2" charset="0"/>
              </a:rPr>
            </a:br>
            <a:r>
              <a:rPr lang="en-US" sz="2400" dirty="0">
                <a:latin typeface="+mj-lt"/>
                <a:ea typeface="Ebrima" panose="02000000000000000000" pitchFamily="2" charset="0"/>
                <a:cs typeface="Ebrima" panose="02000000000000000000" pitchFamily="2" charset="0"/>
              </a:rPr>
              <a:t>A </a:t>
            </a:r>
            <a:r>
              <a:rPr lang="en-US" sz="2400" dirty="0">
                <a:latin typeface="+mj-lt"/>
                <a:ea typeface="Ebrima" panose="02000000000000000000" pitchFamily="2" charset="0"/>
                <a:cs typeface="Ebrima" panose="02000000000000000000" pitchFamily="2" charset="0"/>
              </a:rPr>
              <a:t>Path Toward Finding </a:t>
            </a:r>
            <a:r>
              <a:rPr lang="en-US" sz="2400" dirty="0">
                <a:latin typeface="+mj-lt"/>
                <a:ea typeface="Ebrima" panose="02000000000000000000" pitchFamily="2" charset="0"/>
                <a:cs typeface="Ebrima" panose="02000000000000000000" pitchFamily="2" charset="0"/>
              </a:rPr>
              <a:t>and Mobilizing </a:t>
            </a:r>
            <a:r>
              <a:rPr lang="en-US" sz="2400" dirty="0">
                <a:latin typeface="+mj-lt"/>
                <a:ea typeface="Ebrima" panose="02000000000000000000" pitchFamily="2" charset="0"/>
                <a:cs typeface="Ebrima" panose="02000000000000000000" pitchFamily="2" charset="0"/>
              </a:rPr>
              <a:t>a Community's </a:t>
            </a:r>
            <a:r>
              <a:rPr lang="en-US" sz="2400" dirty="0">
                <a:latin typeface="+mj-lt"/>
                <a:ea typeface="Ebrima" panose="02000000000000000000" pitchFamily="2" charset="0"/>
                <a:cs typeface="Ebrima" panose="02000000000000000000" pitchFamily="2" charset="0"/>
              </a:rPr>
              <a:t>Assets</a:t>
            </a:r>
            <a:r>
              <a:rPr lang="en-US" sz="3600" dirty="0">
                <a:latin typeface="+mj-lt"/>
                <a:ea typeface="Ebrima" panose="02000000000000000000" pitchFamily="2" charset="0"/>
                <a:cs typeface="Ebrima" panose="02000000000000000000" pitchFamily="2" charset="0"/>
              </a:rPr>
              <a:t>" </a:t>
            </a:r>
            <a:br>
              <a:rPr lang="en-US" sz="3600" dirty="0">
                <a:latin typeface="+mj-lt"/>
                <a:ea typeface="Ebrima" panose="02000000000000000000" pitchFamily="2" charset="0"/>
                <a:cs typeface="Ebrima" panose="02000000000000000000" pitchFamily="2" charset="0"/>
              </a:rPr>
            </a:br>
            <a:endParaRPr lang="en-US" sz="2800" dirty="0">
              <a:latin typeface="+mj-lt"/>
              <a:ea typeface="Ebrima" panose="02000000000000000000" pitchFamily="2" charset="0"/>
              <a:cs typeface="Ebrima" panose="02000000000000000000" pitchFamily="2" charset="0"/>
            </a:endParaRPr>
          </a:p>
        </p:txBody>
      </p:sp>
      <p:sp>
        <p:nvSpPr>
          <p:cNvPr id="2" name="TextBox 1"/>
          <p:cNvSpPr txBox="1"/>
          <p:nvPr/>
        </p:nvSpPr>
        <p:spPr>
          <a:xfrm>
            <a:off x="2679107" y="2114874"/>
            <a:ext cx="8205385" cy="523220"/>
          </a:xfrm>
          <a:prstGeom prst="rect">
            <a:avLst/>
          </a:prstGeom>
          <a:noFill/>
        </p:spPr>
        <p:txBody>
          <a:bodyPr wrap="square" rtlCol="0">
            <a:spAutoFit/>
          </a:bodyPr>
          <a:lstStyle/>
          <a:p>
            <a:r>
              <a:rPr lang="en-US" sz="2800" i="1" dirty="0">
                <a:latin typeface="+mn-lt"/>
                <a:ea typeface="Ebrima" panose="02000000000000000000" pitchFamily="2" charset="0"/>
                <a:cs typeface="Ebrima" panose="02000000000000000000" pitchFamily="2" charset="0"/>
              </a:rPr>
              <a:t>John P. </a:t>
            </a:r>
            <a:r>
              <a:rPr lang="en-US" sz="2800" i="1" dirty="0" err="1">
                <a:latin typeface="+mn-lt"/>
                <a:ea typeface="Ebrima" panose="02000000000000000000" pitchFamily="2" charset="0"/>
                <a:cs typeface="Ebrima" panose="02000000000000000000" pitchFamily="2" charset="0"/>
              </a:rPr>
              <a:t>Kretzmann</a:t>
            </a:r>
            <a:r>
              <a:rPr lang="en-US" sz="2800" i="1" dirty="0">
                <a:latin typeface="+mn-lt"/>
                <a:ea typeface="Ebrima" panose="02000000000000000000" pitchFamily="2" charset="0"/>
                <a:cs typeface="Ebrima" panose="02000000000000000000" pitchFamily="2" charset="0"/>
              </a:rPr>
              <a:t> and John L. McKnight (1993)</a:t>
            </a:r>
          </a:p>
        </p:txBody>
      </p:sp>
      <p:pic>
        <p:nvPicPr>
          <p:cNvPr id="2050" name="Picture 2" descr="https://images-na.ssl-images-amazon.com/images/I/51QTSDSD03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473" y="2970436"/>
            <a:ext cx="2515195" cy="33279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18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1775578" y="688115"/>
            <a:ext cx="4131886" cy="1325563"/>
          </a:xfrm>
        </p:spPr>
        <p:txBody>
          <a:bodyPr>
            <a:normAutofit/>
          </a:bodyPr>
          <a:lstStyle/>
          <a:p>
            <a:pPr algn="ctr"/>
            <a:r>
              <a:rPr lang="en-US" sz="3600" dirty="0">
                <a:latin typeface="+mj-lt"/>
                <a:ea typeface="Ebrima" panose="02000000000000000000" pitchFamily="2" charset="0"/>
                <a:cs typeface="Ebrima" panose="02000000000000000000" pitchFamily="2" charset="0"/>
              </a:rPr>
              <a:t>The Dilemma…</a:t>
            </a:r>
            <a:endParaRPr lang="en-US" sz="3600" dirty="0">
              <a:latin typeface="+mj-lt"/>
              <a:ea typeface="Ebrima" panose="02000000000000000000" pitchFamily="2" charset="0"/>
              <a:cs typeface="Ebrima" panose="02000000000000000000" pitchFamily="2" charset="0"/>
            </a:endParaRPr>
          </a:p>
        </p:txBody>
      </p:sp>
      <p:graphicFrame>
        <p:nvGraphicFramePr>
          <p:cNvPr id="5" name="Object 4"/>
          <p:cNvGraphicFramePr>
            <a:graphicFrameLocks noChangeAspect="1"/>
          </p:cNvGraphicFramePr>
          <p:nvPr>
            <p:extLst/>
          </p:nvPr>
        </p:nvGraphicFramePr>
        <p:xfrm>
          <a:off x="2241321" y="2082540"/>
          <a:ext cx="3200400" cy="3597349"/>
        </p:xfrm>
        <a:graphic>
          <a:graphicData uri="http://schemas.openxmlformats.org/presentationml/2006/ole">
            <mc:AlternateContent xmlns:mc="http://schemas.openxmlformats.org/markup-compatibility/2006">
              <mc:Choice xmlns:v="urn:schemas-microsoft-com:vml" Requires="v">
                <p:oleObj spid="_x0000_s1030" r:id="rId4" imgW="1638300" imgH="1841500" progId="">
                  <p:embed/>
                </p:oleObj>
              </mc:Choice>
              <mc:Fallback>
                <p:oleObj r:id="rId4" imgW="1638300" imgH="1841500" progId="">
                  <p:embed/>
                  <p:pic>
                    <p:nvPicPr>
                      <p:cNvPr id="5" name="Object 4"/>
                      <p:cNvPicPr/>
                      <p:nvPr/>
                    </p:nvPicPr>
                    <p:blipFill>
                      <a:blip r:embed="rId5"/>
                      <a:stretch>
                        <a:fillRect/>
                      </a:stretch>
                    </p:blipFill>
                    <p:spPr>
                      <a:xfrm>
                        <a:off x="2241321" y="2082540"/>
                        <a:ext cx="3200400" cy="3597349"/>
                      </a:xfrm>
                      <a:prstGeom prst="rect">
                        <a:avLst/>
                      </a:prstGeom>
                    </p:spPr>
                  </p:pic>
                </p:oleObj>
              </mc:Fallback>
            </mc:AlternateContent>
          </a:graphicData>
        </a:graphic>
      </p:graphicFrame>
      <p:sp>
        <p:nvSpPr>
          <p:cNvPr id="6" name="AutoShape 4"/>
          <p:cNvSpPr>
            <a:spLocks noChangeArrowheads="1"/>
          </p:cNvSpPr>
          <p:nvPr/>
        </p:nvSpPr>
        <p:spPr bwMode="auto">
          <a:xfrm rot="16200000">
            <a:off x="2865510" y="3645159"/>
            <a:ext cx="1793218" cy="2179606"/>
          </a:xfrm>
          <a:prstGeom prst="flowChartOnlineStorage">
            <a:avLst/>
          </a:prstGeom>
          <a:solidFill>
            <a:srgbClr val="378DA0"/>
          </a:solidFill>
          <a:ln w="9525">
            <a:solidFill>
              <a:schemeClr val="tx1"/>
            </a:solidFill>
            <a:miter lim="800000"/>
            <a:headEnd/>
            <a:tailEnd/>
          </a:ln>
          <a:effectLst/>
          <a:scene3d>
            <a:camera prst="orthographicFront"/>
            <a:lightRig rig="threePt" dir="t"/>
          </a:scene3d>
          <a:sp3d>
            <a:bevelT w="203200" h="139700" prst="coolSlant"/>
          </a:sp3d>
        </p:spPr>
        <p:txBody>
          <a:bodyPr wrap="none" anchor="ctr"/>
          <a:lstStyle/>
          <a:p>
            <a:endParaRPr lang="en-US" dirty="0">
              <a:latin typeface="Verdana"/>
            </a:endParaRPr>
          </a:p>
        </p:txBody>
      </p:sp>
      <p:sp>
        <p:nvSpPr>
          <p:cNvPr id="7" name="AutoShape 5"/>
          <p:cNvSpPr>
            <a:spLocks/>
          </p:cNvSpPr>
          <p:nvPr/>
        </p:nvSpPr>
        <p:spPr bwMode="auto">
          <a:xfrm>
            <a:off x="5715000" y="2514600"/>
            <a:ext cx="152400" cy="914400"/>
          </a:xfrm>
          <a:prstGeom prst="rightBrace">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b="1" dirty="0">
              <a:latin typeface="Verdana"/>
            </a:endParaRPr>
          </a:p>
        </p:txBody>
      </p:sp>
      <p:sp>
        <p:nvSpPr>
          <p:cNvPr id="8" name="AutoShape 5"/>
          <p:cNvSpPr>
            <a:spLocks/>
          </p:cNvSpPr>
          <p:nvPr/>
        </p:nvSpPr>
        <p:spPr bwMode="auto">
          <a:xfrm>
            <a:off x="5707930" y="4296384"/>
            <a:ext cx="152400" cy="914400"/>
          </a:xfrm>
          <a:prstGeom prst="rightBrace">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b="1" dirty="0">
              <a:latin typeface="Verdana"/>
            </a:endParaRPr>
          </a:p>
        </p:txBody>
      </p:sp>
      <p:sp>
        <p:nvSpPr>
          <p:cNvPr id="9" name="Text Box 7"/>
          <p:cNvSpPr txBox="1">
            <a:spLocks noChangeArrowheads="1"/>
          </p:cNvSpPr>
          <p:nvPr/>
        </p:nvSpPr>
        <p:spPr bwMode="auto">
          <a:xfrm>
            <a:off x="5943599" y="2474893"/>
            <a:ext cx="445102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200">
                <a:solidFill>
                  <a:schemeClr val="tx1"/>
                </a:solidFill>
                <a:latin typeface="Times New Roman" charset="0"/>
                <a:ea typeface="ヒラギノ角ゴ Pro W3" charset="0"/>
                <a:cs typeface="ヒラギノ角ゴ Pro W3" charset="0"/>
              </a:defRPr>
            </a:lvl1pPr>
            <a:lvl2pPr marL="742950" indent="-285750" eaLnBrk="0" hangingPunct="0">
              <a:defRPr sz="1200">
                <a:solidFill>
                  <a:schemeClr val="tx1"/>
                </a:solidFill>
                <a:latin typeface="Times New Roman" charset="0"/>
                <a:ea typeface="ヒラギノ角ゴ Pro W3" charset="0"/>
                <a:cs typeface="ヒラギノ角ゴ Pro W3" charset="0"/>
              </a:defRPr>
            </a:lvl2pPr>
            <a:lvl3pPr marL="1143000" indent="-228600" eaLnBrk="0" hangingPunct="0">
              <a:defRPr sz="1200">
                <a:solidFill>
                  <a:schemeClr val="tx1"/>
                </a:solidFill>
                <a:latin typeface="Times New Roman" charset="0"/>
                <a:ea typeface="ヒラギノ角ゴ Pro W3" charset="0"/>
                <a:cs typeface="ヒラギノ角ゴ Pro W3" charset="0"/>
              </a:defRPr>
            </a:lvl3pPr>
            <a:lvl4pPr marL="1600200" indent="-228600" eaLnBrk="0" hangingPunct="0">
              <a:defRPr sz="1200">
                <a:solidFill>
                  <a:schemeClr val="tx1"/>
                </a:solidFill>
                <a:latin typeface="Times New Roman" charset="0"/>
                <a:ea typeface="ヒラギノ角ゴ Pro W3" charset="0"/>
                <a:cs typeface="ヒラギノ角ゴ Pro W3" charset="0"/>
              </a:defRPr>
            </a:lvl4pPr>
            <a:lvl5pPr marL="2057400" indent="-228600" eaLnBrk="0" hangingPunct="0">
              <a:defRPr sz="1200">
                <a:solidFill>
                  <a:schemeClr val="tx1"/>
                </a:solidFill>
                <a:latin typeface="Times New Roman" charset="0"/>
                <a:ea typeface="ヒラギノ角ゴ Pro W3" charset="0"/>
                <a:cs typeface="ヒラギノ角ゴ Pro W3" charset="0"/>
              </a:defRPr>
            </a:lvl5pPr>
            <a:lvl6pPr marL="25146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6pPr>
            <a:lvl7pPr marL="29718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7pPr>
            <a:lvl8pPr marL="34290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8pPr>
            <a:lvl9pPr marL="38862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9pPr>
          </a:lstStyle>
          <a:p>
            <a:pPr algn="l"/>
            <a:r>
              <a:rPr lang="en-US" sz="2800" dirty="0">
                <a:solidFill>
                  <a:schemeClr val="tx1">
                    <a:lumMod val="75000"/>
                    <a:lumOff val="25000"/>
                  </a:schemeClr>
                </a:solidFill>
                <a:latin typeface="+mj-lt"/>
                <a:ea typeface="Ebrima" panose="02000000000000000000" pitchFamily="2" charset="0"/>
                <a:cs typeface="Ebrima" panose="02000000000000000000" pitchFamily="2" charset="0"/>
              </a:rPr>
              <a:t>People and Communities</a:t>
            </a:r>
          </a:p>
          <a:p>
            <a:pPr algn="l"/>
            <a:r>
              <a:rPr lang="en-US" sz="2800" dirty="0">
                <a:solidFill>
                  <a:schemeClr val="tx1">
                    <a:lumMod val="75000"/>
                    <a:lumOff val="25000"/>
                  </a:schemeClr>
                </a:solidFill>
                <a:latin typeface="+mj-lt"/>
                <a:ea typeface="Ebrima" panose="02000000000000000000" pitchFamily="2" charset="0"/>
                <a:cs typeface="Ebrima" panose="02000000000000000000" pitchFamily="2" charset="0"/>
              </a:rPr>
              <a:t>have </a:t>
            </a:r>
            <a:r>
              <a:rPr lang="en-US" sz="2800" i="1" dirty="0">
                <a:solidFill>
                  <a:srgbClr val="FF0000"/>
                </a:solidFill>
                <a:latin typeface="+mj-lt"/>
                <a:ea typeface="Ebrima" panose="02000000000000000000" pitchFamily="2" charset="0"/>
                <a:cs typeface="Ebrima" panose="02000000000000000000" pitchFamily="2" charset="0"/>
              </a:rPr>
              <a:t>deficiencies &amp; needs</a:t>
            </a:r>
            <a:endParaRPr lang="en-US" sz="2800" i="1" dirty="0">
              <a:solidFill>
                <a:srgbClr val="00CC00"/>
              </a:solidFill>
              <a:latin typeface="+mj-lt"/>
              <a:ea typeface="Ebrima" panose="02000000000000000000" pitchFamily="2" charset="0"/>
              <a:cs typeface="Ebrima" panose="02000000000000000000" pitchFamily="2" charset="0"/>
            </a:endParaRPr>
          </a:p>
        </p:txBody>
      </p:sp>
      <p:sp>
        <p:nvSpPr>
          <p:cNvPr id="11" name="Text Box 8"/>
          <p:cNvSpPr txBox="1">
            <a:spLocks noChangeArrowheads="1"/>
          </p:cNvSpPr>
          <p:nvPr/>
        </p:nvSpPr>
        <p:spPr bwMode="auto">
          <a:xfrm>
            <a:off x="5943599" y="4296384"/>
            <a:ext cx="45013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200">
                <a:solidFill>
                  <a:schemeClr val="tx1"/>
                </a:solidFill>
                <a:latin typeface="Times New Roman" charset="0"/>
                <a:ea typeface="ヒラギノ角ゴ Pro W3" charset="0"/>
                <a:cs typeface="ヒラギノ角ゴ Pro W3" charset="0"/>
              </a:defRPr>
            </a:lvl1pPr>
            <a:lvl2pPr marL="742950" indent="-285750" eaLnBrk="0" hangingPunct="0">
              <a:defRPr sz="1200">
                <a:solidFill>
                  <a:schemeClr val="tx1"/>
                </a:solidFill>
                <a:latin typeface="Times New Roman" charset="0"/>
                <a:ea typeface="ヒラギノ角ゴ Pro W3" charset="0"/>
                <a:cs typeface="ヒラギノ角ゴ Pro W3" charset="0"/>
              </a:defRPr>
            </a:lvl2pPr>
            <a:lvl3pPr marL="1143000" indent="-228600" eaLnBrk="0" hangingPunct="0">
              <a:defRPr sz="1200">
                <a:solidFill>
                  <a:schemeClr val="tx1"/>
                </a:solidFill>
                <a:latin typeface="Times New Roman" charset="0"/>
                <a:ea typeface="ヒラギノ角ゴ Pro W3" charset="0"/>
                <a:cs typeface="ヒラギノ角ゴ Pro W3" charset="0"/>
              </a:defRPr>
            </a:lvl3pPr>
            <a:lvl4pPr marL="1600200" indent="-228600" eaLnBrk="0" hangingPunct="0">
              <a:defRPr sz="1200">
                <a:solidFill>
                  <a:schemeClr val="tx1"/>
                </a:solidFill>
                <a:latin typeface="Times New Roman" charset="0"/>
                <a:ea typeface="ヒラギノ角ゴ Pro W3" charset="0"/>
                <a:cs typeface="ヒラギノ角ゴ Pro W3" charset="0"/>
              </a:defRPr>
            </a:lvl4pPr>
            <a:lvl5pPr marL="2057400" indent="-228600" eaLnBrk="0" hangingPunct="0">
              <a:defRPr sz="1200">
                <a:solidFill>
                  <a:schemeClr val="tx1"/>
                </a:solidFill>
                <a:latin typeface="Times New Roman" charset="0"/>
                <a:ea typeface="ヒラギノ角ゴ Pro W3" charset="0"/>
                <a:cs typeface="ヒラギノ角ゴ Pro W3" charset="0"/>
              </a:defRPr>
            </a:lvl5pPr>
            <a:lvl6pPr marL="25146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6pPr>
            <a:lvl7pPr marL="29718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7pPr>
            <a:lvl8pPr marL="34290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8pPr>
            <a:lvl9pPr marL="38862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9pPr>
          </a:lstStyle>
          <a:p>
            <a:pPr algn="l"/>
            <a:r>
              <a:rPr lang="en-US" sz="2800" dirty="0">
                <a:solidFill>
                  <a:schemeClr val="tx1">
                    <a:lumMod val="75000"/>
                    <a:lumOff val="25000"/>
                  </a:schemeClr>
                </a:solidFill>
                <a:latin typeface="+mj-lt"/>
                <a:ea typeface="Ebrima" panose="02000000000000000000" pitchFamily="2" charset="0"/>
                <a:cs typeface="Ebrima" panose="02000000000000000000" pitchFamily="2" charset="0"/>
              </a:rPr>
              <a:t>Individuals and Communities have </a:t>
            </a:r>
            <a:r>
              <a:rPr lang="en-US" sz="2800" i="1" dirty="0" smtClean="0">
                <a:solidFill>
                  <a:schemeClr val="accent2"/>
                </a:solidFill>
                <a:latin typeface="+mj-lt"/>
                <a:ea typeface="Ebrima" panose="02000000000000000000" pitchFamily="2" charset="0"/>
                <a:cs typeface="Ebrima" panose="02000000000000000000" pitchFamily="2" charset="0"/>
              </a:rPr>
              <a:t>assets </a:t>
            </a:r>
            <a:r>
              <a:rPr lang="en-US" sz="2800" i="1" dirty="0">
                <a:solidFill>
                  <a:schemeClr val="accent2"/>
                </a:solidFill>
                <a:latin typeface="+mj-lt"/>
                <a:ea typeface="Ebrima" panose="02000000000000000000" pitchFamily="2" charset="0"/>
                <a:cs typeface="Ebrima" panose="02000000000000000000" pitchFamily="2" charset="0"/>
              </a:rPr>
              <a:t>and capacities</a:t>
            </a:r>
            <a:endParaRPr lang="en-US" sz="2800" b="1" i="1" dirty="0">
              <a:solidFill>
                <a:schemeClr val="accent2"/>
              </a:solidFill>
              <a:latin typeface="+mj-lt"/>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96519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1800618" y="440297"/>
            <a:ext cx="8590764" cy="1325563"/>
          </a:xfrm>
        </p:spPr>
        <p:txBody>
          <a:bodyPr>
            <a:normAutofit/>
          </a:bodyPr>
          <a:lstStyle/>
          <a:p>
            <a:pPr algn="ctr"/>
            <a:r>
              <a:rPr lang="en-US" sz="4400" b="1" dirty="0">
                <a:solidFill>
                  <a:srgbClr val="47104A"/>
                </a:solidFill>
                <a:latin typeface="+mj-lt"/>
                <a:ea typeface="Ebrima" panose="02000000000000000000" pitchFamily="2" charset="0"/>
                <a:cs typeface="Ebrima" panose="02000000000000000000" pitchFamily="2" charset="0"/>
              </a:rPr>
              <a:t>Neighborhood Needs Map</a:t>
            </a:r>
            <a:endParaRPr lang="en-US" sz="4400" b="1" dirty="0">
              <a:solidFill>
                <a:srgbClr val="47104A"/>
              </a:solidFill>
              <a:latin typeface="+mj-lt"/>
              <a:ea typeface="Ebrima" panose="02000000000000000000" pitchFamily="2" charset="0"/>
              <a:cs typeface="Ebrima" panose="02000000000000000000" pitchFamily="2" charset="0"/>
            </a:endParaRPr>
          </a:p>
        </p:txBody>
      </p:sp>
      <p:grpSp>
        <p:nvGrpSpPr>
          <p:cNvPr id="13" name="Group 32"/>
          <p:cNvGrpSpPr>
            <a:grpSpLocks/>
          </p:cNvGrpSpPr>
          <p:nvPr/>
        </p:nvGrpSpPr>
        <p:grpSpPr bwMode="auto">
          <a:xfrm>
            <a:off x="2341796" y="1622663"/>
            <a:ext cx="7689018" cy="4527734"/>
            <a:chOff x="932" y="1248"/>
            <a:chExt cx="3896" cy="1992"/>
          </a:xfrm>
        </p:grpSpPr>
        <p:sp>
          <p:nvSpPr>
            <p:cNvPr id="14" name="Rectangle 4"/>
            <p:cNvSpPr>
              <a:spLocks noChangeArrowheads="1"/>
            </p:cNvSpPr>
            <p:nvPr/>
          </p:nvSpPr>
          <p:spPr bwMode="auto">
            <a:xfrm>
              <a:off x="932" y="1248"/>
              <a:ext cx="3896" cy="1968"/>
            </a:xfrm>
            <a:prstGeom prst="rect">
              <a:avLst/>
            </a:prstGeom>
            <a:solidFill>
              <a:schemeClr val="bg1"/>
            </a:solidFill>
            <a:ln w="9525">
              <a:solidFill>
                <a:schemeClr val="tx1"/>
              </a:solidFill>
              <a:miter lim="800000"/>
              <a:headEnd/>
              <a:tailEnd/>
            </a:ln>
          </p:spPr>
          <p:txBody>
            <a:bodyPr wrap="none" anchor="ctr"/>
            <a:lstStyle/>
            <a:p>
              <a:pPr eaLnBrk="0" hangingPunct="0"/>
              <a:endParaRPr lang="en-US" dirty="0">
                <a:solidFill>
                  <a:schemeClr val="tx1">
                    <a:lumMod val="85000"/>
                    <a:lumOff val="15000"/>
                  </a:schemeClr>
                </a:solidFill>
                <a:latin typeface="+mj-lt"/>
              </a:endParaRPr>
            </a:p>
          </p:txBody>
        </p:sp>
        <p:sp>
          <p:nvSpPr>
            <p:cNvPr id="15" name="Rectangle 5"/>
            <p:cNvSpPr>
              <a:spLocks noChangeArrowheads="1"/>
            </p:cNvSpPr>
            <p:nvPr/>
          </p:nvSpPr>
          <p:spPr bwMode="auto">
            <a:xfrm>
              <a:off x="1632" y="1692"/>
              <a:ext cx="2496" cy="1128"/>
            </a:xfrm>
            <a:prstGeom prst="rect">
              <a:avLst/>
            </a:prstGeom>
            <a:solidFill>
              <a:schemeClr val="bg1"/>
            </a:solidFill>
            <a:ln w="9525">
              <a:solidFill>
                <a:schemeClr val="tx1"/>
              </a:solidFill>
              <a:miter lim="800000"/>
              <a:headEnd/>
              <a:tailEnd/>
            </a:ln>
          </p:spPr>
          <p:txBody>
            <a:bodyPr wrap="none" anchor="ctr"/>
            <a:lstStyle/>
            <a:p>
              <a:endParaRPr lang="en-US" dirty="0">
                <a:latin typeface="+mj-lt"/>
              </a:endParaRPr>
            </a:p>
          </p:txBody>
        </p:sp>
        <p:sp>
          <p:nvSpPr>
            <p:cNvPr id="16" name="Rectangle 6"/>
            <p:cNvSpPr>
              <a:spLocks noChangeArrowheads="1"/>
            </p:cNvSpPr>
            <p:nvPr/>
          </p:nvSpPr>
          <p:spPr bwMode="auto">
            <a:xfrm>
              <a:off x="2142" y="1968"/>
              <a:ext cx="1488" cy="576"/>
            </a:xfrm>
            <a:prstGeom prst="rect">
              <a:avLst/>
            </a:prstGeom>
            <a:solidFill>
              <a:schemeClr val="bg1"/>
            </a:solidFill>
            <a:ln w="9525">
              <a:solidFill>
                <a:schemeClr val="tx1"/>
              </a:solidFill>
              <a:miter lim="800000"/>
              <a:headEnd/>
              <a:tailEnd/>
            </a:ln>
          </p:spPr>
          <p:txBody>
            <a:bodyPr wrap="none" anchor="ctr"/>
            <a:lstStyle/>
            <a:p>
              <a:pPr eaLnBrk="0" hangingPunct="0"/>
              <a:endParaRPr lang="en-US" dirty="0">
                <a:latin typeface="+mj-lt"/>
              </a:endParaRPr>
            </a:p>
          </p:txBody>
        </p:sp>
        <p:sp>
          <p:nvSpPr>
            <p:cNvPr id="17" name="Text Box 7"/>
            <p:cNvSpPr txBox="1">
              <a:spLocks noChangeArrowheads="1"/>
            </p:cNvSpPr>
            <p:nvPr/>
          </p:nvSpPr>
          <p:spPr bwMode="auto">
            <a:xfrm>
              <a:off x="1192" y="2907"/>
              <a:ext cx="1044"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ヒラギノ角ゴ Pro W3" charset="0"/>
                  <a:cs typeface="ヒラギノ角ゴ Pro W3" charset="0"/>
                </a:defRPr>
              </a:lvl1pPr>
              <a:lvl2pPr marL="742950" indent="-285750" eaLnBrk="0" hangingPunct="0">
                <a:defRPr sz="1200">
                  <a:solidFill>
                    <a:schemeClr val="tx1"/>
                  </a:solidFill>
                  <a:latin typeface="Times New Roman" charset="0"/>
                  <a:ea typeface="ヒラギノ角ゴ Pro W3" charset="0"/>
                  <a:cs typeface="ヒラギノ角ゴ Pro W3" charset="0"/>
                </a:defRPr>
              </a:lvl2pPr>
              <a:lvl3pPr marL="1143000" indent="-228600" eaLnBrk="0" hangingPunct="0">
                <a:defRPr sz="1200">
                  <a:solidFill>
                    <a:schemeClr val="tx1"/>
                  </a:solidFill>
                  <a:latin typeface="Times New Roman" charset="0"/>
                  <a:ea typeface="ヒラギノ角ゴ Pro W3" charset="0"/>
                  <a:cs typeface="ヒラギノ角ゴ Pro W3" charset="0"/>
                </a:defRPr>
              </a:lvl3pPr>
              <a:lvl4pPr marL="1600200" indent="-228600" eaLnBrk="0" hangingPunct="0">
                <a:defRPr sz="1200">
                  <a:solidFill>
                    <a:schemeClr val="tx1"/>
                  </a:solidFill>
                  <a:latin typeface="Times New Roman" charset="0"/>
                  <a:ea typeface="ヒラギノ角ゴ Pro W3" charset="0"/>
                  <a:cs typeface="ヒラギノ角ゴ Pro W3" charset="0"/>
                </a:defRPr>
              </a:lvl4pPr>
              <a:lvl5pPr marL="2057400" indent="-228600" eaLnBrk="0" hangingPunct="0">
                <a:defRPr sz="1200">
                  <a:solidFill>
                    <a:schemeClr val="tx1"/>
                  </a:solidFill>
                  <a:latin typeface="Times New Roman" charset="0"/>
                  <a:ea typeface="ヒラギノ角ゴ Pro W3" charset="0"/>
                  <a:cs typeface="ヒラギノ角ゴ Pro W3" charset="0"/>
                </a:defRPr>
              </a:lvl5pPr>
              <a:lvl6pPr marL="25146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6pPr>
              <a:lvl7pPr marL="29718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7pPr>
              <a:lvl8pPr marL="34290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8pPr>
              <a:lvl9pPr marL="38862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9pPr>
            </a:lstStyle>
            <a:p>
              <a:pPr algn="l"/>
              <a:r>
                <a:rPr lang="en-US" sz="2400" dirty="0">
                  <a:solidFill>
                    <a:schemeClr val="tx1">
                      <a:lumMod val="75000"/>
                      <a:lumOff val="25000"/>
                    </a:schemeClr>
                  </a:solidFill>
                  <a:latin typeface="+mj-lt"/>
                  <a:cs typeface="Calibri"/>
                </a:rPr>
                <a:t>Lead Poisoning</a:t>
              </a:r>
            </a:p>
          </p:txBody>
        </p:sp>
        <p:sp>
          <p:nvSpPr>
            <p:cNvPr id="18" name="Text Box 8"/>
            <p:cNvSpPr txBox="1">
              <a:spLocks noChangeArrowheads="1"/>
            </p:cNvSpPr>
            <p:nvPr/>
          </p:nvSpPr>
          <p:spPr bwMode="auto">
            <a:xfrm>
              <a:off x="3739" y="2907"/>
              <a:ext cx="685"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ヒラギノ角ゴ Pro W3" charset="0"/>
                  <a:cs typeface="ヒラギノ角ゴ Pro W3" charset="0"/>
                </a:defRPr>
              </a:lvl1pPr>
              <a:lvl2pPr marL="742950" indent="-285750" eaLnBrk="0" hangingPunct="0">
                <a:defRPr sz="1200">
                  <a:solidFill>
                    <a:schemeClr val="tx1"/>
                  </a:solidFill>
                  <a:latin typeface="Times New Roman" charset="0"/>
                  <a:ea typeface="ヒラギノ角ゴ Pro W3" charset="0"/>
                  <a:cs typeface="ヒラギノ角ゴ Pro W3" charset="0"/>
                </a:defRPr>
              </a:lvl2pPr>
              <a:lvl3pPr marL="1143000" indent="-228600" eaLnBrk="0" hangingPunct="0">
                <a:defRPr sz="1200">
                  <a:solidFill>
                    <a:schemeClr val="tx1"/>
                  </a:solidFill>
                  <a:latin typeface="Times New Roman" charset="0"/>
                  <a:ea typeface="ヒラギノ角ゴ Pro W3" charset="0"/>
                  <a:cs typeface="ヒラギノ角ゴ Pro W3" charset="0"/>
                </a:defRPr>
              </a:lvl3pPr>
              <a:lvl4pPr marL="1600200" indent="-228600" eaLnBrk="0" hangingPunct="0">
                <a:defRPr sz="1200">
                  <a:solidFill>
                    <a:schemeClr val="tx1"/>
                  </a:solidFill>
                  <a:latin typeface="Times New Roman" charset="0"/>
                  <a:ea typeface="ヒラギノ角ゴ Pro W3" charset="0"/>
                  <a:cs typeface="ヒラギノ角ゴ Pro W3" charset="0"/>
                </a:defRPr>
              </a:lvl4pPr>
              <a:lvl5pPr marL="2057400" indent="-228600" eaLnBrk="0" hangingPunct="0">
                <a:defRPr sz="1200">
                  <a:solidFill>
                    <a:schemeClr val="tx1"/>
                  </a:solidFill>
                  <a:latin typeface="Times New Roman" charset="0"/>
                  <a:ea typeface="ヒラギノ角ゴ Pro W3" charset="0"/>
                  <a:cs typeface="ヒラギノ角ゴ Pro W3" charset="0"/>
                </a:defRPr>
              </a:lvl5pPr>
              <a:lvl6pPr marL="25146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6pPr>
              <a:lvl7pPr marL="29718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7pPr>
              <a:lvl8pPr marL="34290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8pPr>
              <a:lvl9pPr marL="38862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9pPr>
            </a:lstStyle>
            <a:p>
              <a:pPr algn="l"/>
              <a:r>
                <a:rPr lang="en-US" sz="2400">
                  <a:solidFill>
                    <a:schemeClr val="tx1">
                      <a:lumMod val="75000"/>
                      <a:lumOff val="25000"/>
                    </a:schemeClr>
                  </a:solidFill>
                  <a:latin typeface="+mj-lt"/>
                  <a:cs typeface="Calibri"/>
                </a:rPr>
                <a:t>Dropouts</a:t>
              </a:r>
            </a:p>
          </p:txBody>
        </p:sp>
        <p:sp>
          <p:nvSpPr>
            <p:cNvPr id="19" name="Text Box 9"/>
            <p:cNvSpPr txBox="1">
              <a:spLocks noChangeArrowheads="1"/>
            </p:cNvSpPr>
            <p:nvPr/>
          </p:nvSpPr>
          <p:spPr bwMode="auto">
            <a:xfrm>
              <a:off x="1189" y="1371"/>
              <a:ext cx="1085"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ヒラギノ角ゴ Pro W3" charset="0"/>
                  <a:cs typeface="ヒラギノ角ゴ Pro W3" charset="0"/>
                </a:defRPr>
              </a:lvl1pPr>
              <a:lvl2pPr marL="742950" indent="-285750" eaLnBrk="0" hangingPunct="0">
                <a:defRPr sz="1200">
                  <a:solidFill>
                    <a:schemeClr val="tx1"/>
                  </a:solidFill>
                  <a:latin typeface="Times New Roman" charset="0"/>
                  <a:ea typeface="ヒラギノ角ゴ Pro W3" charset="0"/>
                  <a:cs typeface="ヒラギノ角ゴ Pro W3" charset="0"/>
                </a:defRPr>
              </a:lvl2pPr>
              <a:lvl3pPr marL="1143000" indent="-228600" eaLnBrk="0" hangingPunct="0">
                <a:defRPr sz="1200">
                  <a:solidFill>
                    <a:schemeClr val="tx1"/>
                  </a:solidFill>
                  <a:latin typeface="Times New Roman" charset="0"/>
                  <a:ea typeface="ヒラギノ角ゴ Pro W3" charset="0"/>
                  <a:cs typeface="ヒラギノ角ゴ Pro W3" charset="0"/>
                </a:defRPr>
              </a:lvl3pPr>
              <a:lvl4pPr marL="1600200" indent="-228600" eaLnBrk="0" hangingPunct="0">
                <a:defRPr sz="1200">
                  <a:solidFill>
                    <a:schemeClr val="tx1"/>
                  </a:solidFill>
                  <a:latin typeface="Times New Roman" charset="0"/>
                  <a:ea typeface="ヒラギノ角ゴ Pro W3" charset="0"/>
                  <a:cs typeface="ヒラギノ角ゴ Pro W3" charset="0"/>
                </a:defRPr>
              </a:lvl4pPr>
              <a:lvl5pPr marL="2057400" indent="-228600" eaLnBrk="0" hangingPunct="0">
                <a:defRPr sz="1200">
                  <a:solidFill>
                    <a:schemeClr val="tx1"/>
                  </a:solidFill>
                  <a:latin typeface="Times New Roman" charset="0"/>
                  <a:ea typeface="ヒラギノ角ゴ Pro W3" charset="0"/>
                  <a:cs typeface="ヒラギノ角ゴ Pro W3" charset="0"/>
                </a:defRPr>
              </a:lvl5pPr>
              <a:lvl6pPr marL="25146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6pPr>
              <a:lvl7pPr marL="29718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7pPr>
              <a:lvl8pPr marL="34290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8pPr>
              <a:lvl9pPr marL="38862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9pPr>
            </a:lstStyle>
            <a:p>
              <a:pPr algn="l"/>
              <a:r>
                <a:rPr lang="en-US" sz="2400" dirty="0">
                  <a:solidFill>
                    <a:schemeClr val="tx1">
                      <a:lumMod val="75000"/>
                      <a:lumOff val="25000"/>
                    </a:schemeClr>
                  </a:solidFill>
                  <a:latin typeface="+mj-lt"/>
                  <a:cs typeface="Calibri"/>
                </a:rPr>
                <a:t>Unemployment</a:t>
              </a:r>
            </a:p>
          </p:txBody>
        </p:sp>
        <p:sp>
          <p:nvSpPr>
            <p:cNvPr id="20" name="Text Box 10"/>
            <p:cNvSpPr txBox="1">
              <a:spLocks noChangeArrowheads="1"/>
            </p:cNvSpPr>
            <p:nvPr/>
          </p:nvSpPr>
          <p:spPr bwMode="auto">
            <a:xfrm>
              <a:off x="1046" y="2161"/>
              <a:ext cx="48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ヒラギノ角ゴ Pro W3" charset="0"/>
                  <a:cs typeface="ヒラギノ角ゴ Pro W3" charset="0"/>
                </a:defRPr>
              </a:lvl1pPr>
              <a:lvl2pPr marL="742950" indent="-285750" eaLnBrk="0" hangingPunct="0">
                <a:defRPr sz="1200">
                  <a:solidFill>
                    <a:schemeClr val="tx1"/>
                  </a:solidFill>
                  <a:latin typeface="Times New Roman" charset="0"/>
                  <a:ea typeface="ヒラギノ角ゴ Pro W3" charset="0"/>
                  <a:cs typeface="ヒラギノ角ゴ Pro W3" charset="0"/>
                </a:defRPr>
              </a:lvl2pPr>
              <a:lvl3pPr marL="1143000" indent="-228600" eaLnBrk="0" hangingPunct="0">
                <a:defRPr sz="1200">
                  <a:solidFill>
                    <a:schemeClr val="tx1"/>
                  </a:solidFill>
                  <a:latin typeface="Times New Roman" charset="0"/>
                  <a:ea typeface="ヒラギノ角ゴ Pro W3" charset="0"/>
                  <a:cs typeface="ヒラギノ角ゴ Pro W3" charset="0"/>
                </a:defRPr>
              </a:lvl3pPr>
              <a:lvl4pPr marL="1600200" indent="-228600" eaLnBrk="0" hangingPunct="0">
                <a:defRPr sz="1200">
                  <a:solidFill>
                    <a:schemeClr val="tx1"/>
                  </a:solidFill>
                  <a:latin typeface="Times New Roman" charset="0"/>
                  <a:ea typeface="ヒラギノ角ゴ Pro W3" charset="0"/>
                  <a:cs typeface="ヒラギノ角ゴ Pro W3" charset="0"/>
                </a:defRPr>
              </a:lvl4pPr>
              <a:lvl5pPr marL="2057400" indent="-228600" eaLnBrk="0" hangingPunct="0">
                <a:defRPr sz="1200">
                  <a:solidFill>
                    <a:schemeClr val="tx1"/>
                  </a:solidFill>
                  <a:latin typeface="Times New Roman" charset="0"/>
                  <a:ea typeface="ヒラギノ角ゴ Pro W3" charset="0"/>
                  <a:cs typeface="ヒラギノ角ゴ Pro W3" charset="0"/>
                </a:defRPr>
              </a:lvl5pPr>
              <a:lvl6pPr marL="25146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6pPr>
              <a:lvl7pPr marL="29718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7pPr>
              <a:lvl8pPr marL="34290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8pPr>
              <a:lvl9pPr marL="38862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9pPr>
            </a:lstStyle>
            <a:p>
              <a:pPr algn="l"/>
              <a:r>
                <a:rPr lang="en-US" sz="2400">
                  <a:solidFill>
                    <a:schemeClr val="tx1">
                      <a:lumMod val="75000"/>
                      <a:lumOff val="25000"/>
                    </a:schemeClr>
                  </a:solidFill>
                  <a:latin typeface="+mj-lt"/>
                  <a:cs typeface="Calibri"/>
                </a:rPr>
                <a:t>Gangs</a:t>
              </a:r>
            </a:p>
          </p:txBody>
        </p:sp>
        <p:sp>
          <p:nvSpPr>
            <p:cNvPr id="21" name="Text Box 11"/>
            <p:cNvSpPr txBox="1">
              <a:spLocks noChangeArrowheads="1"/>
            </p:cNvSpPr>
            <p:nvPr/>
          </p:nvSpPr>
          <p:spPr bwMode="auto">
            <a:xfrm>
              <a:off x="4176" y="2161"/>
              <a:ext cx="639"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ヒラギノ角ゴ Pro W3" charset="0"/>
                  <a:cs typeface="ヒラギノ角ゴ Pro W3" charset="0"/>
                </a:defRPr>
              </a:lvl1pPr>
              <a:lvl2pPr marL="742950" indent="-285750" eaLnBrk="0" hangingPunct="0">
                <a:defRPr sz="1200">
                  <a:solidFill>
                    <a:schemeClr val="tx1"/>
                  </a:solidFill>
                  <a:latin typeface="Times New Roman" charset="0"/>
                  <a:ea typeface="ヒラギノ角ゴ Pro W3" charset="0"/>
                  <a:cs typeface="ヒラギノ角ゴ Pro W3" charset="0"/>
                </a:defRPr>
              </a:lvl2pPr>
              <a:lvl3pPr marL="1143000" indent="-228600" eaLnBrk="0" hangingPunct="0">
                <a:defRPr sz="1200">
                  <a:solidFill>
                    <a:schemeClr val="tx1"/>
                  </a:solidFill>
                  <a:latin typeface="Times New Roman" charset="0"/>
                  <a:ea typeface="ヒラギノ角ゴ Pro W3" charset="0"/>
                  <a:cs typeface="ヒラギノ角ゴ Pro W3" charset="0"/>
                </a:defRPr>
              </a:lvl3pPr>
              <a:lvl4pPr marL="1600200" indent="-228600" eaLnBrk="0" hangingPunct="0">
                <a:defRPr sz="1200">
                  <a:solidFill>
                    <a:schemeClr val="tx1"/>
                  </a:solidFill>
                  <a:latin typeface="Times New Roman" charset="0"/>
                  <a:ea typeface="ヒラギノ角ゴ Pro W3" charset="0"/>
                  <a:cs typeface="ヒラギノ角ゴ Pro W3" charset="0"/>
                </a:defRPr>
              </a:lvl4pPr>
              <a:lvl5pPr marL="2057400" indent="-228600" eaLnBrk="0" hangingPunct="0">
                <a:defRPr sz="1200">
                  <a:solidFill>
                    <a:schemeClr val="tx1"/>
                  </a:solidFill>
                  <a:latin typeface="Times New Roman" charset="0"/>
                  <a:ea typeface="ヒラギノ角ゴ Pro W3" charset="0"/>
                  <a:cs typeface="ヒラギノ角ゴ Pro W3" charset="0"/>
                </a:defRPr>
              </a:lvl5pPr>
              <a:lvl6pPr marL="25146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6pPr>
              <a:lvl7pPr marL="29718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7pPr>
              <a:lvl8pPr marL="34290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8pPr>
              <a:lvl9pPr marL="38862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9pPr>
            </a:lstStyle>
            <a:p>
              <a:pPr algn="l"/>
              <a:r>
                <a:rPr lang="en-US" sz="2400" dirty="0">
                  <a:solidFill>
                    <a:schemeClr val="tx1">
                      <a:lumMod val="75000"/>
                      <a:lumOff val="25000"/>
                    </a:schemeClr>
                  </a:solidFill>
                  <a:latin typeface="+mj-lt"/>
                  <a:cs typeface="Calibri"/>
                </a:rPr>
                <a:t>Illiteracy</a:t>
              </a:r>
            </a:p>
          </p:txBody>
        </p:sp>
        <p:sp>
          <p:nvSpPr>
            <p:cNvPr id="22" name="Text Box 12"/>
            <p:cNvSpPr txBox="1">
              <a:spLocks noChangeArrowheads="1"/>
            </p:cNvSpPr>
            <p:nvPr/>
          </p:nvSpPr>
          <p:spPr bwMode="auto">
            <a:xfrm>
              <a:off x="3792" y="1374"/>
              <a:ext cx="600"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ヒラギノ角ゴ Pro W3" charset="0"/>
                  <a:cs typeface="ヒラギノ角ゴ Pro W3" charset="0"/>
                </a:defRPr>
              </a:lvl1pPr>
              <a:lvl2pPr marL="742950" indent="-285750" eaLnBrk="0" hangingPunct="0">
                <a:defRPr sz="1200">
                  <a:solidFill>
                    <a:schemeClr val="tx1"/>
                  </a:solidFill>
                  <a:latin typeface="Times New Roman" charset="0"/>
                  <a:ea typeface="ヒラギノ角ゴ Pro W3" charset="0"/>
                  <a:cs typeface="ヒラギノ角ゴ Pro W3" charset="0"/>
                </a:defRPr>
              </a:lvl2pPr>
              <a:lvl3pPr marL="1143000" indent="-228600" eaLnBrk="0" hangingPunct="0">
                <a:defRPr sz="1200">
                  <a:solidFill>
                    <a:schemeClr val="tx1"/>
                  </a:solidFill>
                  <a:latin typeface="Times New Roman" charset="0"/>
                  <a:ea typeface="ヒラギノ角ゴ Pro W3" charset="0"/>
                  <a:cs typeface="ヒラギノ角ゴ Pro W3" charset="0"/>
                </a:defRPr>
              </a:lvl3pPr>
              <a:lvl4pPr marL="1600200" indent="-228600" eaLnBrk="0" hangingPunct="0">
                <a:defRPr sz="1200">
                  <a:solidFill>
                    <a:schemeClr val="tx1"/>
                  </a:solidFill>
                  <a:latin typeface="Times New Roman" charset="0"/>
                  <a:ea typeface="ヒラギノ角ゴ Pro W3" charset="0"/>
                  <a:cs typeface="ヒラギノ角ゴ Pro W3" charset="0"/>
                </a:defRPr>
              </a:lvl4pPr>
              <a:lvl5pPr marL="2057400" indent="-228600" eaLnBrk="0" hangingPunct="0">
                <a:defRPr sz="1200">
                  <a:solidFill>
                    <a:schemeClr val="tx1"/>
                  </a:solidFill>
                  <a:latin typeface="Times New Roman" charset="0"/>
                  <a:ea typeface="ヒラギノ角ゴ Pro W3" charset="0"/>
                  <a:cs typeface="ヒラギノ角ゴ Pro W3" charset="0"/>
                </a:defRPr>
              </a:lvl5pPr>
              <a:lvl6pPr marL="25146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6pPr>
              <a:lvl7pPr marL="29718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7pPr>
              <a:lvl8pPr marL="34290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8pPr>
              <a:lvl9pPr marL="38862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9pPr>
            </a:lstStyle>
            <a:p>
              <a:pPr algn="l"/>
              <a:r>
                <a:rPr lang="en-US" sz="2400" dirty="0">
                  <a:solidFill>
                    <a:schemeClr val="tx1">
                      <a:lumMod val="75000"/>
                      <a:lumOff val="25000"/>
                    </a:schemeClr>
                  </a:solidFill>
                  <a:latin typeface="+mj-lt"/>
                  <a:cs typeface="Calibri"/>
                </a:rPr>
                <a:t>Truancy</a:t>
              </a:r>
            </a:p>
          </p:txBody>
        </p:sp>
        <p:sp>
          <p:nvSpPr>
            <p:cNvPr id="23" name="Text Box 13"/>
            <p:cNvSpPr txBox="1">
              <a:spLocks noChangeArrowheads="1"/>
            </p:cNvSpPr>
            <p:nvPr/>
          </p:nvSpPr>
          <p:spPr bwMode="auto">
            <a:xfrm>
              <a:off x="1680" y="1755"/>
              <a:ext cx="1098"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ヒラギノ角ゴ Pro W3" charset="0"/>
                  <a:cs typeface="ヒラギノ角ゴ Pro W3" charset="0"/>
                </a:defRPr>
              </a:lvl1pPr>
              <a:lvl2pPr marL="742950" indent="-285750" eaLnBrk="0" hangingPunct="0">
                <a:defRPr sz="1200">
                  <a:solidFill>
                    <a:schemeClr val="tx1"/>
                  </a:solidFill>
                  <a:latin typeface="Times New Roman" charset="0"/>
                  <a:ea typeface="ヒラギノ角ゴ Pro W3" charset="0"/>
                  <a:cs typeface="ヒラギノ角ゴ Pro W3" charset="0"/>
                </a:defRPr>
              </a:lvl2pPr>
              <a:lvl3pPr marL="1143000" indent="-228600" eaLnBrk="0" hangingPunct="0">
                <a:defRPr sz="1200">
                  <a:solidFill>
                    <a:schemeClr val="tx1"/>
                  </a:solidFill>
                  <a:latin typeface="Times New Roman" charset="0"/>
                  <a:ea typeface="ヒラギノ角ゴ Pro W3" charset="0"/>
                  <a:cs typeface="ヒラギノ角ゴ Pro W3" charset="0"/>
                </a:defRPr>
              </a:lvl3pPr>
              <a:lvl4pPr marL="1600200" indent="-228600" eaLnBrk="0" hangingPunct="0">
                <a:defRPr sz="1200">
                  <a:solidFill>
                    <a:schemeClr val="tx1"/>
                  </a:solidFill>
                  <a:latin typeface="Times New Roman" charset="0"/>
                  <a:ea typeface="ヒラギノ角ゴ Pro W3" charset="0"/>
                  <a:cs typeface="ヒラギノ角ゴ Pro W3" charset="0"/>
                </a:defRPr>
              </a:lvl4pPr>
              <a:lvl5pPr marL="2057400" indent="-228600" eaLnBrk="0" hangingPunct="0">
                <a:defRPr sz="1200">
                  <a:solidFill>
                    <a:schemeClr val="tx1"/>
                  </a:solidFill>
                  <a:latin typeface="Times New Roman" charset="0"/>
                  <a:ea typeface="ヒラギノ角ゴ Pro W3" charset="0"/>
                  <a:cs typeface="ヒラギノ角ゴ Pro W3" charset="0"/>
                </a:defRPr>
              </a:lvl5pPr>
              <a:lvl6pPr marL="25146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6pPr>
              <a:lvl7pPr marL="29718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7pPr>
              <a:lvl8pPr marL="34290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8pPr>
              <a:lvl9pPr marL="38862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9pPr>
            </a:lstStyle>
            <a:p>
              <a:pPr algn="l"/>
              <a:r>
                <a:rPr lang="en-US" sz="2400" dirty="0">
                  <a:solidFill>
                    <a:schemeClr val="tx1">
                      <a:lumMod val="75000"/>
                      <a:lumOff val="25000"/>
                    </a:schemeClr>
                  </a:solidFill>
                  <a:latin typeface="+mj-lt"/>
                  <a:cs typeface="Calibri"/>
                </a:rPr>
                <a:t>Broken Families</a:t>
              </a:r>
            </a:p>
          </p:txBody>
        </p:sp>
        <p:sp>
          <p:nvSpPr>
            <p:cNvPr id="24" name="Text Box 14"/>
            <p:cNvSpPr txBox="1">
              <a:spLocks noChangeArrowheads="1"/>
            </p:cNvSpPr>
            <p:nvPr/>
          </p:nvSpPr>
          <p:spPr bwMode="auto">
            <a:xfrm>
              <a:off x="3072" y="1755"/>
              <a:ext cx="956"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ヒラギノ角ゴ Pro W3" charset="0"/>
                  <a:cs typeface="ヒラギノ角ゴ Pro W3" charset="0"/>
                </a:defRPr>
              </a:lvl1pPr>
              <a:lvl2pPr marL="742950" indent="-285750" eaLnBrk="0" hangingPunct="0">
                <a:defRPr sz="1200">
                  <a:solidFill>
                    <a:schemeClr val="tx1"/>
                  </a:solidFill>
                  <a:latin typeface="Times New Roman" charset="0"/>
                  <a:ea typeface="ヒラギノ角ゴ Pro W3" charset="0"/>
                  <a:cs typeface="ヒラギノ角ゴ Pro W3" charset="0"/>
                </a:defRPr>
              </a:lvl2pPr>
              <a:lvl3pPr marL="1143000" indent="-228600" eaLnBrk="0" hangingPunct="0">
                <a:defRPr sz="1200">
                  <a:solidFill>
                    <a:schemeClr val="tx1"/>
                  </a:solidFill>
                  <a:latin typeface="Times New Roman" charset="0"/>
                  <a:ea typeface="ヒラギノ角ゴ Pro W3" charset="0"/>
                  <a:cs typeface="ヒラギノ角ゴ Pro W3" charset="0"/>
                </a:defRPr>
              </a:lvl3pPr>
              <a:lvl4pPr marL="1600200" indent="-228600" eaLnBrk="0" hangingPunct="0">
                <a:defRPr sz="1200">
                  <a:solidFill>
                    <a:schemeClr val="tx1"/>
                  </a:solidFill>
                  <a:latin typeface="Times New Roman" charset="0"/>
                  <a:ea typeface="ヒラギノ角ゴ Pro W3" charset="0"/>
                  <a:cs typeface="ヒラギノ角ゴ Pro W3" charset="0"/>
                </a:defRPr>
              </a:lvl4pPr>
              <a:lvl5pPr marL="2057400" indent="-228600" eaLnBrk="0" hangingPunct="0">
                <a:defRPr sz="1200">
                  <a:solidFill>
                    <a:schemeClr val="tx1"/>
                  </a:solidFill>
                  <a:latin typeface="Times New Roman" charset="0"/>
                  <a:ea typeface="ヒラギノ角ゴ Pro W3" charset="0"/>
                  <a:cs typeface="ヒラギノ角ゴ Pro W3" charset="0"/>
                </a:defRPr>
              </a:lvl5pPr>
              <a:lvl6pPr marL="25146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6pPr>
              <a:lvl7pPr marL="29718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7pPr>
              <a:lvl8pPr marL="34290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8pPr>
              <a:lvl9pPr marL="38862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9pPr>
            </a:lstStyle>
            <a:p>
              <a:pPr algn="l"/>
              <a:r>
                <a:rPr lang="en-US" sz="2400">
                  <a:solidFill>
                    <a:schemeClr val="tx1">
                      <a:lumMod val="75000"/>
                      <a:lumOff val="25000"/>
                    </a:schemeClr>
                  </a:solidFill>
                  <a:latin typeface="+mj-lt"/>
                  <a:cs typeface="Calibri"/>
                </a:rPr>
                <a:t>Slum Housing</a:t>
              </a:r>
            </a:p>
          </p:txBody>
        </p:sp>
        <p:sp>
          <p:nvSpPr>
            <p:cNvPr id="25" name="Text Box 15"/>
            <p:cNvSpPr txBox="1">
              <a:spLocks noChangeArrowheads="1"/>
            </p:cNvSpPr>
            <p:nvPr/>
          </p:nvSpPr>
          <p:spPr bwMode="auto">
            <a:xfrm>
              <a:off x="2304" y="2591"/>
              <a:ext cx="1290"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ヒラギノ角ゴ Pro W3" charset="0"/>
                  <a:cs typeface="ヒラギノ角ゴ Pro W3" charset="0"/>
                </a:defRPr>
              </a:lvl1pPr>
              <a:lvl2pPr marL="742950" indent="-285750" eaLnBrk="0" hangingPunct="0">
                <a:defRPr sz="1200">
                  <a:solidFill>
                    <a:schemeClr val="tx1"/>
                  </a:solidFill>
                  <a:latin typeface="Times New Roman" charset="0"/>
                  <a:ea typeface="ヒラギノ角ゴ Pro W3" charset="0"/>
                  <a:cs typeface="ヒラギノ角ゴ Pro W3" charset="0"/>
                </a:defRPr>
              </a:lvl2pPr>
              <a:lvl3pPr marL="1143000" indent="-228600" eaLnBrk="0" hangingPunct="0">
                <a:defRPr sz="1200">
                  <a:solidFill>
                    <a:schemeClr val="tx1"/>
                  </a:solidFill>
                  <a:latin typeface="Times New Roman" charset="0"/>
                  <a:ea typeface="ヒラギノ角ゴ Pro W3" charset="0"/>
                  <a:cs typeface="ヒラギノ角ゴ Pro W3" charset="0"/>
                </a:defRPr>
              </a:lvl3pPr>
              <a:lvl4pPr marL="1600200" indent="-228600" eaLnBrk="0" hangingPunct="0">
                <a:defRPr sz="1200">
                  <a:solidFill>
                    <a:schemeClr val="tx1"/>
                  </a:solidFill>
                  <a:latin typeface="Times New Roman" charset="0"/>
                  <a:ea typeface="ヒラギノ角ゴ Pro W3" charset="0"/>
                  <a:cs typeface="ヒラギノ角ゴ Pro W3" charset="0"/>
                </a:defRPr>
              </a:lvl4pPr>
              <a:lvl5pPr marL="2057400" indent="-228600" eaLnBrk="0" hangingPunct="0">
                <a:defRPr sz="1200">
                  <a:solidFill>
                    <a:schemeClr val="tx1"/>
                  </a:solidFill>
                  <a:latin typeface="Times New Roman" charset="0"/>
                  <a:ea typeface="ヒラギノ角ゴ Pro W3" charset="0"/>
                  <a:cs typeface="ヒラギノ角ゴ Pro W3" charset="0"/>
                </a:defRPr>
              </a:lvl5pPr>
              <a:lvl6pPr marL="25146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6pPr>
              <a:lvl7pPr marL="29718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7pPr>
              <a:lvl8pPr marL="34290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8pPr>
              <a:lvl9pPr marL="38862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9pPr>
            </a:lstStyle>
            <a:p>
              <a:pPr algn="l"/>
              <a:r>
                <a:rPr lang="en-US" sz="2400" dirty="0">
                  <a:solidFill>
                    <a:schemeClr val="tx1">
                      <a:lumMod val="75000"/>
                      <a:lumOff val="25000"/>
                    </a:schemeClr>
                  </a:solidFill>
                  <a:latin typeface="+mj-lt"/>
                  <a:cs typeface="Calibri"/>
                </a:rPr>
                <a:t>Welfare Recipients</a:t>
              </a:r>
            </a:p>
          </p:txBody>
        </p:sp>
        <p:sp>
          <p:nvSpPr>
            <p:cNvPr id="26" name="Text Box 16"/>
            <p:cNvSpPr txBox="1">
              <a:spLocks noChangeArrowheads="1"/>
            </p:cNvSpPr>
            <p:nvPr/>
          </p:nvSpPr>
          <p:spPr bwMode="auto">
            <a:xfrm>
              <a:off x="2160" y="2090"/>
              <a:ext cx="518" cy="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200">
                  <a:solidFill>
                    <a:schemeClr val="tx1"/>
                  </a:solidFill>
                  <a:latin typeface="Times New Roman" charset="0"/>
                  <a:ea typeface="ヒラギノ角ゴ Pro W3" charset="0"/>
                  <a:cs typeface="ヒラギノ角ゴ Pro W3" charset="0"/>
                </a:defRPr>
              </a:lvl1pPr>
              <a:lvl2pPr marL="742950" indent="-285750" eaLnBrk="0" hangingPunct="0">
                <a:defRPr sz="1200">
                  <a:solidFill>
                    <a:schemeClr val="tx1"/>
                  </a:solidFill>
                  <a:latin typeface="Times New Roman" charset="0"/>
                  <a:ea typeface="ヒラギノ角ゴ Pro W3" charset="0"/>
                  <a:cs typeface="ヒラギノ角ゴ Pro W3" charset="0"/>
                </a:defRPr>
              </a:lvl2pPr>
              <a:lvl3pPr marL="1143000" indent="-228600" eaLnBrk="0" hangingPunct="0">
                <a:defRPr sz="1200">
                  <a:solidFill>
                    <a:schemeClr val="tx1"/>
                  </a:solidFill>
                  <a:latin typeface="Times New Roman" charset="0"/>
                  <a:ea typeface="ヒラギノ角ゴ Pro W3" charset="0"/>
                  <a:cs typeface="ヒラギノ角ゴ Pro W3" charset="0"/>
                </a:defRPr>
              </a:lvl3pPr>
              <a:lvl4pPr marL="1600200" indent="-228600" eaLnBrk="0" hangingPunct="0">
                <a:defRPr sz="1200">
                  <a:solidFill>
                    <a:schemeClr val="tx1"/>
                  </a:solidFill>
                  <a:latin typeface="Times New Roman" charset="0"/>
                  <a:ea typeface="ヒラギノ角ゴ Pro W3" charset="0"/>
                  <a:cs typeface="ヒラギノ角ゴ Pro W3" charset="0"/>
                </a:defRPr>
              </a:lvl4pPr>
              <a:lvl5pPr marL="2057400" indent="-228600" eaLnBrk="0" hangingPunct="0">
                <a:defRPr sz="1200">
                  <a:solidFill>
                    <a:schemeClr val="tx1"/>
                  </a:solidFill>
                  <a:latin typeface="Times New Roman" charset="0"/>
                  <a:ea typeface="ヒラギノ角ゴ Pro W3" charset="0"/>
                  <a:cs typeface="ヒラギノ角ゴ Pro W3" charset="0"/>
                </a:defRPr>
              </a:lvl5pPr>
              <a:lvl6pPr marL="25146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6pPr>
              <a:lvl7pPr marL="29718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7pPr>
              <a:lvl8pPr marL="34290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8pPr>
              <a:lvl9pPr marL="38862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9pPr>
            </a:lstStyle>
            <a:p>
              <a:r>
                <a:rPr lang="en-US" sz="2400" dirty="0">
                  <a:solidFill>
                    <a:schemeClr val="tx1">
                      <a:lumMod val="75000"/>
                      <a:lumOff val="25000"/>
                    </a:schemeClr>
                  </a:solidFill>
                  <a:latin typeface="+mj-lt"/>
                  <a:cs typeface="Calibri"/>
                </a:rPr>
                <a:t>Child Abuse</a:t>
              </a:r>
            </a:p>
          </p:txBody>
        </p:sp>
        <p:sp>
          <p:nvSpPr>
            <p:cNvPr id="27" name="Text Box 17"/>
            <p:cNvSpPr txBox="1">
              <a:spLocks noChangeArrowheads="1"/>
            </p:cNvSpPr>
            <p:nvPr/>
          </p:nvSpPr>
          <p:spPr bwMode="auto">
            <a:xfrm>
              <a:off x="2640" y="2158"/>
              <a:ext cx="480"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ヒラギノ角ゴ Pro W3" charset="0"/>
                  <a:cs typeface="ヒラギノ角ゴ Pro W3" charset="0"/>
                </a:defRPr>
              </a:lvl1pPr>
              <a:lvl2pPr marL="742950" indent="-285750" eaLnBrk="0" hangingPunct="0">
                <a:defRPr sz="1200">
                  <a:solidFill>
                    <a:schemeClr val="tx1"/>
                  </a:solidFill>
                  <a:latin typeface="Times New Roman" charset="0"/>
                  <a:ea typeface="ヒラギノ角ゴ Pro W3" charset="0"/>
                  <a:cs typeface="ヒラギノ角ゴ Pro W3" charset="0"/>
                </a:defRPr>
              </a:lvl2pPr>
              <a:lvl3pPr marL="1143000" indent="-228600" eaLnBrk="0" hangingPunct="0">
                <a:defRPr sz="1200">
                  <a:solidFill>
                    <a:schemeClr val="tx1"/>
                  </a:solidFill>
                  <a:latin typeface="Times New Roman" charset="0"/>
                  <a:ea typeface="ヒラギノ角ゴ Pro W3" charset="0"/>
                  <a:cs typeface="ヒラギノ角ゴ Pro W3" charset="0"/>
                </a:defRPr>
              </a:lvl3pPr>
              <a:lvl4pPr marL="1600200" indent="-228600" eaLnBrk="0" hangingPunct="0">
                <a:defRPr sz="1200">
                  <a:solidFill>
                    <a:schemeClr val="tx1"/>
                  </a:solidFill>
                  <a:latin typeface="Times New Roman" charset="0"/>
                  <a:ea typeface="ヒラギノ角ゴ Pro W3" charset="0"/>
                  <a:cs typeface="ヒラギノ角ゴ Pro W3" charset="0"/>
                </a:defRPr>
              </a:lvl4pPr>
              <a:lvl5pPr marL="2057400" indent="-228600" eaLnBrk="0" hangingPunct="0">
                <a:defRPr sz="1200">
                  <a:solidFill>
                    <a:schemeClr val="tx1"/>
                  </a:solidFill>
                  <a:latin typeface="Times New Roman" charset="0"/>
                  <a:ea typeface="ヒラギノ角ゴ Pro W3" charset="0"/>
                  <a:cs typeface="ヒラギノ角ゴ Pro W3" charset="0"/>
                </a:defRPr>
              </a:lvl5pPr>
              <a:lvl6pPr marL="25146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6pPr>
              <a:lvl7pPr marL="29718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7pPr>
              <a:lvl8pPr marL="34290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8pPr>
              <a:lvl9pPr marL="38862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9pPr>
            </a:lstStyle>
            <a:p>
              <a:r>
                <a:rPr lang="en-US" sz="2400">
                  <a:solidFill>
                    <a:schemeClr val="tx1">
                      <a:lumMod val="75000"/>
                      <a:lumOff val="25000"/>
                    </a:schemeClr>
                  </a:solidFill>
                  <a:latin typeface="+mj-lt"/>
                  <a:cs typeface="Calibri"/>
                </a:rPr>
                <a:t>Crime</a:t>
              </a:r>
            </a:p>
          </p:txBody>
        </p:sp>
        <p:sp>
          <p:nvSpPr>
            <p:cNvPr id="28" name="Text Box 18"/>
            <p:cNvSpPr txBox="1">
              <a:spLocks noChangeArrowheads="1"/>
            </p:cNvSpPr>
            <p:nvPr/>
          </p:nvSpPr>
          <p:spPr bwMode="auto">
            <a:xfrm>
              <a:off x="3067" y="1994"/>
              <a:ext cx="672"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ヒラギノ角ゴ Pro W3" charset="0"/>
                  <a:cs typeface="ヒラギノ角ゴ Pro W3" charset="0"/>
                </a:defRPr>
              </a:lvl1pPr>
              <a:lvl2pPr marL="742950" indent="-285750" eaLnBrk="0" hangingPunct="0">
                <a:defRPr sz="1200">
                  <a:solidFill>
                    <a:schemeClr val="tx1"/>
                  </a:solidFill>
                  <a:latin typeface="Times New Roman" charset="0"/>
                  <a:ea typeface="ヒラギノ角ゴ Pro W3" charset="0"/>
                  <a:cs typeface="ヒラギノ角ゴ Pro W3" charset="0"/>
                </a:defRPr>
              </a:lvl2pPr>
              <a:lvl3pPr marL="1143000" indent="-228600" eaLnBrk="0" hangingPunct="0">
                <a:defRPr sz="1200">
                  <a:solidFill>
                    <a:schemeClr val="tx1"/>
                  </a:solidFill>
                  <a:latin typeface="Times New Roman" charset="0"/>
                  <a:ea typeface="ヒラギノ角ゴ Pro W3" charset="0"/>
                  <a:cs typeface="ヒラギノ角ゴ Pro W3" charset="0"/>
                </a:defRPr>
              </a:lvl3pPr>
              <a:lvl4pPr marL="1600200" indent="-228600" eaLnBrk="0" hangingPunct="0">
                <a:defRPr sz="1200">
                  <a:solidFill>
                    <a:schemeClr val="tx1"/>
                  </a:solidFill>
                  <a:latin typeface="Times New Roman" charset="0"/>
                  <a:ea typeface="ヒラギノ角ゴ Pro W3" charset="0"/>
                  <a:cs typeface="ヒラギノ角ゴ Pro W3" charset="0"/>
                </a:defRPr>
              </a:lvl4pPr>
              <a:lvl5pPr marL="2057400" indent="-228600" eaLnBrk="0" hangingPunct="0">
                <a:defRPr sz="1200">
                  <a:solidFill>
                    <a:schemeClr val="tx1"/>
                  </a:solidFill>
                  <a:latin typeface="Times New Roman" charset="0"/>
                  <a:ea typeface="ヒラギノ角ゴ Pro W3" charset="0"/>
                  <a:cs typeface="ヒラギノ角ゴ Pro W3" charset="0"/>
                </a:defRPr>
              </a:lvl5pPr>
              <a:lvl6pPr marL="25146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6pPr>
              <a:lvl7pPr marL="29718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7pPr>
              <a:lvl8pPr marL="34290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8pPr>
              <a:lvl9pPr marL="3886200" indent="-228600" algn="ctr" eaLnBrk="0" fontAlgn="base" hangingPunct="0">
                <a:spcBef>
                  <a:spcPct val="0"/>
                </a:spcBef>
                <a:spcAft>
                  <a:spcPct val="0"/>
                </a:spcAft>
                <a:defRPr sz="1200">
                  <a:solidFill>
                    <a:schemeClr val="tx1"/>
                  </a:solidFill>
                  <a:latin typeface="Times New Roman" charset="0"/>
                  <a:ea typeface="ヒラギノ角ゴ Pro W3" charset="0"/>
                  <a:cs typeface="ヒラギノ角ゴ Pro W3" charset="0"/>
                </a:defRPr>
              </a:lvl9pPr>
            </a:lstStyle>
            <a:p>
              <a:pPr>
                <a:lnSpc>
                  <a:spcPct val="90000"/>
                </a:lnSpc>
              </a:pPr>
              <a:r>
                <a:rPr lang="en-US" sz="2400" dirty="0">
                  <a:solidFill>
                    <a:schemeClr val="tx1">
                      <a:lumMod val="75000"/>
                      <a:lumOff val="25000"/>
                    </a:schemeClr>
                  </a:solidFill>
                  <a:latin typeface="+mj-lt"/>
                  <a:cs typeface="Calibri"/>
                </a:rPr>
                <a:t>Graffiti</a:t>
              </a:r>
            </a:p>
            <a:p>
              <a:pPr>
                <a:lnSpc>
                  <a:spcPct val="90000"/>
                </a:lnSpc>
              </a:pPr>
              <a:endParaRPr lang="en-US" sz="2400" dirty="0">
                <a:solidFill>
                  <a:schemeClr val="tx1">
                    <a:lumMod val="85000"/>
                    <a:lumOff val="15000"/>
                  </a:schemeClr>
                </a:solidFill>
                <a:latin typeface="+mj-lt"/>
                <a:cs typeface="Calibri"/>
              </a:endParaRPr>
            </a:p>
          </p:txBody>
        </p:sp>
        <p:sp>
          <p:nvSpPr>
            <p:cNvPr id="29" name="Line 19"/>
            <p:cNvSpPr>
              <a:spLocks noChangeShapeType="1"/>
            </p:cNvSpPr>
            <p:nvPr/>
          </p:nvSpPr>
          <p:spPr bwMode="auto">
            <a:xfrm>
              <a:off x="2880" y="1264"/>
              <a:ext cx="0" cy="708"/>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mj-lt"/>
              </a:endParaRPr>
            </a:p>
          </p:txBody>
        </p:sp>
        <p:sp>
          <p:nvSpPr>
            <p:cNvPr id="30" name="Line 20"/>
            <p:cNvSpPr>
              <a:spLocks noChangeShapeType="1"/>
            </p:cNvSpPr>
            <p:nvPr/>
          </p:nvSpPr>
          <p:spPr bwMode="auto">
            <a:xfrm>
              <a:off x="932" y="2712"/>
              <a:ext cx="691"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mj-lt"/>
              </a:endParaRPr>
            </a:p>
          </p:txBody>
        </p:sp>
        <p:sp>
          <p:nvSpPr>
            <p:cNvPr id="31" name="Line 21"/>
            <p:cNvSpPr>
              <a:spLocks noChangeShapeType="1"/>
            </p:cNvSpPr>
            <p:nvPr/>
          </p:nvSpPr>
          <p:spPr bwMode="auto">
            <a:xfrm>
              <a:off x="4128" y="2712"/>
              <a:ext cx="691"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mj-lt"/>
              </a:endParaRPr>
            </a:p>
          </p:txBody>
        </p:sp>
        <p:sp>
          <p:nvSpPr>
            <p:cNvPr id="32" name="Line 22"/>
            <p:cNvSpPr>
              <a:spLocks noChangeShapeType="1"/>
            </p:cNvSpPr>
            <p:nvPr/>
          </p:nvSpPr>
          <p:spPr bwMode="auto">
            <a:xfrm>
              <a:off x="2880" y="2856"/>
              <a:ext cx="0" cy="384"/>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mj-lt"/>
              </a:endParaRPr>
            </a:p>
          </p:txBody>
        </p:sp>
        <p:sp>
          <p:nvSpPr>
            <p:cNvPr id="33" name="Line 23"/>
            <p:cNvSpPr>
              <a:spLocks noChangeShapeType="1"/>
            </p:cNvSpPr>
            <p:nvPr/>
          </p:nvSpPr>
          <p:spPr bwMode="auto">
            <a:xfrm flipH="1">
              <a:off x="1632" y="2568"/>
              <a:ext cx="480" cy="24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mj-lt"/>
              </a:endParaRPr>
            </a:p>
          </p:txBody>
        </p:sp>
        <p:sp>
          <p:nvSpPr>
            <p:cNvPr id="34" name="Line 24"/>
            <p:cNvSpPr>
              <a:spLocks noChangeShapeType="1"/>
            </p:cNvSpPr>
            <p:nvPr/>
          </p:nvSpPr>
          <p:spPr bwMode="auto">
            <a:xfrm>
              <a:off x="3648" y="2520"/>
              <a:ext cx="480" cy="288"/>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mj-lt"/>
              </a:endParaRPr>
            </a:p>
          </p:txBody>
        </p:sp>
        <p:sp>
          <p:nvSpPr>
            <p:cNvPr id="35" name="Line 25"/>
            <p:cNvSpPr>
              <a:spLocks noChangeShapeType="1"/>
            </p:cNvSpPr>
            <p:nvPr/>
          </p:nvSpPr>
          <p:spPr bwMode="auto">
            <a:xfrm>
              <a:off x="2640" y="1972"/>
              <a:ext cx="0" cy="57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mj-lt"/>
              </a:endParaRPr>
            </a:p>
          </p:txBody>
        </p:sp>
        <p:sp>
          <p:nvSpPr>
            <p:cNvPr id="36" name="Line 26"/>
            <p:cNvSpPr>
              <a:spLocks noChangeShapeType="1"/>
            </p:cNvSpPr>
            <p:nvPr/>
          </p:nvSpPr>
          <p:spPr bwMode="auto">
            <a:xfrm>
              <a:off x="3071" y="1972"/>
              <a:ext cx="0" cy="57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mj-lt"/>
              </a:endParaRPr>
            </a:p>
          </p:txBody>
        </p:sp>
        <p:sp>
          <p:nvSpPr>
            <p:cNvPr id="37" name="Line 27"/>
            <p:cNvSpPr>
              <a:spLocks noChangeShapeType="1"/>
            </p:cNvSpPr>
            <p:nvPr/>
          </p:nvSpPr>
          <p:spPr bwMode="auto">
            <a:xfrm flipH="1">
              <a:off x="950" y="1800"/>
              <a:ext cx="682" cy="288"/>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mj-lt"/>
              </a:endParaRPr>
            </a:p>
          </p:txBody>
        </p:sp>
        <p:sp>
          <p:nvSpPr>
            <p:cNvPr id="38" name="Line 28"/>
            <p:cNvSpPr>
              <a:spLocks noChangeShapeType="1"/>
            </p:cNvSpPr>
            <p:nvPr/>
          </p:nvSpPr>
          <p:spPr bwMode="auto">
            <a:xfrm>
              <a:off x="4128" y="1800"/>
              <a:ext cx="672" cy="288"/>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mj-lt"/>
              </a:endParaRPr>
            </a:p>
          </p:txBody>
        </p:sp>
        <p:sp>
          <p:nvSpPr>
            <p:cNvPr id="39" name="Line 29"/>
            <p:cNvSpPr>
              <a:spLocks noChangeShapeType="1"/>
            </p:cNvSpPr>
            <p:nvPr/>
          </p:nvSpPr>
          <p:spPr bwMode="auto">
            <a:xfrm>
              <a:off x="3096" y="2232"/>
              <a:ext cx="528"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mj-lt"/>
              </a:endParaRPr>
            </a:p>
          </p:txBody>
        </p:sp>
      </p:grpSp>
      <p:sp>
        <p:nvSpPr>
          <p:cNvPr id="40" name="TextBox 39"/>
          <p:cNvSpPr txBox="1"/>
          <p:nvPr/>
        </p:nvSpPr>
        <p:spPr>
          <a:xfrm>
            <a:off x="6555362" y="3859255"/>
            <a:ext cx="1326236" cy="707373"/>
          </a:xfrm>
          <a:prstGeom prst="rect">
            <a:avLst/>
          </a:prstGeom>
          <a:noFill/>
        </p:spPr>
        <p:txBody>
          <a:bodyPr wrap="square" rtlCol="0">
            <a:spAutoFit/>
          </a:bodyPr>
          <a:lstStyle/>
          <a:p>
            <a:pPr>
              <a:lnSpc>
                <a:spcPct val="90000"/>
              </a:lnSpc>
            </a:pPr>
            <a:r>
              <a:rPr lang="en-US" sz="2200" dirty="0">
                <a:latin typeface="+mj-lt"/>
                <a:cs typeface="Calibri"/>
              </a:rPr>
              <a:t>Mental </a:t>
            </a:r>
            <a:r>
              <a:rPr lang="en-US" sz="2200" dirty="0">
                <a:solidFill>
                  <a:schemeClr val="tx1">
                    <a:lumMod val="75000"/>
                    <a:lumOff val="25000"/>
                  </a:schemeClr>
                </a:solidFill>
                <a:latin typeface="+mj-lt"/>
                <a:cs typeface="Calibri"/>
              </a:rPr>
              <a:t>Disability</a:t>
            </a:r>
          </a:p>
        </p:txBody>
      </p:sp>
    </p:spTree>
    <p:extLst>
      <p:ext uri="{BB962C8B-B14F-4D97-AF65-F5344CB8AC3E}">
        <p14:creationId xmlns:p14="http://schemas.microsoft.com/office/powerpoint/2010/main" val="1750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1800618" y="261205"/>
            <a:ext cx="8590764" cy="1325563"/>
          </a:xfrm>
        </p:spPr>
        <p:txBody>
          <a:bodyPr>
            <a:normAutofit/>
          </a:bodyPr>
          <a:lstStyle/>
          <a:p>
            <a:pPr algn="ctr"/>
            <a:r>
              <a:rPr lang="en-US" sz="5400" b="1" dirty="0">
                <a:solidFill>
                  <a:srgbClr val="47104A"/>
                </a:solidFill>
                <a:latin typeface="+mj-lt"/>
                <a:ea typeface="Ebrima" panose="02000000000000000000" pitchFamily="2" charset="0"/>
                <a:cs typeface="Ebrima" panose="02000000000000000000" pitchFamily="2" charset="0"/>
              </a:rPr>
              <a:t>Community Assets Map</a:t>
            </a:r>
            <a:endParaRPr lang="en-US" sz="5400" b="1" dirty="0">
              <a:solidFill>
                <a:srgbClr val="47104A"/>
              </a:solidFill>
              <a:latin typeface="+mj-lt"/>
              <a:ea typeface="Ebrima" panose="02000000000000000000" pitchFamily="2" charset="0"/>
              <a:cs typeface="Ebrima" panose="02000000000000000000" pitchFamily="2" charset="0"/>
            </a:endParaRPr>
          </a:p>
        </p:txBody>
      </p:sp>
      <p:grpSp>
        <p:nvGrpSpPr>
          <p:cNvPr id="41" name="Group 40"/>
          <p:cNvGrpSpPr/>
          <p:nvPr/>
        </p:nvGrpSpPr>
        <p:grpSpPr>
          <a:xfrm>
            <a:off x="1901856" y="1412376"/>
            <a:ext cx="8199713" cy="4932956"/>
            <a:chOff x="391837" y="1280915"/>
            <a:chExt cx="8199713" cy="4932956"/>
          </a:xfrm>
        </p:grpSpPr>
        <p:sp>
          <p:nvSpPr>
            <p:cNvPr id="42" name="Line 85"/>
            <p:cNvSpPr>
              <a:spLocks noChangeShapeType="1"/>
            </p:cNvSpPr>
            <p:nvPr/>
          </p:nvSpPr>
          <p:spPr bwMode="auto">
            <a:xfrm>
              <a:off x="4494253" y="1722672"/>
              <a:ext cx="0" cy="3513137"/>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Rectangle 42"/>
            <p:cNvSpPr>
              <a:spLocks noChangeArrowheads="1"/>
            </p:cNvSpPr>
            <p:nvPr/>
          </p:nvSpPr>
          <p:spPr bwMode="auto">
            <a:xfrm>
              <a:off x="1515342" y="1502009"/>
              <a:ext cx="5791200" cy="417512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44" name="Picture 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8392" y="1502010"/>
              <a:ext cx="10509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9580" y="2499970"/>
              <a:ext cx="75882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4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3530" y="4321410"/>
              <a:ext cx="1050925"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4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3742" y="3727314"/>
              <a:ext cx="474663"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4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1730" y="4473810"/>
              <a:ext cx="887412" cy="65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48"/>
            <p:cNvPicPr>
              <a:picLocks noChangeAspect="1" noChangeArrowheads="1"/>
            </p:cNvPicPr>
            <p:nvPr/>
          </p:nvPicPr>
          <p:blipFill>
            <a:blip r:embed="rId8" cstate="email">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925371" y="4994760"/>
              <a:ext cx="1216025" cy="785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49"/>
            <p:cNvPicPr>
              <a:picLocks noChangeAspect="1" noChangeArrowheads="1"/>
            </p:cNvPicPr>
            <p:nvPr/>
          </p:nvPicPr>
          <p:blipFill>
            <a:blip r:embed="rId9" cstate="email">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6752513" y="5104297"/>
              <a:ext cx="1225550" cy="67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 name="Picture 50"/>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923988" y="3430986"/>
              <a:ext cx="731837"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Picture 51"/>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4127775" y="5235810"/>
              <a:ext cx="731837"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 name="Picture 52"/>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5711105" y="3407010"/>
              <a:ext cx="731837"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 name="Picture 53"/>
            <p:cNvPicPr>
              <a:picLocks noChangeAspect="1" noChangeArrowheads="1"/>
            </p:cNvPicPr>
            <p:nvPr/>
          </p:nvPicPr>
          <p:blipFill>
            <a:blip r:embed="rId13" cstate="email">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6844580" y="2552935"/>
              <a:ext cx="1096962"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 name="Picture 54"/>
            <p:cNvPicPr>
              <a:picLocks noChangeAspect="1" noChangeArrowheads="1"/>
            </p:cNvPicPr>
            <p:nvPr/>
          </p:nvPicPr>
          <p:blipFill>
            <a:blip r:embed="rId14" cstate="email">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066978" y="3608622"/>
              <a:ext cx="1114425"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 name="Text Box 70"/>
            <p:cNvSpPr txBox="1">
              <a:spLocks noChangeArrowheads="1"/>
            </p:cNvSpPr>
            <p:nvPr/>
          </p:nvSpPr>
          <p:spPr bwMode="auto">
            <a:xfrm>
              <a:off x="5449961" y="2005247"/>
              <a:ext cx="60407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dirty="0">
                  <a:latin typeface="Calibri"/>
                  <a:cs typeface="Calibri"/>
                </a:rPr>
                <a:t>Youth</a:t>
              </a:r>
            </a:p>
          </p:txBody>
        </p:sp>
        <p:sp>
          <p:nvSpPr>
            <p:cNvPr id="57" name="Text Box 72"/>
            <p:cNvSpPr txBox="1">
              <a:spLocks noChangeArrowheads="1"/>
            </p:cNvSpPr>
            <p:nvPr/>
          </p:nvSpPr>
          <p:spPr bwMode="auto">
            <a:xfrm>
              <a:off x="6945059" y="5690651"/>
              <a:ext cx="153644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dirty="0">
                  <a:latin typeface="Calibri"/>
                  <a:cs typeface="Calibri"/>
                </a:rPr>
                <a:t>Community Colleges</a:t>
              </a:r>
            </a:p>
          </p:txBody>
        </p:sp>
        <p:sp>
          <p:nvSpPr>
            <p:cNvPr id="58" name="Text Box 73"/>
            <p:cNvSpPr txBox="1">
              <a:spLocks noChangeArrowheads="1"/>
            </p:cNvSpPr>
            <p:nvPr/>
          </p:nvSpPr>
          <p:spPr bwMode="auto">
            <a:xfrm>
              <a:off x="6447705" y="4442060"/>
              <a:ext cx="123983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dirty="0">
                  <a:latin typeface="Calibri"/>
                  <a:cs typeface="Calibri"/>
                </a:rPr>
                <a:t>Labeled People</a:t>
              </a:r>
            </a:p>
          </p:txBody>
        </p:sp>
        <p:sp>
          <p:nvSpPr>
            <p:cNvPr id="59" name="Text Box 74"/>
            <p:cNvSpPr txBox="1">
              <a:spLocks noChangeArrowheads="1"/>
            </p:cNvSpPr>
            <p:nvPr/>
          </p:nvSpPr>
          <p:spPr bwMode="auto">
            <a:xfrm>
              <a:off x="5401542" y="4076935"/>
              <a:ext cx="8921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dirty="0">
                  <a:latin typeface="Calibri"/>
                  <a:cs typeface="Calibri"/>
                </a:rPr>
                <a:t>Artists</a:t>
              </a:r>
            </a:p>
          </p:txBody>
        </p:sp>
        <p:sp>
          <p:nvSpPr>
            <p:cNvPr id="60" name="Text Box 77"/>
            <p:cNvSpPr txBox="1">
              <a:spLocks noChangeArrowheads="1"/>
            </p:cNvSpPr>
            <p:nvPr/>
          </p:nvSpPr>
          <p:spPr bwMode="auto">
            <a:xfrm>
              <a:off x="7687541" y="1883010"/>
              <a:ext cx="90400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dirty="0">
                  <a:latin typeface="Calibri"/>
                  <a:cs typeface="Calibri"/>
                </a:rPr>
                <a:t>Schools</a:t>
              </a:r>
            </a:p>
          </p:txBody>
        </p:sp>
        <p:sp>
          <p:nvSpPr>
            <p:cNvPr id="61" name="Text Box 78"/>
            <p:cNvSpPr txBox="1">
              <a:spLocks noChangeArrowheads="1"/>
            </p:cNvSpPr>
            <p:nvPr/>
          </p:nvSpPr>
          <p:spPr bwMode="auto">
            <a:xfrm>
              <a:off x="391837" y="2005247"/>
              <a:ext cx="102884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dirty="0">
                  <a:latin typeface="Calibri"/>
                  <a:cs typeface="Calibri"/>
                </a:rPr>
                <a:t>Business</a:t>
              </a:r>
            </a:p>
          </p:txBody>
        </p:sp>
        <p:sp>
          <p:nvSpPr>
            <p:cNvPr id="62" name="Text Box 79"/>
            <p:cNvSpPr txBox="1">
              <a:spLocks noChangeArrowheads="1"/>
            </p:cNvSpPr>
            <p:nvPr/>
          </p:nvSpPr>
          <p:spPr bwMode="auto">
            <a:xfrm>
              <a:off x="2074142" y="1560730"/>
              <a:ext cx="12192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dirty="0">
                  <a:latin typeface="Calibri"/>
                  <a:cs typeface="Calibri"/>
                </a:rPr>
                <a:t>Churches/    Houses of Worship</a:t>
              </a:r>
            </a:p>
          </p:txBody>
        </p:sp>
        <p:sp>
          <p:nvSpPr>
            <p:cNvPr id="63" name="Text Box 80"/>
            <p:cNvSpPr txBox="1">
              <a:spLocks noChangeArrowheads="1"/>
            </p:cNvSpPr>
            <p:nvPr/>
          </p:nvSpPr>
          <p:spPr bwMode="auto">
            <a:xfrm>
              <a:off x="2505942" y="3340913"/>
              <a:ext cx="12192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dirty="0">
                  <a:latin typeface="Calibri"/>
                  <a:cs typeface="Calibri"/>
                </a:rPr>
                <a:t>Income</a:t>
              </a:r>
            </a:p>
          </p:txBody>
        </p:sp>
        <p:sp>
          <p:nvSpPr>
            <p:cNvPr id="64" name="Text Box 81"/>
            <p:cNvSpPr txBox="1">
              <a:spLocks noChangeArrowheads="1"/>
            </p:cNvSpPr>
            <p:nvPr/>
          </p:nvSpPr>
          <p:spPr bwMode="auto">
            <a:xfrm>
              <a:off x="2461492" y="5044320"/>
              <a:ext cx="12192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dirty="0">
                  <a:latin typeface="Calibri"/>
                  <a:cs typeface="Calibri"/>
                </a:rPr>
                <a:t>Older Adults</a:t>
              </a:r>
            </a:p>
          </p:txBody>
        </p:sp>
        <p:sp>
          <p:nvSpPr>
            <p:cNvPr id="65" name="Text Box 82"/>
            <p:cNvSpPr txBox="1">
              <a:spLocks noChangeArrowheads="1"/>
            </p:cNvSpPr>
            <p:nvPr/>
          </p:nvSpPr>
          <p:spPr bwMode="auto">
            <a:xfrm>
              <a:off x="391837" y="4227376"/>
              <a:ext cx="147672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dirty="0">
                  <a:latin typeface="Calibri"/>
                  <a:cs typeface="Calibri"/>
                </a:rPr>
                <a:t>Parks</a:t>
              </a:r>
            </a:p>
          </p:txBody>
        </p:sp>
        <p:sp>
          <p:nvSpPr>
            <p:cNvPr id="66" name="Text Box 83"/>
            <p:cNvSpPr txBox="1">
              <a:spLocks noChangeArrowheads="1"/>
            </p:cNvSpPr>
            <p:nvPr/>
          </p:nvSpPr>
          <p:spPr bwMode="auto">
            <a:xfrm>
              <a:off x="905741" y="5684495"/>
              <a:ext cx="127566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dirty="0">
                  <a:latin typeface="Calibri"/>
                  <a:cs typeface="Calibri"/>
                </a:rPr>
                <a:t>Hospitals</a:t>
              </a:r>
            </a:p>
          </p:txBody>
        </p:sp>
        <p:sp>
          <p:nvSpPr>
            <p:cNvPr id="67" name="Line 86"/>
            <p:cNvSpPr>
              <a:spLocks noChangeShapeType="1"/>
            </p:cNvSpPr>
            <p:nvPr/>
          </p:nvSpPr>
          <p:spPr bwMode="auto">
            <a:xfrm flipH="1">
              <a:off x="3147292" y="2505310"/>
              <a:ext cx="533400" cy="2667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87"/>
            <p:cNvSpPr>
              <a:spLocks noChangeShapeType="1"/>
            </p:cNvSpPr>
            <p:nvPr/>
          </p:nvSpPr>
          <p:spPr bwMode="auto">
            <a:xfrm>
              <a:off x="5141192" y="2467210"/>
              <a:ext cx="1708150" cy="406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88"/>
            <p:cNvSpPr>
              <a:spLocks noChangeShapeType="1"/>
            </p:cNvSpPr>
            <p:nvPr/>
          </p:nvSpPr>
          <p:spPr bwMode="auto">
            <a:xfrm flipH="1">
              <a:off x="6392142" y="3026010"/>
              <a:ext cx="53340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Line 89"/>
            <p:cNvSpPr>
              <a:spLocks noChangeShapeType="1"/>
            </p:cNvSpPr>
            <p:nvPr/>
          </p:nvSpPr>
          <p:spPr bwMode="auto">
            <a:xfrm>
              <a:off x="5172941" y="3584810"/>
              <a:ext cx="990599" cy="228599"/>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Line 90"/>
            <p:cNvSpPr>
              <a:spLocks noChangeShapeType="1"/>
            </p:cNvSpPr>
            <p:nvPr/>
          </p:nvSpPr>
          <p:spPr bwMode="auto">
            <a:xfrm>
              <a:off x="6163542" y="4061060"/>
              <a:ext cx="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91"/>
            <p:cNvSpPr>
              <a:spLocks noChangeShapeType="1"/>
            </p:cNvSpPr>
            <p:nvPr/>
          </p:nvSpPr>
          <p:spPr bwMode="auto">
            <a:xfrm>
              <a:off x="2298774" y="3254610"/>
              <a:ext cx="381000" cy="685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Line 92"/>
            <p:cNvSpPr>
              <a:spLocks noChangeShapeType="1"/>
            </p:cNvSpPr>
            <p:nvPr/>
          </p:nvSpPr>
          <p:spPr bwMode="auto">
            <a:xfrm flipH="1">
              <a:off x="2927079" y="4121385"/>
              <a:ext cx="58289" cy="3647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 name="Line 94"/>
            <p:cNvSpPr>
              <a:spLocks noChangeShapeType="1"/>
            </p:cNvSpPr>
            <p:nvPr/>
          </p:nvSpPr>
          <p:spPr bwMode="auto">
            <a:xfrm>
              <a:off x="3267941" y="4931010"/>
              <a:ext cx="1026271" cy="35083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 name="Line 95"/>
            <p:cNvSpPr>
              <a:spLocks noChangeShapeType="1"/>
            </p:cNvSpPr>
            <p:nvPr/>
          </p:nvSpPr>
          <p:spPr bwMode="auto">
            <a:xfrm flipH="1">
              <a:off x="4667193" y="4977048"/>
              <a:ext cx="1223298" cy="304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Line 96"/>
            <p:cNvSpPr>
              <a:spLocks noChangeShapeType="1"/>
            </p:cNvSpPr>
            <p:nvPr/>
          </p:nvSpPr>
          <p:spPr bwMode="auto">
            <a:xfrm flipH="1">
              <a:off x="3111573" y="3534011"/>
              <a:ext cx="478631" cy="27939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Line 97"/>
            <p:cNvSpPr>
              <a:spLocks noChangeShapeType="1"/>
            </p:cNvSpPr>
            <p:nvPr/>
          </p:nvSpPr>
          <p:spPr bwMode="auto">
            <a:xfrm flipH="1">
              <a:off x="3111573" y="3788010"/>
              <a:ext cx="842169" cy="97478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78" name="Picture 77" descr="Negocio: bienvenido a Twitterland…"/>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902054" y="2467210"/>
              <a:ext cx="1351476" cy="853887"/>
            </a:xfrm>
            <a:prstGeom prst="rect">
              <a:avLst/>
            </a:prstGeom>
          </p:spPr>
        </p:pic>
        <p:sp>
          <p:nvSpPr>
            <p:cNvPr id="79" name="Line 96"/>
            <p:cNvSpPr>
              <a:spLocks noChangeShapeType="1"/>
            </p:cNvSpPr>
            <p:nvPr/>
          </p:nvSpPr>
          <p:spPr bwMode="auto">
            <a:xfrm flipH="1">
              <a:off x="5411859" y="2772010"/>
              <a:ext cx="751682" cy="42694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Line 96"/>
            <p:cNvSpPr>
              <a:spLocks noChangeShapeType="1"/>
            </p:cNvSpPr>
            <p:nvPr/>
          </p:nvSpPr>
          <p:spPr bwMode="auto">
            <a:xfrm flipH="1">
              <a:off x="6392142" y="2391644"/>
              <a:ext cx="581626" cy="38036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Rectangle 80"/>
            <p:cNvSpPr>
              <a:spLocks noChangeArrowheads="1"/>
            </p:cNvSpPr>
            <p:nvPr/>
          </p:nvSpPr>
          <p:spPr bwMode="auto">
            <a:xfrm>
              <a:off x="3502892" y="1280915"/>
              <a:ext cx="1974850" cy="587375"/>
            </a:xfrm>
            <a:prstGeom prst="rect">
              <a:avLst/>
            </a:prstGeom>
            <a:solidFill>
              <a:schemeClr val="bg1"/>
            </a:solidFill>
            <a:ln w="9525">
              <a:solidFill>
                <a:schemeClr val="tx1"/>
              </a:solidFill>
              <a:miter lim="800000"/>
              <a:headEnd/>
              <a:tailEnd/>
            </a:ln>
            <a:effectLst>
              <a:outerShdw dist="53882" dir="2700000" algn="ctr" rotWithShape="0">
                <a:schemeClr val="bg2"/>
              </a:outerShdw>
            </a:effectLst>
          </p:spPr>
          <p:txBody>
            <a:bodyPr anchor="ctr"/>
            <a:lstStyle/>
            <a:p>
              <a:pPr algn="ctr"/>
              <a:r>
                <a:rPr lang="en-US" dirty="0">
                  <a:solidFill>
                    <a:srgbClr val="080808"/>
                  </a:solidFill>
                </a:rPr>
                <a:t>Local INSTITUTIONS</a:t>
              </a:r>
            </a:p>
          </p:txBody>
        </p:sp>
        <p:sp>
          <p:nvSpPr>
            <p:cNvPr id="82" name="Rectangle 81"/>
            <p:cNvSpPr>
              <a:spLocks noChangeArrowheads="1"/>
            </p:cNvSpPr>
            <p:nvPr/>
          </p:nvSpPr>
          <p:spPr bwMode="auto">
            <a:xfrm>
              <a:off x="3590204" y="2127485"/>
              <a:ext cx="1544638" cy="593725"/>
            </a:xfrm>
            <a:prstGeom prst="rect">
              <a:avLst/>
            </a:prstGeom>
            <a:solidFill>
              <a:schemeClr val="bg1"/>
            </a:solidFill>
            <a:ln w="9525">
              <a:solidFill>
                <a:schemeClr val="tx1"/>
              </a:solidFill>
              <a:miter lim="800000"/>
              <a:headEnd/>
              <a:tailEnd/>
            </a:ln>
            <a:effectLst>
              <a:outerShdw dist="53882" dir="2700000" algn="ctr" rotWithShape="0">
                <a:schemeClr val="bg2"/>
              </a:outerShdw>
            </a:effectLst>
          </p:spPr>
          <p:txBody>
            <a:bodyPr anchor="ctr"/>
            <a:lstStyle/>
            <a:p>
              <a:pPr algn="ctr"/>
              <a:r>
                <a:rPr lang="en-US" dirty="0">
                  <a:solidFill>
                    <a:srgbClr val="080808"/>
                  </a:solidFill>
                </a:rPr>
                <a:t>Citizens’ Associations</a:t>
              </a:r>
            </a:p>
          </p:txBody>
        </p:sp>
        <p:sp>
          <p:nvSpPr>
            <p:cNvPr id="83" name="AutoShape 6"/>
            <p:cNvSpPr>
              <a:spLocks noChangeArrowheads="1"/>
            </p:cNvSpPr>
            <p:nvPr/>
          </p:nvSpPr>
          <p:spPr bwMode="auto">
            <a:xfrm>
              <a:off x="3267943" y="3064109"/>
              <a:ext cx="2424112" cy="1377951"/>
            </a:xfrm>
            <a:custGeom>
              <a:avLst/>
              <a:gdLst>
                <a:gd name="T0" fmla="*/ 957792 w 21600"/>
                <a:gd name="T1" fmla="*/ 115729 h 21600"/>
                <a:gd name="T2" fmla="*/ 258233 w 21600"/>
                <a:gd name="T3" fmla="*/ 571500 h 21600"/>
                <a:gd name="T4" fmla="*/ 957792 w 21600"/>
                <a:gd name="T5" fmla="*/ 1143000 h 21600"/>
                <a:gd name="T6" fmla="*/ 1646767 w 21600"/>
                <a:gd name="T7" fmla="*/ 5715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99CC"/>
            </a:solidFill>
            <a:ln w="9525">
              <a:solidFill>
                <a:schemeClr val="tx1"/>
              </a:solidFill>
              <a:miter lim="800000"/>
              <a:headEnd/>
              <a:tailEnd/>
            </a:ln>
            <a:effectLst>
              <a:outerShdw dist="53882" dir="2700000" algn="ctr" rotWithShape="0">
                <a:schemeClr val="bg2"/>
              </a:outerShdw>
            </a:effectLst>
          </p:spPr>
          <p:txBody>
            <a:bodyPr lIns="0" rIns="0" anchor="ctr"/>
            <a:lstStyle/>
            <a:p>
              <a:pPr algn="ctr"/>
              <a:r>
                <a:rPr lang="en-US" sz="1600" dirty="0">
                  <a:solidFill>
                    <a:srgbClr val="080808"/>
                  </a:solidFill>
                  <a:latin typeface="Calibri"/>
                  <a:cs typeface="Calibri"/>
                </a:rPr>
                <a:t>Gifts of INDIVIDUALS</a:t>
              </a:r>
            </a:p>
          </p:txBody>
        </p:sp>
        <p:pic>
          <p:nvPicPr>
            <p:cNvPr id="84" name="Picture 83"/>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5469805" y="2085433"/>
              <a:ext cx="977900" cy="97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01727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2" descr="Large confetti"/>
          <p:cNvSpPr>
            <a:spLocks noGrp="1" noChangeArrowheads="1"/>
          </p:cNvSpPr>
          <p:nvPr>
            <p:ph type="title"/>
          </p:nvPr>
        </p:nvSpPr>
        <p:spPr>
          <a:xfrm>
            <a:off x="838200" y="74840"/>
            <a:ext cx="10515600" cy="1325563"/>
          </a:xfrm>
        </p:spPr>
        <p:txBody>
          <a:bodyPr>
            <a:normAutofit/>
          </a:bodyPr>
          <a:lstStyle/>
          <a:p>
            <a:pPr algn="ctr" eaLnBrk="1" hangingPunct="1">
              <a:lnSpc>
                <a:spcPct val="80000"/>
              </a:lnSpc>
            </a:pPr>
            <a:r>
              <a:rPr lang="en-US" sz="4000" b="1" dirty="0">
                <a:solidFill>
                  <a:srgbClr val="5D425F"/>
                </a:solidFill>
                <a:latin typeface="+mj-lt"/>
                <a:cs typeface="Calibri"/>
              </a:rPr>
              <a:t>Consequences of the Needs Map </a:t>
            </a:r>
            <a:r>
              <a:rPr lang="en-US" sz="4000" b="1" dirty="0">
                <a:solidFill>
                  <a:srgbClr val="5D425F"/>
                </a:solidFill>
                <a:latin typeface="+mj-lt"/>
                <a:cs typeface="Calibri"/>
              </a:rPr>
              <a:t/>
            </a:r>
            <a:br>
              <a:rPr lang="en-US" sz="4000" b="1" dirty="0">
                <a:solidFill>
                  <a:srgbClr val="5D425F"/>
                </a:solidFill>
                <a:latin typeface="+mj-lt"/>
                <a:cs typeface="Calibri"/>
              </a:rPr>
            </a:br>
            <a:r>
              <a:rPr lang="en-US" sz="4000" b="1" dirty="0">
                <a:solidFill>
                  <a:srgbClr val="5D425F"/>
                </a:solidFill>
                <a:latin typeface="+mj-lt"/>
                <a:cs typeface="Calibri"/>
              </a:rPr>
              <a:t>for </a:t>
            </a:r>
            <a:r>
              <a:rPr lang="en-US" sz="4000" b="1" dirty="0">
                <a:solidFill>
                  <a:srgbClr val="5D425F"/>
                </a:solidFill>
                <a:latin typeface="+mj-lt"/>
                <a:cs typeface="Calibri"/>
              </a:rPr>
              <a:t>Local Residents</a:t>
            </a:r>
          </a:p>
        </p:txBody>
      </p:sp>
      <p:sp>
        <p:nvSpPr>
          <p:cNvPr id="86" name="Rectangle 3"/>
          <p:cNvSpPr txBox="1">
            <a:spLocks noChangeArrowheads="1"/>
          </p:cNvSpPr>
          <p:nvPr/>
        </p:nvSpPr>
        <p:spPr>
          <a:xfrm>
            <a:off x="1915194" y="1400403"/>
            <a:ext cx="8614217" cy="50057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600"/>
              </a:spcBef>
            </a:pPr>
            <a:r>
              <a:rPr lang="ja-JP" altLang="en-US" sz="2400" dirty="0">
                <a:cs typeface="Calibri"/>
              </a:rPr>
              <a:t>“</a:t>
            </a:r>
            <a:r>
              <a:rPr lang="en-US" altLang="ja-JP" sz="2400" dirty="0">
                <a:cs typeface="Calibri"/>
              </a:rPr>
              <a:t>We are deficient</a:t>
            </a:r>
            <a:r>
              <a:rPr lang="ja-JP" altLang="en-US" sz="2400" dirty="0">
                <a:cs typeface="Calibri"/>
              </a:rPr>
              <a:t>”</a:t>
            </a:r>
            <a:endParaRPr lang="en-US" sz="2400" dirty="0">
              <a:cs typeface="Calibri"/>
            </a:endParaRPr>
          </a:p>
          <a:p>
            <a:pPr>
              <a:lnSpc>
                <a:spcPct val="110000"/>
              </a:lnSpc>
              <a:spcBef>
                <a:spcPts val="600"/>
              </a:spcBef>
            </a:pPr>
            <a:r>
              <a:rPr lang="en-US" sz="2400" dirty="0">
                <a:cs typeface="Calibri"/>
              </a:rPr>
              <a:t>Our local relationships are damaged</a:t>
            </a:r>
          </a:p>
          <a:p>
            <a:pPr>
              <a:lnSpc>
                <a:spcPct val="110000"/>
              </a:lnSpc>
              <a:spcBef>
                <a:spcPts val="600"/>
              </a:spcBef>
            </a:pPr>
            <a:r>
              <a:rPr lang="en-US" sz="2400" dirty="0">
                <a:cs typeface="Calibri"/>
              </a:rPr>
              <a:t>Most money comes into our community for programs – often narrowly defined</a:t>
            </a:r>
          </a:p>
          <a:p>
            <a:pPr>
              <a:lnSpc>
                <a:spcPct val="110000"/>
              </a:lnSpc>
              <a:spcBef>
                <a:spcPts val="600"/>
              </a:spcBef>
            </a:pPr>
            <a:r>
              <a:rPr lang="en-US" sz="2400" dirty="0">
                <a:cs typeface="Calibri"/>
              </a:rPr>
              <a:t>Money can get misdirected towards professional helpers, not residents</a:t>
            </a:r>
          </a:p>
          <a:p>
            <a:pPr>
              <a:lnSpc>
                <a:spcPct val="110000"/>
              </a:lnSpc>
              <a:spcBef>
                <a:spcPts val="600"/>
              </a:spcBef>
            </a:pPr>
            <a:r>
              <a:rPr lang="en-US" sz="2400" dirty="0">
                <a:cs typeface="Calibri"/>
              </a:rPr>
              <a:t>We place focus on leaders who magnify deficiencies</a:t>
            </a:r>
          </a:p>
          <a:p>
            <a:pPr>
              <a:lnSpc>
                <a:spcPct val="110000"/>
              </a:lnSpc>
              <a:spcBef>
                <a:spcPts val="600"/>
              </a:spcBef>
            </a:pPr>
            <a:r>
              <a:rPr lang="en-US" sz="2400" dirty="0">
                <a:cs typeface="Calibri"/>
              </a:rPr>
              <a:t>We reward failure and foster dependency on systems</a:t>
            </a:r>
          </a:p>
          <a:p>
            <a:pPr>
              <a:lnSpc>
                <a:spcPct val="110000"/>
              </a:lnSpc>
              <a:spcBef>
                <a:spcPts val="600"/>
              </a:spcBef>
            </a:pPr>
            <a:r>
              <a:rPr lang="en-US" sz="2400" dirty="0">
                <a:cs typeface="Calibri"/>
              </a:rPr>
              <a:t>Our community has a poor self-image</a:t>
            </a:r>
          </a:p>
          <a:p>
            <a:pPr>
              <a:lnSpc>
                <a:spcPct val="110000"/>
              </a:lnSpc>
              <a:spcBef>
                <a:spcPts val="600"/>
              </a:spcBef>
            </a:pPr>
            <a:r>
              <a:rPr lang="en-US" sz="2400" dirty="0">
                <a:cs typeface="Calibri"/>
              </a:rPr>
              <a:t>We experience hopelessness</a:t>
            </a:r>
            <a:endParaRPr lang="en-US" sz="2400" dirty="0">
              <a:cs typeface="Calibri"/>
            </a:endParaRPr>
          </a:p>
        </p:txBody>
      </p:sp>
    </p:spTree>
    <p:extLst>
      <p:ext uri="{BB962C8B-B14F-4D97-AF65-F5344CB8AC3E}">
        <p14:creationId xmlns:p14="http://schemas.microsoft.com/office/powerpoint/2010/main" val="329540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ummit ABCD [Compatibility Mode]" id="{7B6B04C5-C53E-4539-888B-9E340242AE54}" vid="{6D6215A3-C0E2-4E3E-932D-D1138A0AFA3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3918</TotalTime>
  <Words>1670</Words>
  <Application>Microsoft Office PowerPoint</Application>
  <PresentationFormat>Widescreen</PresentationFormat>
  <Paragraphs>262</Paragraphs>
  <Slides>35</Slides>
  <Notes>33</Notes>
  <HiddenSlides>2</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0</vt:i4>
      </vt:variant>
      <vt:variant>
        <vt:lpstr>Slide Titles</vt:lpstr>
      </vt:variant>
      <vt:variant>
        <vt:i4>35</vt:i4>
      </vt:variant>
    </vt:vector>
  </HeadingPairs>
  <TitlesOfParts>
    <vt:vector size="48" baseType="lpstr">
      <vt:lpstr>MS PGothic</vt:lpstr>
      <vt:lpstr>MS PGothic</vt:lpstr>
      <vt:lpstr>Arial</vt:lpstr>
      <vt:lpstr>Calibri</vt:lpstr>
      <vt:lpstr>Constantia</vt:lpstr>
      <vt:lpstr>Courier New</vt:lpstr>
      <vt:lpstr>Ebrima</vt:lpstr>
      <vt:lpstr>Garamond</vt:lpstr>
      <vt:lpstr>メイリオ</vt:lpstr>
      <vt:lpstr>Times New Roman</vt:lpstr>
      <vt:lpstr>Verdana</vt:lpstr>
      <vt:lpstr>ヒラギノ角ゴ Pro W3</vt:lpstr>
      <vt:lpstr>Office Theme</vt:lpstr>
      <vt:lpstr>Asset Based Community Development (ABCD)</vt:lpstr>
      <vt:lpstr>Our Agenda</vt:lpstr>
      <vt:lpstr>PowerPoint Presentation</vt:lpstr>
      <vt:lpstr>Asset Based Community Development (ABCD)</vt:lpstr>
      <vt:lpstr>"Building Communities from the Inside Out: A Path Toward Finding and Mobilizing a Community's Assets"  </vt:lpstr>
      <vt:lpstr>The Dilemma…</vt:lpstr>
      <vt:lpstr>Neighborhood Needs Map</vt:lpstr>
      <vt:lpstr>Community Assets Map</vt:lpstr>
      <vt:lpstr>Consequences of the Needs Map  for Local Residents</vt:lpstr>
      <vt:lpstr>Individuals</vt:lpstr>
      <vt:lpstr>PowerPoint Presentation</vt:lpstr>
      <vt:lpstr>Associations</vt:lpstr>
      <vt:lpstr>What are Local Voluntary Associations?</vt:lpstr>
      <vt:lpstr>Institutions</vt:lpstr>
      <vt:lpstr>Local Institutions</vt:lpstr>
      <vt:lpstr>PowerPoint Presentation</vt:lpstr>
      <vt:lpstr>PowerPoint Presentation</vt:lpstr>
      <vt:lpstr>PowerPoint Presentation</vt:lpstr>
      <vt:lpstr>Physical Space</vt:lpstr>
      <vt:lpstr>PowerPoint Presentation</vt:lpstr>
      <vt:lpstr>Assets - Community  (physical, social capital, economy)</vt:lpstr>
      <vt:lpstr>Exchange</vt:lpstr>
      <vt:lpstr>Culture, Stories and History </vt:lpstr>
      <vt:lpstr>Six Community Assets</vt:lpstr>
      <vt:lpstr>Basic ABCD Findings</vt:lpstr>
      <vt:lpstr>Connecting Assets</vt:lpstr>
      <vt:lpstr>Connector’s Skills</vt:lpstr>
      <vt:lpstr>Three Planning Questions</vt:lpstr>
      <vt:lpstr>Cautions Regarding ABCD</vt:lpstr>
      <vt:lpstr>PowerPoint Presentation</vt:lpstr>
      <vt:lpstr>Asset Mapping</vt:lpstr>
      <vt:lpstr>ABCD INTO ACTION</vt:lpstr>
      <vt:lpstr>ABCD INTO ACTION</vt:lpstr>
      <vt:lpstr>Questions?</vt:lpstr>
      <vt:lpstr>Thank You To Our Workshop Sponsor,  Brown Forman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Mellone Long</dc:creator>
  <cp:lastModifiedBy>Senior Liaison</cp:lastModifiedBy>
  <cp:revision>12</cp:revision>
  <cp:lastPrinted>2021-11-05T13:58:57Z</cp:lastPrinted>
  <dcterms:created xsi:type="dcterms:W3CDTF">2021-10-08T22:15:26Z</dcterms:created>
  <dcterms:modified xsi:type="dcterms:W3CDTF">2021-11-05T14:08:16Z</dcterms:modified>
</cp:coreProperties>
</file>