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07/relationships/hdphoto" Target="../media/hdphoto1.wdp"/><Relationship Id="rId1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07/relationships/hdphoto" Target="../media/hdphoto1.wdp"/><Relationship Id="rId1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C6796-B7C0-4C7D-B59C-A1C4D551CC9F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</dgm:pt>
    <dgm:pt modelId="{F5D62A4A-0755-4DF0-8F40-169B070445A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Community Engagement</a:t>
          </a:r>
        </a:p>
      </dgm:t>
    </dgm:pt>
    <dgm:pt modelId="{84B14CCB-8D18-48A6-8E52-030962A55737}" type="parTrans" cxnId="{8A01C3CF-DE11-467F-8746-CCDB4CC548F7}">
      <dgm:prSet/>
      <dgm:spPr/>
      <dgm:t>
        <a:bodyPr/>
        <a:lstStyle/>
        <a:p>
          <a:endParaRPr lang="en-US"/>
        </a:p>
      </dgm:t>
    </dgm:pt>
    <dgm:pt modelId="{EA59215C-CB27-47E9-86FB-6B74878EC74C}" type="sibTrans" cxnId="{8A01C3CF-DE11-467F-8746-CCDB4CC548F7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7EC886D8-DF2C-4B27-A957-281971369FA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Education &amp; Training</a:t>
          </a:r>
        </a:p>
      </dgm:t>
    </dgm:pt>
    <dgm:pt modelId="{C38368B0-42C2-450B-8506-8D764BE46E45}" type="parTrans" cxnId="{607B506C-F4F6-4A15-B4D5-3E500793F097}">
      <dgm:prSet/>
      <dgm:spPr/>
      <dgm:t>
        <a:bodyPr/>
        <a:lstStyle/>
        <a:p>
          <a:endParaRPr lang="en-US"/>
        </a:p>
      </dgm:t>
    </dgm:pt>
    <dgm:pt modelId="{C20B3163-601A-4CFA-A631-12CFBDD57E8F}" type="sibTrans" cxnId="{607B506C-F4F6-4A15-B4D5-3E500793F097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CFF7D96F-AA91-445A-A892-35FC029F63EF}">
      <dgm:prSet/>
      <dgm:spPr>
        <a:solidFill>
          <a:schemeClr val="accent5"/>
        </a:solidFill>
      </dgm:spPr>
      <dgm:t>
        <a:bodyPr/>
        <a:lstStyle/>
        <a:p>
          <a:r>
            <a:rPr lang="en-US" dirty="0"/>
            <a:t>Planning &amp; Design Assistance</a:t>
          </a:r>
        </a:p>
      </dgm:t>
    </dgm:pt>
    <dgm:pt modelId="{FA09ED7F-73FE-40F5-BD50-B1792600EC80}" type="parTrans" cxnId="{07CE712B-DA8E-4489-8014-12E8589DED25}">
      <dgm:prSet/>
      <dgm:spPr/>
      <dgm:t>
        <a:bodyPr/>
        <a:lstStyle/>
        <a:p>
          <a:endParaRPr lang="en-US"/>
        </a:p>
      </dgm:t>
    </dgm:pt>
    <dgm:pt modelId="{7631AB22-405F-4424-8744-69B8B227021B}" type="sibTrans" cxnId="{07CE712B-DA8E-4489-8014-12E8589DED25}">
      <dgm:prSet/>
      <dgm:spPr/>
      <dgm:t>
        <a:bodyPr/>
        <a:lstStyle/>
        <a:p>
          <a:endParaRPr lang="en-US"/>
        </a:p>
      </dgm:t>
    </dgm:pt>
    <dgm:pt modelId="{6DBBC78D-38C7-4F07-94D6-6DD50B198C0C}" type="pres">
      <dgm:prSet presAssocID="{28FC6796-B7C0-4C7D-B59C-A1C4D551CC9F}" presName="Name0" presStyleCnt="0">
        <dgm:presLayoutVars>
          <dgm:dir/>
          <dgm:resizeHandles val="exact"/>
        </dgm:presLayoutVars>
      </dgm:prSet>
      <dgm:spPr/>
    </dgm:pt>
    <dgm:pt modelId="{D67A8074-994E-42E3-9100-0127CAFAF3BE}" type="pres">
      <dgm:prSet presAssocID="{F5D62A4A-0755-4DF0-8F40-169B070445A8}" presName="composite" presStyleCnt="0"/>
      <dgm:spPr/>
    </dgm:pt>
    <dgm:pt modelId="{7F89E6B6-48C5-4F56-BC05-DF35B79711D3}" type="pres">
      <dgm:prSet presAssocID="{F5D62A4A-0755-4DF0-8F40-169B070445A8}" presName="imagSh" presStyleLbl="bgImgPlace1" presStyleIdx="0" presStyleCnt="3" custLinFactNeighborX="702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F264804-FC3E-4FC3-9839-FB906DCC4D18}" type="pres">
      <dgm:prSet presAssocID="{F5D62A4A-0755-4DF0-8F40-169B070445A8}" presName="txNode" presStyleLbl="node1" presStyleIdx="0" presStyleCnt="3" custScaleX="83684" custScaleY="83684" custLinFactNeighborY="15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6C096-D6AC-4C06-B8AF-267A6968E064}" type="pres">
      <dgm:prSet presAssocID="{EA59215C-CB27-47E9-86FB-6B74878EC74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0C03E39-D737-4599-8F72-80876947389A}" type="pres">
      <dgm:prSet presAssocID="{EA59215C-CB27-47E9-86FB-6B74878EC74C}" presName="connTx" presStyleLbl="sibTrans2D1" presStyleIdx="0" presStyleCnt="2"/>
      <dgm:spPr/>
      <dgm:t>
        <a:bodyPr/>
        <a:lstStyle/>
        <a:p>
          <a:endParaRPr lang="en-US"/>
        </a:p>
      </dgm:t>
    </dgm:pt>
    <dgm:pt modelId="{4129CCC9-7E95-4DEB-A150-11B59084CF98}" type="pres">
      <dgm:prSet presAssocID="{7EC886D8-DF2C-4B27-A957-281971369FAC}" presName="composite" presStyleCnt="0"/>
      <dgm:spPr/>
    </dgm:pt>
    <dgm:pt modelId="{66A59DA9-1CA7-4D27-9174-62EF6CE35B20}" type="pres">
      <dgm:prSet presAssocID="{7EC886D8-DF2C-4B27-A957-281971369FAC}" presName="imagSh" presStyleLbl="b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666" r="-16666"/>
          </a:stretch>
        </a:blipFill>
      </dgm:spPr>
    </dgm:pt>
    <dgm:pt modelId="{60E86E00-90BB-48D5-B5EA-A4134661384B}" type="pres">
      <dgm:prSet presAssocID="{7EC886D8-DF2C-4B27-A957-281971369FAC}" presName="txNode" presStyleLbl="node1" presStyleIdx="1" presStyleCnt="3" custScaleX="83684" custScaleY="83684" custLinFactNeighborY="15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19496-2618-4AFA-A676-59355B8E5F4E}" type="pres">
      <dgm:prSet presAssocID="{C20B3163-601A-4CFA-A631-12CFBDD57E8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1DA9A57-E0F4-4ADD-BA13-24B24E88BBB1}" type="pres">
      <dgm:prSet presAssocID="{C20B3163-601A-4CFA-A631-12CFBDD57E8F}" presName="connTx" presStyleLbl="sibTrans2D1" presStyleIdx="1" presStyleCnt="2"/>
      <dgm:spPr/>
      <dgm:t>
        <a:bodyPr/>
        <a:lstStyle/>
        <a:p>
          <a:endParaRPr lang="en-US"/>
        </a:p>
      </dgm:t>
    </dgm:pt>
    <dgm:pt modelId="{6FBB23E3-9D79-4D8F-94BA-C6D1FDEC4097}" type="pres">
      <dgm:prSet presAssocID="{CFF7D96F-AA91-445A-A892-35FC029F63EF}" presName="composite" presStyleCnt="0"/>
      <dgm:spPr/>
    </dgm:pt>
    <dgm:pt modelId="{13CB2E5C-41A9-4473-9CFD-B10A5BCDBFB9}" type="pres">
      <dgm:prSet presAssocID="{CFF7D96F-AA91-445A-A892-35FC029F63EF}" presName="imagSh" presStyleLbl="bgImgPlac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23C00CF-057A-43EF-B113-FB2B16A257B0}" type="pres">
      <dgm:prSet presAssocID="{CFF7D96F-AA91-445A-A892-35FC029F63EF}" presName="txNode" presStyleLbl="node1" presStyleIdx="2" presStyleCnt="3" custScaleX="83684" custScaleY="83684" custLinFactNeighborY="15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AEB76B-EEA6-40A4-B2B2-587FDBBA8A24}" type="presOf" srcId="{7EC886D8-DF2C-4B27-A957-281971369FAC}" destId="{60E86E00-90BB-48D5-B5EA-A4134661384B}" srcOrd="0" destOrd="0" presId="urn:microsoft.com/office/officeart/2005/8/layout/hProcess10"/>
    <dgm:cxn modelId="{8A01C3CF-DE11-467F-8746-CCDB4CC548F7}" srcId="{28FC6796-B7C0-4C7D-B59C-A1C4D551CC9F}" destId="{F5D62A4A-0755-4DF0-8F40-169B070445A8}" srcOrd="0" destOrd="0" parTransId="{84B14CCB-8D18-48A6-8E52-030962A55737}" sibTransId="{EA59215C-CB27-47E9-86FB-6B74878EC74C}"/>
    <dgm:cxn modelId="{4677CFFA-C33E-4F83-A092-683034693AA7}" type="presOf" srcId="{CFF7D96F-AA91-445A-A892-35FC029F63EF}" destId="{A23C00CF-057A-43EF-B113-FB2B16A257B0}" srcOrd="0" destOrd="0" presId="urn:microsoft.com/office/officeart/2005/8/layout/hProcess10"/>
    <dgm:cxn modelId="{4AA90E2A-24D8-4CD9-9FD0-6F911462E3A5}" type="presOf" srcId="{28FC6796-B7C0-4C7D-B59C-A1C4D551CC9F}" destId="{6DBBC78D-38C7-4F07-94D6-6DD50B198C0C}" srcOrd="0" destOrd="0" presId="urn:microsoft.com/office/officeart/2005/8/layout/hProcess10"/>
    <dgm:cxn modelId="{5C04ABAE-00E7-4677-AF1D-9895EE706E28}" type="presOf" srcId="{EA59215C-CB27-47E9-86FB-6B74878EC74C}" destId="{20C03E39-D737-4599-8F72-80876947389A}" srcOrd="1" destOrd="0" presId="urn:microsoft.com/office/officeart/2005/8/layout/hProcess10"/>
    <dgm:cxn modelId="{607B506C-F4F6-4A15-B4D5-3E500793F097}" srcId="{28FC6796-B7C0-4C7D-B59C-A1C4D551CC9F}" destId="{7EC886D8-DF2C-4B27-A957-281971369FAC}" srcOrd="1" destOrd="0" parTransId="{C38368B0-42C2-450B-8506-8D764BE46E45}" sibTransId="{C20B3163-601A-4CFA-A631-12CFBDD57E8F}"/>
    <dgm:cxn modelId="{1EB5BF60-EA24-49D0-8FD5-F20184B7F179}" type="presOf" srcId="{EA59215C-CB27-47E9-86FB-6B74878EC74C}" destId="{AAC6C096-D6AC-4C06-B8AF-267A6968E064}" srcOrd="0" destOrd="0" presId="urn:microsoft.com/office/officeart/2005/8/layout/hProcess10"/>
    <dgm:cxn modelId="{07CE712B-DA8E-4489-8014-12E8589DED25}" srcId="{28FC6796-B7C0-4C7D-B59C-A1C4D551CC9F}" destId="{CFF7D96F-AA91-445A-A892-35FC029F63EF}" srcOrd="2" destOrd="0" parTransId="{FA09ED7F-73FE-40F5-BD50-B1792600EC80}" sibTransId="{7631AB22-405F-4424-8744-69B8B227021B}"/>
    <dgm:cxn modelId="{2C3EF08B-2B54-4F63-BAD2-8847F9029625}" type="presOf" srcId="{C20B3163-601A-4CFA-A631-12CFBDD57E8F}" destId="{E1DA9A57-E0F4-4ADD-BA13-24B24E88BBB1}" srcOrd="1" destOrd="0" presId="urn:microsoft.com/office/officeart/2005/8/layout/hProcess10"/>
    <dgm:cxn modelId="{FC36F655-5098-4EEE-B054-63CBD21E3E54}" type="presOf" srcId="{F5D62A4A-0755-4DF0-8F40-169B070445A8}" destId="{EF264804-FC3E-4FC3-9839-FB906DCC4D18}" srcOrd="0" destOrd="0" presId="urn:microsoft.com/office/officeart/2005/8/layout/hProcess10"/>
    <dgm:cxn modelId="{283C62B6-EE0E-4BD8-AB45-D398C4529E11}" type="presOf" srcId="{C20B3163-601A-4CFA-A631-12CFBDD57E8F}" destId="{53919496-2618-4AFA-A676-59355B8E5F4E}" srcOrd="0" destOrd="0" presId="urn:microsoft.com/office/officeart/2005/8/layout/hProcess10"/>
    <dgm:cxn modelId="{71A53823-ED4B-458A-8674-ED5506AA1BE1}" type="presParOf" srcId="{6DBBC78D-38C7-4F07-94D6-6DD50B198C0C}" destId="{D67A8074-994E-42E3-9100-0127CAFAF3BE}" srcOrd="0" destOrd="0" presId="urn:microsoft.com/office/officeart/2005/8/layout/hProcess10"/>
    <dgm:cxn modelId="{D6F5650F-715D-4B79-BE5C-9F368CE15B84}" type="presParOf" srcId="{D67A8074-994E-42E3-9100-0127CAFAF3BE}" destId="{7F89E6B6-48C5-4F56-BC05-DF35B79711D3}" srcOrd="0" destOrd="0" presId="urn:microsoft.com/office/officeart/2005/8/layout/hProcess10"/>
    <dgm:cxn modelId="{28FD6BEC-B5CE-4BC8-ABAC-ADB7F71F0B73}" type="presParOf" srcId="{D67A8074-994E-42E3-9100-0127CAFAF3BE}" destId="{EF264804-FC3E-4FC3-9839-FB906DCC4D18}" srcOrd="1" destOrd="0" presId="urn:microsoft.com/office/officeart/2005/8/layout/hProcess10"/>
    <dgm:cxn modelId="{A88AB6A7-1F5F-4E78-821B-3AC19C62C354}" type="presParOf" srcId="{6DBBC78D-38C7-4F07-94D6-6DD50B198C0C}" destId="{AAC6C096-D6AC-4C06-B8AF-267A6968E064}" srcOrd="1" destOrd="0" presId="urn:microsoft.com/office/officeart/2005/8/layout/hProcess10"/>
    <dgm:cxn modelId="{B23B8A4F-9D31-47F5-BB5D-80A74B4D620F}" type="presParOf" srcId="{AAC6C096-D6AC-4C06-B8AF-267A6968E064}" destId="{20C03E39-D737-4599-8F72-80876947389A}" srcOrd="0" destOrd="0" presId="urn:microsoft.com/office/officeart/2005/8/layout/hProcess10"/>
    <dgm:cxn modelId="{1B03127F-E115-4BA2-A07F-C1656F05F8FC}" type="presParOf" srcId="{6DBBC78D-38C7-4F07-94D6-6DD50B198C0C}" destId="{4129CCC9-7E95-4DEB-A150-11B59084CF98}" srcOrd="2" destOrd="0" presId="urn:microsoft.com/office/officeart/2005/8/layout/hProcess10"/>
    <dgm:cxn modelId="{67E0C228-A609-409D-BBC7-2B85774FF852}" type="presParOf" srcId="{4129CCC9-7E95-4DEB-A150-11B59084CF98}" destId="{66A59DA9-1CA7-4D27-9174-62EF6CE35B20}" srcOrd="0" destOrd="0" presId="urn:microsoft.com/office/officeart/2005/8/layout/hProcess10"/>
    <dgm:cxn modelId="{9380ED8F-8F0A-404F-ABE0-FE98B4B396F9}" type="presParOf" srcId="{4129CCC9-7E95-4DEB-A150-11B59084CF98}" destId="{60E86E00-90BB-48D5-B5EA-A4134661384B}" srcOrd="1" destOrd="0" presId="urn:microsoft.com/office/officeart/2005/8/layout/hProcess10"/>
    <dgm:cxn modelId="{D5DD40AE-4A7E-44A5-AC88-503B64A6001F}" type="presParOf" srcId="{6DBBC78D-38C7-4F07-94D6-6DD50B198C0C}" destId="{53919496-2618-4AFA-A676-59355B8E5F4E}" srcOrd="3" destOrd="0" presId="urn:microsoft.com/office/officeart/2005/8/layout/hProcess10"/>
    <dgm:cxn modelId="{AFBC08D3-8721-428A-BCC1-1ADEC58FA517}" type="presParOf" srcId="{53919496-2618-4AFA-A676-59355B8E5F4E}" destId="{E1DA9A57-E0F4-4ADD-BA13-24B24E88BBB1}" srcOrd="0" destOrd="0" presId="urn:microsoft.com/office/officeart/2005/8/layout/hProcess10"/>
    <dgm:cxn modelId="{3D964D48-A50B-4499-A9A7-6FD9724BDDE5}" type="presParOf" srcId="{6DBBC78D-38C7-4F07-94D6-6DD50B198C0C}" destId="{6FBB23E3-9D79-4D8F-94BA-C6D1FDEC4097}" srcOrd="4" destOrd="0" presId="urn:microsoft.com/office/officeart/2005/8/layout/hProcess10"/>
    <dgm:cxn modelId="{21AA3751-CB20-4F1E-859C-4B251C227324}" type="presParOf" srcId="{6FBB23E3-9D79-4D8F-94BA-C6D1FDEC4097}" destId="{13CB2E5C-41A9-4473-9CFD-B10A5BCDBFB9}" srcOrd="0" destOrd="0" presId="urn:microsoft.com/office/officeart/2005/8/layout/hProcess10"/>
    <dgm:cxn modelId="{422070EC-02E0-4488-A4BA-EAE0FEF50A62}" type="presParOf" srcId="{6FBB23E3-9D79-4D8F-94BA-C6D1FDEC4097}" destId="{A23C00CF-057A-43EF-B113-FB2B16A257B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9E6B6-48C5-4F56-BC05-DF35B79711D3}">
      <dsp:nvSpPr>
        <dsp:cNvPr id="0" name=""/>
        <dsp:cNvSpPr/>
      </dsp:nvSpPr>
      <dsp:spPr>
        <a:xfrm>
          <a:off x="13705" y="873842"/>
          <a:ext cx="1529762" cy="1529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64804-FC3E-4FC3-9839-FB906DCC4D18}">
      <dsp:nvSpPr>
        <dsp:cNvPr id="0" name=""/>
        <dsp:cNvSpPr/>
      </dsp:nvSpPr>
      <dsp:spPr>
        <a:xfrm>
          <a:off x="376796" y="2154834"/>
          <a:ext cx="1280166" cy="128016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Community Engagement</a:t>
          </a:r>
        </a:p>
      </dsp:txBody>
      <dsp:txXfrm>
        <a:off x="414291" y="2192329"/>
        <a:ext cx="1205176" cy="1205176"/>
      </dsp:txXfrm>
    </dsp:sp>
    <dsp:sp modelId="{AAC6C096-D6AC-4C06-B8AF-267A6968E064}">
      <dsp:nvSpPr>
        <dsp:cNvPr id="0" name=""/>
        <dsp:cNvSpPr/>
      </dsp:nvSpPr>
      <dsp:spPr>
        <a:xfrm>
          <a:off x="1790696" y="1454933"/>
          <a:ext cx="247228" cy="36758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790696" y="1528449"/>
        <a:ext cx="173060" cy="220548"/>
      </dsp:txXfrm>
    </dsp:sp>
    <dsp:sp modelId="{66A59DA9-1CA7-4D27-9174-62EF6CE35B20}">
      <dsp:nvSpPr>
        <dsp:cNvPr id="0" name=""/>
        <dsp:cNvSpPr/>
      </dsp:nvSpPr>
      <dsp:spPr>
        <a:xfrm>
          <a:off x="2249834" y="873842"/>
          <a:ext cx="1529762" cy="15297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666" r="-1666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86E00-90BB-48D5-B5EA-A4134661384B}">
      <dsp:nvSpPr>
        <dsp:cNvPr id="0" name=""/>
        <dsp:cNvSpPr/>
      </dsp:nvSpPr>
      <dsp:spPr>
        <a:xfrm>
          <a:off x="2623663" y="2154834"/>
          <a:ext cx="1280166" cy="128016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Education &amp; Training</a:t>
          </a:r>
        </a:p>
      </dsp:txBody>
      <dsp:txXfrm>
        <a:off x="2661158" y="2192329"/>
        <a:ext cx="1205176" cy="1205176"/>
      </dsp:txXfrm>
    </dsp:sp>
    <dsp:sp modelId="{53919496-2618-4AFA-A676-59355B8E5F4E}">
      <dsp:nvSpPr>
        <dsp:cNvPr id="0" name=""/>
        <dsp:cNvSpPr/>
      </dsp:nvSpPr>
      <dsp:spPr>
        <a:xfrm>
          <a:off x="4030583" y="1454933"/>
          <a:ext cx="250986" cy="36758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4030583" y="1528449"/>
        <a:ext cx="175690" cy="220548"/>
      </dsp:txXfrm>
    </dsp:sp>
    <dsp:sp modelId="{13CB2E5C-41A9-4473-9CFD-B10A5BCDBFB9}">
      <dsp:nvSpPr>
        <dsp:cNvPr id="0" name=""/>
        <dsp:cNvSpPr/>
      </dsp:nvSpPr>
      <dsp:spPr>
        <a:xfrm>
          <a:off x="4496701" y="873842"/>
          <a:ext cx="1529762" cy="1529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C00CF-057A-43EF-B113-FB2B16A257B0}">
      <dsp:nvSpPr>
        <dsp:cNvPr id="0" name=""/>
        <dsp:cNvSpPr/>
      </dsp:nvSpPr>
      <dsp:spPr>
        <a:xfrm>
          <a:off x="4870530" y="2154834"/>
          <a:ext cx="1280166" cy="1280166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Planning &amp; Design Assistance</a:t>
          </a:r>
        </a:p>
      </dsp:txBody>
      <dsp:txXfrm>
        <a:off x="4908025" y="2192329"/>
        <a:ext cx="1205176" cy="1205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6806F-BB61-46F6-B4A3-24C1DD4263E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DDDF-3C9F-4939-B619-864085BB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3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76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045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80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720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529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221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778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11509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8135" y="8753977"/>
            <a:ext cx="2974494" cy="460821"/>
          </a:xfrm>
          <a:prstGeom prst="rect">
            <a:avLst/>
          </a:prstGeom>
        </p:spPr>
        <p:txBody>
          <a:bodyPr/>
          <a:lstStyle/>
          <a:p>
            <a:fld id="{2E9FD0CE-75D5-6B45-A598-DA0C4D0CC81A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/>
              <a:t>19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300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9" y="8829968"/>
            <a:ext cx="3037839" cy="466434"/>
          </a:xfrm>
          <a:prstGeom prst="rect">
            <a:avLst/>
          </a:prstGeom>
        </p:spPr>
        <p:txBody>
          <a:bodyPr/>
          <a:lstStyle/>
          <a:p>
            <a:fld id="{E1BE5AC0-8DAF-43FA-80D9-569F49CAA8F6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/>
              <a:t>20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5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8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56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4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26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6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1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11509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E5AC0-8DAF-43FA-80D9-569F49CAA8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0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81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789">
              <a:defRPr/>
            </a:pPr>
            <a:r>
              <a:rPr lang="en-US" dirty="0"/>
              <a:t>Neighborhoods Liaisons are the lead in CFN’s outreach and assistance.</a:t>
            </a:r>
          </a:p>
          <a:p>
            <a:pPr defTabSz="918789">
              <a:defRPr/>
            </a:pPr>
            <a:r>
              <a:rPr lang="en-US" dirty="0"/>
              <a:t>Sign up for weekly Neighborhood News or send newsletter info (community events, projects, etc.) to John Hawkins</a:t>
            </a:r>
          </a:p>
          <a:p>
            <a:pPr defTabSz="918789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8135" y="8753977"/>
            <a:ext cx="2974494" cy="462420"/>
          </a:xfrm>
          <a:prstGeom prst="rect">
            <a:avLst/>
          </a:prstGeom>
        </p:spPr>
        <p:txBody>
          <a:bodyPr/>
          <a:lstStyle/>
          <a:p>
            <a:fld id="{E1BE5AC0-8DAF-43FA-80D9-569F49CAA8F6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/>
              <a:t>8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01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6423" y="4377789"/>
            <a:ext cx="5491373" cy="4147378"/>
          </a:xfrm>
          <a:prstGeom prst="rect">
            <a:avLst/>
          </a:prstGeom>
          <a:noFill/>
          <a:ln>
            <a:noFill/>
          </a:ln>
        </p:spPr>
        <p:txBody>
          <a:bodyPr lIns="91864" tIns="91864" rIns="91864" bIns="91864" anchor="ctr" anchorCtr="0">
            <a:noAutofit/>
          </a:bodyPr>
          <a:lstStyle/>
          <a:p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90563"/>
            <a:ext cx="61436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166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789">
              <a:defRPr/>
            </a:pPr>
            <a:r>
              <a:rPr lang="en-US" dirty="0"/>
              <a:t>Neighborhoods Liaisons are the lead in CFN’s outreach and assistance.</a:t>
            </a:r>
          </a:p>
          <a:p>
            <a:pPr defTabSz="918789">
              <a:defRPr/>
            </a:pPr>
            <a:r>
              <a:rPr lang="en-US" dirty="0"/>
              <a:t>Sign up for weekly Neighborhood News or send newsletter info (community events, projects, etc.) to John Hawkins</a:t>
            </a:r>
          </a:p>
          <a:p>
            <a:pPr defTabSz="918789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8135" y="8753977"/>
            <a:ext cx="2974494" cy="462420"/>
          </a:xfrm>
          <a:prstGeom prst="rect">
            <a:avLst/>
          </a:prstGeom>
        </p:spPr>
        <p:txBody>
          <a:bodyPr/>
          <a:lstStyle/>
          <a:p>
            <a:fld id="{E1BE5AC0-8DAF-43FA-80D9-569F49CAA8F6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/>
              <a:t>10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38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7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1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0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1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6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6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70000" t="-4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8FD70-F150-4311-A9DD-7EF2FC879D3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070AA-8E89-4EEC-B4D1-42B7345A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forneighborhoods.org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../../CFN%20Overview%20Presentations/CFN%20Overview%20Presentation_For%20Neigh_Associations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../CFN%20Overview%20Presentations/CFN%20Overview%20Presentation_For%20Neigh_Associations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8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2" y="2383148"/>
            <a:ext cx="12192000" cy="447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6" y="645787"/>
            <a:ext cx="4575057" cy="173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036" y1="40767" x2="31740" y2="35985"/>
                        <a14:foregroundMark x1="31648" y1="33239" x2="33333" y2="29025"/>
                        <a14:foregroundMark x1="19393" y1="95691" x2="21844" y2="92045"/>
                        <a14:foregroundMark x1="63664" y1="13352" x2="65962" y2="16146"/>
                        <a14:foregroundMark x1="64583" y1="13636" x2="66054" y2="15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8" y="443851"/>
            <a:ext cx="10108664" cy="6540901"/>
          </a:xfrm>
          <a:prstGeom prst="rect">
            <a:avLst/>
          </a:prstGeom>
        </p:spPr>
      </p:pic>
      <p:sp>
        <p:nvSpPr>
          <p:cNvPr id="10" name="Shape 135"/>
          <p:cNvSpPr txBox="1">
            <a:spLocks noGrp="1"/>
          </p:cNvSpPr>
          <p:nvPr>
            <p:ph type="title"/>
          </p:nvPr>
        </p:nvSpPr>
        <p:spPr>
          <a:xfrm>
            <a:off x="1524002" y="471420"/>
            <a:ext cx="9143999" cy="8413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sz="2800" dirty="0">
                <a:solidFill>
                  <a:sysClr val="windowText" lastClr="000000"/>
                </a:solidFill>
              </a:rPr>
              <a:t>Neighborhood </a:t>
            </a:r>
            <a:r>
              <a:rPr lang="en-US" sz="2800" dirty="0">
                <a:solidFill>
                  <a:sysClr val="windowText" lastClr="000000"/>
                </a:solidFill>
              </a:rPr>
              <a:t>Institute – 30 Years of Participation 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0477" y="1583678"/>
            <a:ext cx="457200" cy="171381"/>
          </a:xfrm>
          <a:prstGeom prst="rect">
            <a:avLst/>
          </a:prstGeom>
          <a:solidFill>
            <a:srgbClr val="4B88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87678" y="1468402"/>
            <a:ext cx="2020529" cy="3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Raleway" panose="020B0503030101060003" pitchFamily="34" charset="0"/>
              </a:rPr>
              <a:t>&lt;</a:t>
            </a:r>
            <a:r>
              <a:rPr lang="en-US" dirty="0">
                <a:latin typeface="Raleway" panose="020B0503030101060003" pitchFamily="34" charset="0"/>
              </a:rPr>
              <a:t>68</a:t>
            </a:r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0477" y="2031437"/>
            <a:ext cx="457200" cy="171381"/>
          </a:xfrm>
          <a:prstGeom prst="rect">
            <a:avLst/>
          </a:prstGeom>
          <a:solidFill>
            <a:srgbClr val="6EA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87677" y="1903670"/>
            <a:ext cx="2020529" cy="3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Raleway" panose="020B0503030101060003" pitchFamily="34" charset="0"/>
              </a:rPr>
              <a:t>&lt;</a:t>
            </a:r>
            <a:r>
              <a:rPr lang="en-US" dirty="0">
                <a:latin typeface="Raleway" panose="020B0503030101060003" pitchFamily="34" charset="0"/>
              </a:rPr>
              <a:t>30</a:t>
            </a:r>
            <a:endParaRPr lang="en-US" u="sng" dirty="0">
              <a:latin typeface="Raleway" panose="020B05030301010600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0477" y="2454669"/>
            <a:ext cx="457200" cy="171381"/>
          </a:xfrm>
          <a:prstGeom prst="rect">
            <a:avLst/>
          </a:prstGeom>
          <a:solidFill>
            <a:srgbClr val="9AB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87677" y="2350300"/>
            <a:ext cx="2020529" cy="3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Raleway" panose="020B0503030101060003" pitchFamily="34" charset="0"/>
              </a:rPr>
              <a:t>&lt;</a:t>
            </a:r>
            <a:r>
              <a:rPr lang="en-US" dirty="0">
                <a:latin typeface="Raleway" panose="020B0503030101060003" pitchFamily="34" charset="0"/>
              </a:rPr>
              <a:t>20</a:t>
            </a:r>
            <a:endParaRPr lang="en-US" u="sng" dirty="0">
              <a:latin typeface="Raleway" panose="020B05030301010600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7851" y="2877901"/>
            <a:ext cx="457200" cy="171381"/>
          </a:xfrm>
          <a:prstGeom prst="rect">
            <a:avLst/>
          </a:prstGeom>
          <a:solidFill>
            <a:srgbClr val="CED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87676" y="2774661"/>
            <a:ext cx="2020529" cy="3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latin typeface="Raleway" panose="020B0503030101060003" pitchFamily="34" charset="0"/>
              </a:rPr>
              <a:t>&lt;</a:t>
            </a:r>
            <a:r>
              <a:rPr lang="en-US" dirty="0">
                <a:latin typeface="Raleway" panose="020B0503030101060003" pitchFamily="34" charset="0"/>
              </a:rPr>
              <a:t>12</a:t>
            </a:r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7851" y="3232990"/>
            <a:ext cx="457200" cy="171381"/>
          </a:xfrm>
          <a:prstGeom prst="rect">
            <a:avLst/>
          </a:prstGeom>
          <a:solidFill>
            <a:srgbClr val="F0E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11547" y="3112202"/>
            <a:ext cx="2020529" cy="3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latin typeface="Raleway" panose="020B0503030101060003" pitchFamily="34" charset="0"/>
              </a:rPr>
              <a:t>&lt;</a:t>
            </a:r>
            <a:r>
              <a:rPr lang="en-US" dirty="0">
                <a:latin typeface="Raleway" panose="020B05030301010600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59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1524005" y="1700147"/>
            <a:ext cx="8913813" cy="68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Insert NI Map</a:t>
            </a:r>
          </a:p>
        </p:txBody>
      </p:sp>
      <p:pic>
        <p:nvPicPr>
          <p:cNvPr id="5" name="Shape 137"/>
          <p:cNvPicPr preferRelativeResize="0"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40" y="472758"/>
            <a:ext cx="7826533" cy="1913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10" y="3748130"/>
            <a:ext cx="1185421" cy="1185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63" y="4013661"/>
            <a:ext cx="3752088" cy="792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14" y="3658971"/>
            <a:ext cx="1290753" cy="1274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809" y="4933549"/>
            <a:ext cx="2679527" cy="9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00" y="4572000"/>
            <a:ext cx="3429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-2704" r="245" b="6611"/>
          <a:stretch/>
        </p:blipFill>
        <p:spPr>
          <a:xfrm>
            <a:off x="7111200" y="4589417"/>
            <a:ext cx="3556800" cy="22785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Shape 135"/>
          <p:cNvSpPr txBox="1">
            <a:spLocks/>
          </p:cNvSpPr>
          <p:nvPr/>
        </p:nvSpPr>
        <p:spPr>
          <a:xfrm>
            <a:off x="1524002" y="627012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b="1" dirty="0">
                <a:solidFill>
                  <a:sysClr val="windowText" lastClr="000000"/>
                </a:solidFill>
                <a:latin typeface="Raleway" panose="020B0503030101060003" pitchFamily="34" charset="0"/>
              </a:rPr>
              <a:t>Neighborhood Summit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667" r="-21786" b="289"/>
          <a:stretch/>
        </p:blipFill>
        <p:spPr>
          <a:xfrm>
            <a:off x="4572000" y="1308161"/>
            <a:ext cx="4876800" cy="35860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08160"/>
            <a:ext cx="3048000" cy="203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-13718"/>
          <a:stretch/>
        </p:blipFill>
        <p:spPr>
          <a:xfrm>
            <a:off x="1519869" y="1308658"/>
            <a:ext cx="3048000" cy="20315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23" y="4581987"/>
            <a:ext cx="3048000" cy="228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58" y="3005309"/>
            <a:ext cx="3048000" cy="2032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3" y="4581987"/>
            <a:ext cx="1524000" cy="228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85" y="2867526"/>
            <a:ext cx="3048000" cy="2032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034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364777" y="1700147"/>
            <a:ext cx="9567080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latin typeface="Raleway Black" panose="020B0A03030101060003" pitchFamily="34" charset="0"/>
              </a:rPr>
              <a:t>Planning &amp; Design Assistance</a:t>
            </a:r>
          </a:p>
        </p:txBody>
      </p:sp>
      <p:pic>
        <p:nvPicPr>
          <p:cNvPr id="154" name="Shape 15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8740" r="-5865"/>
          <a:stretch/>
        </p:blipFill>
        <p:spPr>
          <a:xfrm>
            <a:off x="4659647" y="2385945"/>
            <a:ext cx="5999644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"/>
          <a:stretch/>
        </p:blipFill>
        <p:spPr>
          <a:xfrm rot="5400000">
            <a:off x="7603710" y="2796579"/>
            <a:ext cx="3476821" cy="265176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 b="19286"/>
          <a:stretch/>
        </p:blipFill>
        <p:spPr>
          <a:xfrm>
            <a:off x="1523997" y="2387840"/>
            <a:ext cx="3135651" cy="3474720"/>
          </a:xfrm>
          <a:prstGeom prst="rect">
            <a:avLst/>
          </a:prstGeom>
          <a:ln>
            <a:noFill/>
          </a:ln>
        </p:spPr>
      </p:pic>
      <p:pic>
        <p:nvPicPr>
          <p:cNvPr id="156" name="Shape 156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439" b="24034"/>
          <a:stretch/>
        </p:blipFill>
        <p:spPr>
          <a:xfrm>
            <a:off x="1523255" y="4313076"/>
            <a:ext cx="3136392" cy="154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4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524002" y="1298735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latin typeface="Raleway Black" panose="020B0A03030101060003" pitchFamily="34" charset="0"/>
              </a:rPr>
              <a:t>Data &amp;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045491"/>
            <a:ext cx="3107979" cy="347472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467" r="14660" b="5081"/>
          <a:stretch/>
        </p:blipFill>
        <p:spPr>
          <a:xfrm>
            <a:off x="4631977" y="2045491"/>
            <a:ext cx="6036018" cy="34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1796138"/>
            <a:ext cx="4572000" cy="2998901"/>
          </a:xfrm>
          <a:prstGeom prst="rect">
            <a:avLst/>
          </a:prstGeom>
          <a:ln>
            <a:noFill/>
          </a:ln>
        </p:spPr>
      </p:pic>
      <p:pic>
        <p:nvPicPr>
          <p:cNvPr id="9" name="Shape 1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b="19586"/>
          <a:stretch/>
        </p:blipFill>
        <p:spPr>
          <a:xfrm>
            <a:off x="1523997" y="2409886"/>
            <a:ext cx="4572000" cy="2385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14890" y="4811077"/>
            <a:ext cx="4076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Neighborhood Planning:</a:t>
            </a:r>
          </a:p>
          <a:p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Irish Hill-Lexington Road Corridor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8263" y="4805162"/>
            <a:ext cx="2903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Neighborhood Planning:</a:t>
            </a:r>
          </a:p>
          <a:p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Oakdale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8489"/>
            <a:ext cx="1371600" cy="282931"/>
          </a:xfrm>
          <a:prstGeom prst="rect">
            <a:avLst/>
          </a:prstGeom>
        </p:spPr>
      </p:pic>
      <p:sp>
        <p:nvSpPr>
          <p:cNvPr id="7" name="Shape 153"/>
          <p:cNvSpPr txBox="1">
            <a:spLocks noGrp="1"/>
          </p:cNvSpPr>
          <p:nvPr>
            <p:ph type="title"/>
          </p:nvPr>
        </p:nvSpPr>
        <p:spPr>
          <a:xfrm>
            <a:off x="1524004" y="1724088"/>
            <a:ext cx="9448796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sz="3200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Neighborhood </a:t>
            </a:r>
            <a:r>
              <a:rPr lang="en-US" sz="3200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Planning </a:t>
            </a:r>
            <a:r>
              <a:rPr lang="en-US" sz="3600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&amp; </a:t>
            </a:r>
            <a:r>
              <a:rPr lang="en-US" sz="3600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Assessment</a:t>
            </a:r>
            <a:endParaRPr lang="en-US" sz="3200" b="1" dirty="0">
              <a:solidFill>
                <a:sysClr val="windowText" lastClr="00000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3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1" b="13914"/>
          <a:stretch/>
        </p:blipFill>
        <p:spPr>
          <a:xfrm>
            <a:off x="2860217" y="1870968"/>
            <a:ext cx="6732018" cy="4987032"/>
          </a:xfrm>
          <a:prstGeom prst="rect">
            <a:avLst/>
          </a:prstGeom>
        </p:spPr>
      </p:pic>
      <p:sp>
        <p:nvSpPr>
          <p:cNvPr id="7" name="Shape 153"/>
          <p:cNvSpPr txBox="1">
            <a:spLocks noGrp="1"/>
          </p:cNvSpPr>
          <p:nvPr>
            <p:ph type="title"/>
          </p:nvPr>
        </p:nvSpPr>
        <p:spPr>
          <a:xfrm>
            <a:off x="1524006" y="1251232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dirty="0">
                <a:solidFill>
                  <a:sysClr val="windowText" lastClr="000000"/>
                </a:solidFill>
              </a:rPr>
              <a:t>P.A.I.N.T.</a:t>
            </a:r>
          </a:p>
        </p:txBody>
      </p:sp>
    </p:spTree>
    <p:extLst>
      <p:ext uri="{BB962C8B-B14F-4D97-AF65-F5344CB8AC3E}">
        <p14:creationId xmlns:p14="http://schemas.microsoft.com/office/powerpoint/2010/main" val="188089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7" r="4713" b="9855"/>
          <a:stretch/>
        </p:blipFill>
        <p:spPr>
          <a:xfrm>
            <a:off x="6233045" y="1924594"/>
            <a:ext cx="4443664" cy="2690949"/>
          </a:xfrm>
          <a:prstGeom prst="rect">
            <a:avLst/>
          </a:prstGeom>
          <a:ln>
            <a:noFill/>
          </a:ln>
        </p:spPr>
      </p:pic>
      <p:pic>
        <p:nvPicPr>
          <p:cNvPr id="9" name="Shape 1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0" b="18605"/>
          <a:stretch/>
        </p:blipFill>
        <p:spPr>
          <a:xfrm>
            <a:off x="1524000" y="1800374"/>
            <a:ext cx="4837816" cy="2823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14890" y="4645616"/>
            <a:ext cx="4076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Producing Art In Neighborhoods Together </a:t>
            </a:r>
          </a:p>
          <a:p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New Cut Road mural</a:t>
            </a:r>
          </a:p>
          <a:p>
            <a:endParaRPr lang="en-US" sz="1400" kern="0" dirty="0">
              <a:solidFill>
                <a:srgbClr val="000000">
                  <a:lumMod val="65000"/>
                  <a:lumOff val="35000"/>
                </a:srgbClr>
              </a:solidFill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8263" y="4639700"/>
            <a:ext cx="4054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Producing Art In Neighborhoods Together </a:t>
            </a:r>
          </a:p>
          <a:p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/>
                <a:sym typeface="Arial"/>
              </a:rPr>
              <a:t>Parkland Dream Tree</a:t>
            </a:r>
            <a:endParaRPr lang="en-US" sz="1400" kern="0" dirty="0">
              <a:solidFill>
                <a:srgbClr val="000000">
                  <a:lumMod val="65000"/>
                  <a:lumOff val="35000"/>
                </a:srgbClr>
              </a:solidFill>
              <a:cs typeface="Arial"/>
              <a:sym typeface="Arial"/>
            </a:endParaRPr>
          </a:p>
        </p:txBody>
      </p:sp>
      <p:sp>
        <p:nvSpPr>
          <p:cNvPr id="7" name="Shape 153"/>
          <p:cNvSpPr txBox="1">
            <a:spLocks noGrp="1"/>
          </p:cNvSpPr>
          <p:nvPr>
            <p:ph type="title"/>
          </p:nvPr>
        </p:nvSpPr>
        <p:spPr>
          <a:xfrm>
            <a:off x="1524006" y="1251232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P.A.I.N.T.</a:t>
            </a:r>
          </a:p>
        </p:txBody>
      </p:sp>
    </p:spTree>
    <p:extLst>
      <p:ext uri="{BB962C8B-B14F-4D97-AF65-F5344CB8AC3E}">
        <p14:creationId xmlns:p14="http://schemas.microsoft.com/office/powerpoint/2010/main" val="2373667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D Flye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6"/>
          <a:stretch/>
        </p:blipFill>
        <p:spPr>
          <a:xfrm>
            <a:off x="1524002" y="857251"/>
            <a:ext cx="6080236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4242" y="857251"/>
            <a:ext cx="3063763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Facade 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22" y="857253"/>
            <a:ext cx="2969181" cy="2553175"/>
          </a:xfrm>
          <a:prstGeom prst="rect">
            <a:avLst/>
          </a:prstGeom>
        </p:spPr>
      </p:pic>
      <p:pic>
        <p:nvPicPr>
          <p:cNvPr id="4" name="Picture 3" descr="Conceptual Design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19" y="3518499"/>
            <a:ext cx="2969180" cy="248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857255"/>
            <a:ext cx="91440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8035006" y="3381003"/>
            <a:ext cx="5147308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-990312" y="3371565"/>
            <a:ext cx="5147308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5885877"/>
            <a:ext cx="91440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0" name="Shape 153"/>
          <p:cNvSpPr txBox="1">
            <a:spLocks/>
          </p:cNvSpPr>
          <p:nvPr/>
        </p:nvSpPr>
        <p:spPr>
          <a:xfrm>
            <a:off x="1523999" y="290139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Design Assistance</a:t>
            </a:r>
          </a:p>
        </p:txBody>
      </p:sp>
    </p:spTree>
    <p:extLst>
      <p:ext uri="{BB962C8B-B14F-4D97-AF65-F5344CB8AC3E}">
        <p14:creationId xmlns:p14="http://schemas.microsoft.com/office/powerpoint/2010/main" val="16912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6971" r="1976"/>
          <a:stretch/>
        </p:blipFill>
        <p:spPr>
          <a:xfrm>
            <a:off x="7921681" y="3964713"/>
            <a:ext cx="2746323" cy="22470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87" y="1401016"/>
            <a:ext cx="3141441" cy="23560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06" y="3907912"/>
            <a:ext cx="3180043" cy="2385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96" y="1437957"/>
            <a:ext cx="3198304" cy="2398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7" y="3924792"/>
            <a:ext cx="3219939" cy="24149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99" y="1389290"/>
            <a:ext cx="3158975" cy="2369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2687" y="5887362"/>
            <a:ext cx="1881039" cy="364281"/>
          </a:xfrm>
          <a:prstGeom prst="rect">
            <a:avLst/>
          </a:prstGeom>
          <a:solidFill>
            <a:srgbClr val="7F7F7F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89" y="5789978"/>
            <a:ext cx="599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FFFFFF"/>
                </a:solidFill>
                <a:cs typeface="Arial"/>
                <a:sym typeface="Arial"/>
              </a:rPr>
              <a:t>Better Block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3806111"/>
            <a:ext cx="91440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2163347" y="3735431"/>
            <a:ext cx="51435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5374985" y="3735429"/>
            <a:ext cx="51435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1223021"/>
            <a:ext cx="91440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035006" y="3746769"/>
            <a:ext cx="5147308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-990312" y="3737331"/>
            <a:ext cx="5147308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6251643"/>
            <a:ext cx="9144000" cy="118683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2" name="Shape 153"/>
          <p:cNvSpPr txBox="1">
            <a:spLocks/>
          </p:cNvSpPr>
          <p:nvPr/>
        </p:nvSpPr>
        <p:spPr>
          <a:xfrm>
            <a:off x="1523997" y="706777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b="1" dirty="0">
                <a:solidFill>
                  <a:sysClr val="windowText" lastClr="000000"/>
                </a:solidFill>
                <a:latin typeface="Raleway Black" panose="020B0A03030101060003" pitchFamily="34" charset="0"/>
              </a:rPr>
              <a:t>Better Block Louisville</a:t>
            </a:r>
          </a:p>
        </p:txBody>
      </p:sp>
    </p:spTree>
    <p:extLst>
      <p:ext uri="{BB962C8B-B14F-4D97-AF65-F5344CB8AC3E}">
        <p14:creationId xmlns:p14="http://schemas.microsoft.com/office/powerpoint/2010/main" val="27801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443" y="344959"/>
            <a:ext cx="8857113" cy="21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79" y="2759789"/>
            <a:ext cx="2529348" cy="1897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5" y="2746159"/>
            <a:ext cx="3193026" cy="1910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09" y="2746158"/>
            <a:ext cx="2396614" cy="19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-2844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Contact us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5410201" y="1201967"/>
            <a:ext cx="5689767" cy="136411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1126 Berry Blvd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Phone: 502.589.0343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hlinkClick r:id="rId3"/>
              </a:rPr>
              <a:t>www.centerforneighborhoods.org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</p:txBody>
      </p:sp>
      <p:pic>
        <p:nvPicPr>
          <p:cNvPr id="2050" name="Picture 2" descr="DSCF265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78" r="8121"/>
          <a:stretch/>
        </p:blipFill>
        <p:spPr bwMode="auto">
          <a:xfrm>
            <a:off x="1942774" y="841569"/>
            <a:ext cx="3447705" cy="235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75F6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67129" y="3288486"/>
            <a:ext cx="5369858" cy="822688"/>
            <a:chOff x="615616" y="2007689"/>
            <a:chExt cx="6536279" cy="9718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6" y="2007689"/>
              <a:ext cx="972552" cy="9718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74042" y="2170465"/>
              <a:ext cx="5277853" cy="61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centerforneighborhoods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8685" y="4086871"/>
            <a:ext cx="5548302" cy="1085555"/>
            <a:chOff x="585031" y="3029627"/>
            <a:chExt cx="6566864" cy="13680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31" y="3029627"/>
              <a:ext cx="1368081" cy="13680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74043" y="3428558"/>
              <a:ext cx="5277852" cy="65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centerforneighborhoods</a:t>
              </a:r>
              <a:endParaRPr lang="en-US" sz="2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01309" y="5210959"/>
            <a:ext cx="4622361" cy="862088"/>
            <a:chOff x="628650" y="4686650"/>
            <a:chExt cx="6523245" cy="10557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4686650"/>
              <a:ext cx="1055771" cy="105577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74042" y="4891370"/>
              <a:ext cx="5277853" cy="640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Ctr4Nhoods</a:t>
              </a:r>
              <a:endParaRPr lang="en-US" sz="2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17343" y="6150114"/>
            <a:ext cx="72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47104A"/>
                </a:solidFill>
              </a:rPr>
              <a:t>#</a:t>
            </a:r>
            <a:r>
              <a:rPr lang="en-US" sz="4000" dirty="0" err="1">
                <a:solidFill>
                  <a:srgbClr val="47104A"/>
                </a:solidFill>
              </a:rPr>
              <a:t>louisvilleneighbors</a:t>
            </a:r>
            <a:endParaRPr lang="en-US" sz="4000" dirty="0">
              <a:solidFill>
                <a:srgbClr val="471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4218" y="477664"/>
            <a:ext cx="8368146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Raleway Black" panose="020B0A03030101060003" pitchFamily="34" charset="0"/>
              </a:rPr>
              <a:t>Break</a:t>
            </a:r>
            <a:endParaRPr lang="en-US" sz="4400" dirty="0">
              <a:latin typeface="Raleway Black" panose="020B0A03030101060003" pitchFamily="34" charset="0"/>
            </a:endParaRPr>
          </a:p>
        </p:txBody>
      </p:sp>
      <p:pic>
        <p:nvPicPr>
          <p:cNvPr id="3" name="Content Placeholder 2">
            <a:hlinkClick r:id="rId3" action="ppaction://hlinkpres?slideindex=1&amp;slidetitle=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2678459"/>
            <a:ext cx="4575057" cy="2645669"/>
          </a:xfrm>
        </p:spPr>
      </p:pic>
    </p:spTree>
    <p:extLst>
      <p:ext uri="{BB962C8B-B14F-4D97-AF65-F5344CB8AC3E}">
        <p14:creationId xmlns:p14="http://schemas.microsoft.com/office/powerpoint/2010/main" val="13658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49173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Raleway Black" panose="020B0A03030101060003" pitchFamily="34" charset="0"/>
              </a:rPr>
              <a:t>Report Back:</a:t>
            </a:r>
            <a:br>
              <a:rPr lang="en-US" sz="3600" b="1" dirty="0">
                <a:latin typeface="Raleway Black" panose="020B0A03030101060003" pitchFamily="34" charset="0"/>
              </a:rPr>
            </a:br>
            <a:r>
              <a:rPr lang="en-US" sz="3600" b="1" dirty="0">
                <a:latin typeface="Raleway Black" panose="020B0A03030101060003" pitchFamily="34" charset="0"/>
              </a:rPr>
              <a:t>What do you want to learn?</a:t>
            </a:r>
            <a:br>
              <a:rPr lang="en-US" sz="3600" b="1" dirty="0">
                <a:latin typeface="Raleway Black" panose="020B0A03030101060003" pitchFamily="34" charset="0"/>
              </a:rPr>
            </a:br>
            <a:r>
              <a:rPr lang="en-US" sz="3600" b="1" dirty="0">
                <a:latin typeface="Raleway Black" panose="020B0A03030101060003" pitchFamily="34" charset="0"/>
              </a:rPr>
              <a:t>Who are you?</a:t>
            </a:r>
            <a:endParaRPr lang="en-US" sz="3600" b="1" dirty="0">
              <a:latin typeface="Raleway Black" panose="020B0A030301010600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7672" y="1966304"/>
            <a:ext cx="5212976" cy="44344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latin typeface="Raleway" panose="020B0503030101060003" pitchFamily="34" charset="0"/>
              </a:rPr>
              <a:t>Tell us: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Raleway" panose="020B0503030101060003" pitchFamily="34" charset="0"/>
              </a:rPr>
              <a:t>Name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Raleway" panose="020B0503030101060003" pitchFamily="34" charset="0"/>
              </a:rPr>
              <a:t>Neighborhood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Raleway" panose="020B0503030101060003" pitchFamily="34" charset="0"/>
              </a:rPr>
              <a:t>What you want to learn?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Raleway" panose="020B0503030101060003" pitchFamily="34" charset="0"/>
              </a:rPr>
              <a:t>One thing you are passionate about in your neighborhood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45" y="2169503"/>
            <a:ext cx="3749040" cy="2668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42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49173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Raleway Black" panose="020B0A03030101060003" pitchFamily="34" charset="0"/>
              </a:rPr>
              <a:t>Exercise:</a:t>
            </a:r>
            <a:br>
              <a:rPr lang="en-US" sz="3600" dirty="0">
                <a:latin typeface="Raleway Black" panose="020B0A03030101060003" pitchFamily="34" charset="0"/>
              </a:rPr>
            </a:br>
            <a:r>
              <a:rPr lang="en-US" sz="3600" dirty="0">
                <a:latin typeface="Raleway Black" panose="020B0A03030101060003" pitchFamily="34" charset="0"/>
              </a:rPr>
              <a:t>What do you want to learn?</a:t>
            </a:r>
            <a:endParaRPr lang="en-US" sz="3600" dirty="0">
              <a:latin typeface="Raleway Black" panose="020B0A030301010600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66850" y="1837612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s-IS" sz="2400" dirty="0">
                <a:latin typeface="Raleway" panose="020B0503030101060003" pitchFamily="34" charset="0"/>
              </a:rPr>
              <a:t>… </a:t>
            </a:r>
            <a:r>
              <a:rPr lang="en-US" sz="2400" dirty="0">
                <a:latin typeface="Raleway" panose="020B0503030101060003" pitchFamily="34" charset="0"/>
              </a:rPr>
              <a:t>About how to be a good local citizen?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s-IS" sz="2400" dirty="0">
                <a:latin typeface="Raleway" panose="020B0503030101060003" pitchFamily="34" charset="0"/>
              </a:rPr>
              <a:t>… </a:t>
            </a:r>
            <a:r>
              <a:rPr lang="en-US" sz="2400" dirty="0">
                <a:latin typeface="Raleway" panose="020B0503030101060003" pitchFamily="34" charset="0"/>
              </a:rPr>
              <a:t>About other parts of the city?</a:t>
            </a:r>
            <a:endParaRPr lang="en-US" sz="2400" dirty="0">
              <a:latin typeface="Raleway" panose="020B0503030101060003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s-IS" sz="2400" dirty="0">
                <a:latin typeface="Raleway" panose="020B0503030101060003" pitchFamily="34" charset="0"/>
              </a:rPr>
              <a:t>… </a:t>
            </a:r>
            <a:r>
              <a:rPr lang="en-US" sz="2400" dirty="0">
                <a:latin typeface="Raleway" panose="020B0503030101060003" pitchFamily="34" charset="0"/>
              </a:rPr>
              <a:t>About a specific Metro department??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s-IS" sz="2400" dirty="0">
                <a:latin typeface="Raleway" panose="020B0503030101060003" pitchFamily="34" charset="0"/>
              </a:rPr>
              <a:t>… </a:t>
            </a:r>
            <a:r>
              <a:rPr lang="en-US" sz="2400" dirty="0">
                <a:latin typeface="Raleway" panose="020B0503030101060003" pitchFamily="34" charset="0"/>
              </a:rPr>
              <a:t>About bringing people in your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Raleway" panose="020B0503030101060003" pitchFamily="34" charset="0"/>
              </a:rPr>
              <a:t>Neighborhood closer together?</a:t>
            </a:r>
            <a:endParaRPr lang="en-US" sz="2400" dirty="0">
              <a:latin typeface="Raleway" panose="020B05030301010600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3934135"/>
            <a:ext cx="3749040" cy="2668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13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70" y="1130300"/>
            <a:ext cx="7559040" cy="5669280"/>
          </a:xfrm>
          <a:prstGeom prst="rect">
            <a:avLst/>
          </a:prstGeom>
        </p:spPr>
      </p:pic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2152649" y="1521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Raleway Black" panose="020B0A03030101060003" pitchFamily="34" charset="0"/>
              </a:rPr>
              <a:t>Institute 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7220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2152649" y="1521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Raleway Black" panose="020B0A03030101060003" pitchFamily="34" charset="0"/>
              </a:rPr>
              <a:t>Micro Grant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7387" y="2036191"/>
            <a:ext cx="3544478" cy="2658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6342" y="2036189"/>
            <a:ext cx="3544480" cy="2658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6006" y="2036191"/>
            <a:ext cx="3544479" cy="26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49173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Homework: </a:t>
            </a:r>
            <a:br>
              <a:rPr lang="en-US" sz="3600" b="1" dirty="0"/>
            </a:br>
            <a:r>
              <a:rPr lang="en-US" sz="3600" b="1" dirty="0"/>
              <a:t>Three Weekly Challenges</a:t>
            </a:r>
            <a:endParaRPr lang="en-US" sz="36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1837611"/>
            <a:ext cx="78867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Raleway" panose="020B0503030101060003" pitchFamily="34" charset="0"/>
              </a:rPr>
              <a:t>Look up your </a:t>
            </a:r>
            <a:r>
              <a:rPr lang="en-US" sz="2800" dirty="0">
                <a:latin typeface="Raleway" panose="020B0503030101060003" pitchFamily="34" charset="0"/>
              </a:rPr>
              <a:t>home address on LOJIC (http://</a:t>
            </a:r>
            <a:r>
              <a:rPr lang="en-US" sz="2800" dirty="0">
                <a:latin typeface="Raleway" panose="020B0503030101060003" pitchFamily="34" charset="0"/>
              </a:rPr>
              <a:t>apps.lojic.org/lojiconline)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latin typeface="Raleway" panose="020B05030301010600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Raleway" panose="020B0503030101060003" pitchFamily="34" charset="0"/>
              </a:rPr>
              <a:t>Share something from “Did You Know…” with a neighbor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latin typeface="Raleway" panose="020B05030301010600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Raleway" panose="020B0503030101060003" pitchFamily="34" charset="0"/>
              </a:rPr>
              <a:t>Ask neighbors, neighborhood association members or HOA members for project ideas</a:t>
            </a:r>
            <a:endParaRPr lang="en-US" sz="2800" dirty="0">
              <a:latin typeface="Raleway" panose="020B0503030101060003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98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47766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Intro to Neighborhood Institute </a:t>
            </a:r>
            <a:br>
              <a:rPr lang="en-US" sz="3600" b="1" dirty="0"/>
            </a:br>
            <a:r>
              <a:rPr lang="en-US" sz="3600" b="1" dirty="0"/>
              <a:t>Fall 2021</a:t>
            </a:r>
            <a:endParaRPr lang="en-US" sz="3600" b="1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746078" y="1803230"/>
            <a:ext cx="8133213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Syllabus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Learning Agreements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Weather Policy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Housekeeping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34282" r="4632" b="22652"/>
          <a:stretch/>
        </p:blipFill>
        <p:spPr>
          <a:xfrm>
            <a:off x="6357405" y="2396209"/>
            <a:ext cx="50437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2650" y="97728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dobe Garamond Pro" panose="02020502060506020403" pitchFamily="18" charset="0"/>
              </a:rPr>
              <a:t>#</a:t>
            </a:r>
            <a:r>
              <a:rPr lang="en-US" sz="3600" b="1" dirty="0" err="1" smtClean="0">
                <a:latin typeface="+mn-lt"/>
              </a:rPr>
              <a:t>louisvilleneighbors</a:t>
            </a:r>
            <a:endParaRPr lang="en-US" sz="36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34282" r="4632" b="22652"/>
          <a:stretch/>
        </p:blipFill>
        <p:spPr>
          <a:xfrm>
            <a:off x="3574115" y="3280781"/>
            <a:ext cx="5043771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06" y="1998407"/>
            <a:ext cx="965493" cy="965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96" y="1998407"/>
            <a:ext cx="970539" cy="970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74" y="1998407"/>
            <a:ext cx="965493" cy="9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4219" y="477667"/>
            <a:ext cx="83681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Getting </a:t>
            </a:r>
            <a:r>
              <a:rPr lang="en-US" sz="3600" b="1" dirty="0">
                <a:latin typeface="Garamond" panose="02020404030301010803" pitchFamily="18" charset="0"/>
              </a:rPr>
              <a:t>to </a:t>
            </a:r>
            <a:r>
              <a:rPr lang="en-US" sz="3600" b="1" dirty="0">
                <a:latin typeface="Garamond" panose="02020404030301010803" pitchFamily="18" charset="0"/>
              </a:rPr>
              <a:t>know us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pic>
        <p:nvPicPr>
          <p:cNvPr id="3" name="Content Placeholder 2">
            <a:hlinkClick r:id="rId3" action="ppaction://hlinkpres?slideindex=1&amp;slidetitle=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04" y="1803230"/>
            <a:ext cx="7029376" cy="4064955"/>
          </a:xfrm>
        </p:spPr>
      </p:pic>
    </p:spTree>
    <p:extLst>
      <p:ext uri="{BB962C8B-B14F-4D97-AF65-F5344CB8AC3E}">
        <p14:creationId xmlns:p14="http://schemas.microsoft.com/office/powerpoint/2010/main" val="13706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12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44" y="-542334"/>
            <a:ext cx="10350223" cy="3157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128"/>
          <p:cNvSpPr txBox="1"/>
          <p:nvPr/>
        </p:nvSpPr>
        <p:spPr>
          <a:xfrm>
            <a:off x="1524000" y="1506377"/>
            <a:ext cx="9144000" cy="1646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25000"/>
            </a:pPr>
            <a:r>
              <a:rPr lang="en-US" sz="2800" b="1" kern="0" dirty="0">
                <a:solidFill>
                  <a:srgbClr val="296465"/>
                </a:solidFill>
                <a:cs typeface="Arial"/>
                <a:sym typeface="Arial"/>
              </a:rPr>
              <a:t>Our </a:t>
            </a:r>
            <a:r>
              <a:rPr lang="en-US" sz="2800" b="1" kern="0" dirty="0" smtClean="0">
                <a:solidFill>
                  <a:srgbClr val="296465"/>
                </a:solidFill>
                <a:cs typeface="Arial"/>
                <a:sym typeface="Arial"/>
              </a:rPr>
              <a:t>Mission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SzPct val="25000"/>
            </a:pPr>
            <a:r>
              <a:rPr lang="en-US" sz="3200" i="1" kern="0" dirty="0" smtClean="0">
                <a:solidFill>
                  <a:srgbClr val="296465"/>
                </a:solidFill>
                <a:ea typeface="Arial"/>
                <a:cs typeface="Arial"/>
                <a:sym typeface="Arial"/>
              </a:rPr>
              <a:t>Engaging </a:t>
            </a:r>
            <a:r>
              <a:rPr lang="en-US" sz="3200" i="1" kern="0" dirty="0">
                <a:solidFill>
                  <a:srgbClr val="296465"/>
                </a:solidFill>
                <a:ea typeface="Arial"/>
                <a:cs typeface="Arial"/>
                <a:sym typeface="Arial"/>
              </a:rPr>
              <a:t>with neighbors to build great neighborhoods. </a:t>
            </a:r>
            <a:endParaRPr lang="en-US" sz="3200" i="1" kern="0" dirty="0">
              <a:solidFill>
                <a:srgbClr val="296465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99860" y="2569925"/>
            <a:ext cx="9062121" cy="4457844"/>
            <a:chOff x="75859" y="1298472"/>
            <a:chExt cx="9062121" cy="4457844"/>
          </a:xfrm>
        </p:grpSpPr>
        <p:graphicFrame>
          <p:nvGraphicFramePr>
            <p:cNvPr id="6" name="Diagram 5"/>
            <p:cNvGraphicFramePr/>
            <p:nvPr>
              <p:extLst/>
            </p:nvPr>
          </p:nvGraphicFramePr>
          <p:xfrm>
            <a:off x="1416907" y="1298472"/>
            <a:ext cx="6153664" cy="40705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26" y="2621147"/>
              <a:ext cx="839027" cy="9760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094" y="2588195"/>
              <a:ext cx="1410886" cy="10480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9083" y="2874057"/>
              <a:ext cx="207282" cy="25605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575752" y="2875848"/>
              <a:ext cx="203827" cy="254263"/>
              <a:chOff x="1262811" y="1590669"/>
              <a:chExt cx="203827" cy="254263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1262811" y="1590669"/>
                <a:ext cx="203827" cy="25426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ight Arrow 4"/>
              <p:cNvSpPr/>
              <p:nvPr/>
            </p:nvSpPr>
            <p:spPr>
              <a:xfrm>
                <a:off x="1262811" y="1641522"/>
                <a:ext cx="142679" cy="15255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/>
              </a:p>
            </p:txBody>
          </p:sp>
        </p:grpSp>
        <p:sp>
          <p:nvSpPr>
            <p:cNvPr id="11" name="Curved Up Arrow 10"/>
            <p:cNvSpPr/>
            <p:nvPr/>
          </p:nvSpPr>
          <p:spPr>
            <a:xfrm>
              <a:off x="2974374" y="4698145"/>
              <a:ext cx="1021492" cy="280087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urved Up Arrow 11"/>
            <p:cNvSpPr/>
            <p:nvPr/>
          </p:nvSpPr>
          <p:spPr>
            <a:xfrm>
              <a:off x="5207272" y="4704328"/>
              <a:ext cx="1021492" cy="280087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5859" y="3635345"/>
              <a:ext cx="1058171" cy="769942"/>
              <a:chOff x="173073" y="1465568"/>
              <a:chExt cx="1058171" cy="1416221"/>
            </a:xfrm>
            <a:noFill/>
          </p:grpSpPr>
          <p:sp>
            <p:nvSpPr>
              <p:cNvPr id="19" name="Rounded Rectangle 18"/>
              <p:cNvSpPr/>
              <p:nvPr/>
            </p:nvSpPr>
            <p:spPr>
              <a:xfrm>
                <a:off x="173073" y="1823618"/>
                <a:ext cx="1058171" cy="1058171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>
                <a:off x="194235" y="1465568"/>
                <a:ext cx="996185" cy="9961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Begin With People</a:t>
                </a:r>
              </a:p>
            </p:txBody>
          </p:sp>
        </p:grpSp>
        <p:sp>
          <p:nvSpPr>
            <p:cNvPr id="14" name="Rounded Rectangle 4"/>
            <p:cNvSpPr/>
            <p:nvPr/>
          </p:nvSpPr>
          <p:spPr>
            <a:xfrm>
              <a:off x="7787237" y="3597479"/>
              <a:ext cx="1194486" cy="6793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Build Great Neighborhoods</a:t>
              </a:r>
            </a:p>
          </p:txBody>
        </p:sp>
        <p:sp>
          <p:nvSpPr>
            <p:cNvPr id="15" name="Rounded Rectangle 4"/>
            <p:cNvSpPr/>
            <p:nvPr/>
          </p:nvSpPr>
          <p:spPr>
            <a:xfrm>
              <a:off x="2985090" y="4760131"/>
              <a:ext cx="996185" cy="99618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Collaborative Relationships</a:t>
              </a:r>
            </a:p>
          </p:txBody>
        </p:sp>
        <p:sp>
          <p:nvSpPr>
            <p:cNvPr id="16" name="Rounded Rectangle 4"/>
            <p:cNvSpPr/>
            <p:nvPr/>
          </p:nvSpPr>
          <p:spPr>
            <a:xfrm>
              <a:off x="5096358" y="4704327"/>
              <a:ext cx="1243320" cy="99618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Informed Decision Making</a:t>
              </a:r>
            </a:p>
          </p:txBody>
        </p:sp>
        <p:sp>
          <p:nvSpPr>
            <p:cNvPr id="17" name="Curved Up Arrow 16"/>
            <p:cNvSpPr/>
            <p:nvPr/>
          </p:nvSpPr>
          <p:spPr>
            <a:xfrm>
              <a:off x="7440170" y="4702588"/>
              <a:ext cx="1021492" cy="280087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4"/>
            <p:cNvSpPr/>
            <p:nvPr/>
          </p:nvSpPr>
          <p:spPr>
            <a:xfrm>
              <a:off x="7384713" y="4693758"/>
              <a:ext cx="1132406" cy="99618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Tangible Impacts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5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5" b="20951"/>
          <a:stretch/>
        </p:blipFill>
        <p:spPr>
          <a:xfrm>
            <a:off x="6156960" y="2385943"/>
            <a:ext cx="4511040" cy="346810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85940"/>
            <a:ext cx="4632960" cy="3474720"/>
          </a:xfrm>
          <a:prstGeom prst="rect">
            <a:avLst/>
          </a:prstGeom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524005" y="1700147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b="1" dirty="0"/>
              <a:t>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33910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7" b="99262" l="6192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16" y="981691"/>
            <a:ext cx="9171885" cy="5807431"/>
          </a:xfrm>
          <a:prstGeom prst="rect">
            <a:avLst/>
          </a:prstGeom>
        </p:spPr>
      </p:pic>
      <p:sp>
        <p:nvSpPr>
          <p:cNvPr id="10" name="Shape 135"/>
          <p:cNvSpPr txBox="1">
            <a:spLocks noGrp="1"/>
          </p:cNvSpPr>
          <p:nvPr>
            <p:ph type="title"/>
          </p:nvPr>
        </p:nvSpPr>
        <p:spPr>
          <a:xfrm>
            <a:off x="1213475" y="421347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ysClr val="windowText" lastClr="000000"/>
                </a:solidFill>
              </a:rPr>
              <a:t>Neighborhood Liaisons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9252156" y="546802"/>
            <a:ext cx="283169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latin typeface="Raleway" panose="020B0503030101060003" pitchFamily="34" charset="0"/>
                <a:cs typeface="Arial"/>
                <a:sym typeface="Arial"/>
              </a:rPr>
              <a:t>Neighborhood Outreach</a:t>
            </a:r>
          </a:p>
          <a:p>
            <a:r>
              <a:rPr lang="en-US" kern="0" dirty="0">
                <a:latin typeface="Raleway" panose="020B0503030101060003" pitchFamily="34" charset="0"/>
                <a:cs typeface="Arial"/>
                <a:sym typeface="Arial"/>
              </a:rPr>
              <a:t>Build relationships with Neighborhood Associations and neighborhood leaders; Present information about programs and project opportunities. </a:t>
            </a:r>
          </a:p>
          <a:p>
            <a:endParaRPr lang="en-US" kern="0" dirty="0">
              <a:solidFill>
                <a:srgbClr val="000000">
                  <a:lumMod val="65000"/>
                  <a:lumOff val="35000"/>
                </a:srgbClr>
              </a:solidFill>
              <a:latin typeface="Raleway" panose="020B0503030101060003" pitchFamily="34" charset="0"/>
              <a:cs typeface="Arial"/>
              <a:sym typeface="Arial"/>
            </a:endParaRPr>
          </a:p>
          <a:p>
            <a:endParaRPr lang="en-US" kern="0" dirty="0">
              <a:solidFill>
                <a:srgbClr val="000000">
                  <a:lumMod val="65000"/>
                  <a:lumOff val="35000"/>
                </a:srgbClr>
              </a:solidFill>
              <a:latin typeface="Raleway" panose="020B0503030101060003" pitchFamily="34" charset="0"/>
              <a:cs typeface="Arial"/>
              <a:sym typeface="Arial"/>
            </a:endParaRPr>
          </a:p>
          <a:p>
            <a:r>
              <a:rPr lang="en-US" sz="2000" b="1" kern="0" dirty="0">
                <a:latin typeface="Raleway" panose="020B0503030101060003" pitchFamily="34" charset="0"/>
                <a:cs typeface="Arial"/>
                <a:sym typeface="Arial"/>
              </a:rPr>
              <a:t>Technical Assistance</a:t>
            </a:r>
          </a:p>
          <a:p>
            <a:r>
              <a:rPr lang="en-US" kern="0" dirty="0">
                <a:latin typeface="Raleway" panose="020B0503030101060003" pitchFamily="34" charset="0"/>
                <a:cs typeface="Arial"/>
                <a:sym typeface="Arial"/>
              </a:rPr>
              <a:t>Meeting facilitation, project support and problem solving to develop innovative solutions to complex neighborhood issues. Help establish newly organizing associations or strengthen existing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3475" y="3568760"/>
            <a:ext cx="2477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Raleway" panose="020B0503030101060003" pitchFamily="34" charset="0"/>
              </a:rPr>
              <a:t>Tahjena</a:t>
            </a:r>
            <a:r>
              <a:rPr lang="en-US" sz="2000" dirty="0">
                <a:latin typeface="Raleway" panose="020B0503030101060003" pitchFamily="34" charset="0"/>
              </a:rPr>
              <a:t> Muldrow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3476" y="3885408"/>
            <a:ext cx="202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Raleway" panose="020B0503030101060003" pitchFamily="34" charset="0"/>
              </a:rPr>
              <a:t>Johnique</a:t>
            </a:r>
            <a:r>
              <a:rPr lang="en-US" sz="2000" dirty="0">
                <a:latin typeface="Raleway" panose="020B0503030101060003" pitchFamily="34" charset="0"/>
              </a:rPr>
              <a:t> </a:t>
            </a:r>
            <a:r>
              <a:rPr lang="en-US" sz="2000" dirty="0" err="1">
                <a:latin typeface="Raleway" panose="020B0503030101060003" pitchFamily="34" charset="0"/>
              </a:rPr>
              <a:t>Ison</a:t>
            </a:r>
            <a:endParaRPr lang="en-US" sz="2000" dirty="0">
              <a:latin typeface="Raleway" panose="020B05030301010600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3476" y="4196579"/>
            <a:ext cx="247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Raleway" panose="020B0503030101060003" pitchFamily="34" charset="0"/>
                <a:cs typeface="Arial" panose="020B0604020202020204" pitchFamily="34" charset="0"/>
              </a:rPr>
              <a:t>Ja’mel</a:t>
            </a:r>
            <a:r>
              <a:rPr lang="en-US" sz="2000" dirty="0">
                <a:latin typeface="Raleway" panose="020B0503030101060003" pitchFamily="34" charset="0"/>
                <a:cs typeface="Arial" panose="020B0604020202020204" pitchFamily="34" charset="0"/>
              </a:rPr>
              <a:t> Armstrong</a:t>
            </a:r>
            <a:endParaRPr lang="en-US" sz="2000" dirty="0">
              <a:latin typeface="Raleway" panose="020B05030301010600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3477" y="4533925"/>
            <a:ext cx="202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503030101060003" pitchFamily="34" charset="0"/>
              </a:rPr>
              <a:t>Mikal </a:t>
            </a:r>
            <a:r>
              <a:rPr lang="en-US" sz="2000" dirty="0" err="1">
                <a:latin typeface="Raleway" panose="020B0503030101060003" pitchFamily="34" charset="0"/>
              </a:rPr>
              <a:t>Forbush</a:t>
            </a:r>
            <a:endParaRPr lang="en-US" sz="20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1524005" y="1700147"/>
            <a:ext cx="9143999" cy="685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1188700" tIns="45700" rIns="274300" bIns="45700" rtlCol="0" anchor="ctr" anchorCtr="0">
            <a:noAutofit/>
          </a:bodyPr>
          <a:lstStyle/>
          <a:p>
            <a:pPr>
              <a:buSzPct val="25000"/>
            </a:pPr>
            <a:r>
              <a:rPr lang="en-US" sz="3600" dirty="0"/>
              <a:t>Education &amp; Training</a:t>
            </a:r>
          </a:p>
        </p:txBody>
      </p:sp>
      <p:pic>
        <p:nvPicPr>
          <p:cNvPr id="144" name="Shape 14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5044" y="2385940"/>
            <a:ext cx="4632959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5" y="2385940"/>
            <a:ext cx="4632959" cy="347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4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FN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104A"/>
      </a:accent1>
      <a:accent2>
        <a:srgbClr val="64A098"/>
      </a:accent2>
      <a:accent3>
        <a:srgbClr val="EAC774"/>
      </a:accent3>
      <a:accent4>
        <a:srgbClr val="47104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FN New">
      <a:majorFont>
        <a:latin typeface="Raleway Black"/>
        <a:ea typeface=""/>
        <a:cs typeface=""/>
      </a:majorFont>
      <a:minorFont>
        <a:latin typeface="Reckless TRIAL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8553</TotalTime>
  <Words>379</Words>
  <Application>Microsoft Office PowerPoint</Application>
  <PresentationFormat>Widescreen</PresentationFormat>
  <Paragraphs>101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Adobe Garamond Pro</vt:lpstr>
      <vt:lpstr>Arial</vt:lpstr>
      <vt:lpstr>Calibri</vt:lpstr>
      <vt:lpstr>Garamond</vt:lpstr>
      <vt:lpstr>Raleway</vt:lpstr>
      <vt:lpstr>Raleway Black</vt:lpstr>
      <vt:lpstr>Reckless TRIAL Medium</vt:lpstr>
      <vt:lpstr>Office Theme</vt:lpstr>
      <vt:lpstr>PowerPoint Presentation</vt:lpstr>
      <vt:lpstr>PowerPoint Presentation</vt:lpstr>
      <vt:lpstr>Intro to Neighborhood Institute  Fall 2021</vt:lpstr>
      <vt:lpstr>#louisvilleneighbors</vt:lpstr>
      <vt:lpstr>Getting to know us</vt:lpstr>
      <vt:lpstr>PowerPoint Presentation</vt:lpstr>
      <vt:lpstr>Community Engagement</vt:lpstr>
      <vt:lpstr>Neighborhood Liaisons</vt:lpstr>
      <vt:lpstr>Education &amp; Training</vt:lpstr>
      <vt:lpstr>Neighborhood Institute – 30 Years of Participation </vt:lpstr>
      <vt:lpstr>Insert NI Map</vt:lpstr>
      <vt:lpstr>PowerPoint Presentation</vt:lpstr>
      <vt:lpstr>Planning &amp; Design Assistance</vt:lpstr>
      <vt:lpstr>Data &amp; Mapping</vt:lpstr>
      <vt:lpstr>Neighborhood Planning &amp; Assessment</vt:lpstr>
      <vt:lpstr>P.A.I.N.T.</vt:lpstr>
      <vt:lpstr>P.A.I.N.T.</vt:lpstr>
      <vt:lpstr>PowerPoint Presentation</vt:lpstr>
      <vt:lpstr>PowerPoint Presentation</vt:lpstr>
      <vt:lpstr>Contact us</vt:lpstr>
      <vt:lpstr>Break</vt:lpstr>
      <vt:lpstr>Report Back: What do you want to learn? Who are you?</vt:lpstr>
      <vt:lpstr>Exercise: What do you want to learn?</vt:lpstr>
      <vt:lpstr>Institute Project Introduction</vt:lpstr>
      <vt:lpstr>Micro Grant Program</vt:lpstr>
      <vt:lpstr>Homework:  Three Weekly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Senior Liaison</dc:creator>
  <cp:lastModifiedBy>Senior Liaison</cp:lastModifiedBy>
  <cp:revision>5</cp:revision>
  <dcterms:created xsi:type="dcterms:W3CDTF">2021-12-02T20:08:17Z</dcterms:created>
  <dcterms:modified xsi:type="dcterms:W3CDTF">2021-12-08T18:41:38Z</dcterms:modified>
</cp:coreProperties>
</file>