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1"/>
  </p:notesMasterIdLst>
  <p:handoutMasterIdLst>
    <p:handoutMasterId r:id="rId4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6858000" type="screen4x3"/>
  <p:notesSz cx="7315200" cy="9601200"/>
  <p:embeddedFontLst>
    <p:embeddedFont>
      <p:font typeface="Calibri Light" panose="020F0302020204030204" pitchFamily="34" charset="0"/>
      <p:regular r:id="rId43"/>
      <p:italic r:id="rId44"/>
    </p:embeddedFont>
    <p:embeddedFont>
      <p:font typeface="Calibri" panose="020F0502020204030204" pitchFamily="34" charset="0"/>
      <p:regular r:id="rId45"/>
      <p:bold r:id="rId46"/>
      <p:italic r:id="rId47"/>
      <p:boldItalic r:id="rId48"/>
    </p:embeddedFont>
    <p:embeddedFont>
      <p:font typeface="Garamond" panose="02020404030301010803" pitchFamily="18" charset="0"/>
      <p:regular r:id="rId49"/>
      <p:bold r:id="rId50"/>
      <p:italic r:id="rId51"/>
      <p:boldItalic r:id="rId52"/>
    </p:embeddedFont>
    <p:embeddedFont>
      <p:font typeface="Constantia" panose="02030602050306030303"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3UzMX+8iNo3C3yIwHIVuRVycw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5" d="100"/>
          <a:sy n="65" d="100"/>
        </p:scale>
        <p:origin x="582"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170238" cy="481013"/>
          </a:xfrm>
          <a:prstGeom prst="rect">
            <a:avLst/>
          </a:prstGeom>
        </p:spPr>
        <p:txBody>
          <a:bodyPr vert="horz" lIns="91413" tIns="45708" rIns="91413" bIns="45708" rtlCol="0"/>
          <a:lstStyle>
            <a:lvl1pPr algn="l">
              <a:defRPr sz="1200"/>
            </a:lvl1pPr>
          </a:lstStyle>
          <a:p>
            <a:endParaRPr lang="en-US"/>
          </a:p>
        </p:txBody>
      </p:sp>
      <p:sp>
        <p:nvSpPr>
          <p:cNvPr id="3" name="Date Placeholder 2"/>
          <p:cNvSpPr>
            <a:spLocks noGrp="1"/>
          </p:cNvSpPr>
          <p:nvPr>
            <p:ph type="dt" sz="quarter" idx="1"/>
          </p:nvPr>
        </p:nvSpPr>
        <p:spPr>
          <a:xfrm>
            <a:off x="4143375" y="2"/>
            <a:ext cx="3170238" cy="481013"/>
          </a:xfrm>
          <a:prstGeom prst="rect">
            <a:avLst/>
          </a:prstGeom>
        </p:spPr>
        <p:txBody>
          <a:bodyPr vert="horz" lIns="91413" tIns="45708" rIns="91413" bIns="45708" rtlCol="0"/>
          <a:lstStyle>
            <a:lvl1pPr algn="r">
              <a:defRPr sz="1200"/>
            </a:lvl1pPr>
          </a:lstStyle>
          <a:p>
            <a:fld id="{7809AA18-65E7-46F7-B2A2-12B5C0F26CC3}" type="datetimeFigureOut">
              <a:rPr lang="en-US" smtClean="0"/>
              <a:t>2/22/2022</a:t>
            </a:fld>
            <a:endParaRPr lang="en-US"/>
          </a:p>
        </p:txBody>
      </p:sp>
      <p:sp>
        <p:nvSpPr>
          <p:cNvPr id="4" name="Footer Placeholder 3"/>
          <p:cNvSpPr>
            <a:spLocks noGrp="1"/>
          </p:cNvSpPr>
          <p:nvPr>
            <p:ph type="ftr" sz="quarter" idx="2"/>
          </p:nvPr>
        </p:nvSpPr>
        <p:spPr>
          <a:xfrm>
            <a:off x="2" y="9120188"/>
            <a:ext cx="3170238" cy="481012"/>
          </a:xfrm>
          <a:prstGeom prst="rect">
            <a:avLst/>
          </a:prstGeom>
        </p:spPr>
        <p:txBody>
          <a:bodyPr vert="horz" lIns="91413" tIns="45708" rIns="91413" bIns="45708"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13" tIns="45708" rIns="91413" bIns="45708" rtlCol="0" anchor="b"/>
          <a:lstStyle>
            <a:lvl1pPr algn="r">
              <a:defRPr sz="1200"/>
            </a:lvl1pPr>
          </a:lstStyle>
          <a:p>
            <a:fld id="{2F33957F-5BD5-46C6-A3CB-62DD7A3D2E06}" type="slidenum">
              <a:rPr lang="en-US" smtClean="0"/>
              <a:t>‹#›</a:t>
            </a:fld>
            <a:endParaRPr lang="en-US"/>
          </a:p>
        </p:txBody>
      </p:sp>
    </p:spTree>
    <p:extLst>
      <p:ext uri="{BB962C8B-B14F-4D97-AF65-F5344CB8AC3E}">
        <p14:creationId xmlns:p14="http://schemas.microsoft.com/office/powerpoint/2010/main" val="1275672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8"/>
          </a:xfrm>
          <a:prstGeom prst="rect">
            <a:avLst/>
          </a:prstGeom>
          <a:noFill/>
          <a:ln>
            <a:noFill/>
          </a:ln>
        </p:spPr>
        <p:txBody>
          <a:bodyPr spcFirstLastPara="1" wrap="square" lIns="96595" tIns="48298" rIns="96595" bIns="4829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8"/>
          </a:xfrm>
          <a:prstGeom prst="rect">
            <a:avLst/>
          </a:prstGeom>
          <a:noFill/>
          <a:ln>
            <a:noFill/>
          </a:ln>
        </p:spPr>
        <p:txBody>
          <a:bodyPr spcFirstLastPara="1" wrap="square" lIns="96595" tIns="48298" rIns="96595" bIns="4829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7"/>
          </a:xfrm>
          <a:prstGeom prst="rect">
            <a:avLst/>
          </a:prstGeom>
          <a:noFill/>
          <a:ln>
            <a:noFill/>
          </a:ln>
        </p:spPr>
        <p:txBody>
          <a:bodyPr spcFirstLastPara="1" wrap="square" lIns="96595" tIns="48298" rIns="96595" bIns="4829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87" name="Google Shape;87;p1: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0: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r>
              <a:rPr lang="en-US"/>
              <a:t>Question: Do any of these elements adequately represent images that stood out in the first location photos?</a:t>
            </a:r>
            <a:endParaRPr/>
          </a:p>
        </p:txBody>
      </p:sp>
      <p:sp>
        <p:nvSpPr>
          <p:cNvPr id="170" name="Google Shape;170;p10: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r>
              <a:rPr lang="en-US"/>
              <a:t>Question: Do any of these elements adequately represent images that stood out in the first location photos?</a:t>
            </a:r>
            <a:endParaRPr/>
          </a:p>
        </p:txBody>
      </p:sp>
      <p:sp>
        <p:nvSpPr>
          <p:cNvPr id="185" name="Google Shape;185;p11: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2: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r>
              <a:rPr lang="en-US"/>
              <a:t>Question: Do any of these elements adequately represent images that stood out in the first location photos?</a:t>
            </a:r>
            <a:endParaRPr/>
          </a:p>
        </p:txBody>
      </p:sp>
      <p:sp>
        <p:nvSpPr>
          <p:cNvPr id="199" name="Google Shape;199;p12: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3: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206" name="Google Shape;206;p13: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215" name="Google Shape;215;p14: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232" name="Google Shape;232;p15: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6: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249" name="Google Shape;249;p16: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7: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7: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258" name="Google Shape;258;p17: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9: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9: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295" name="Google Shape;295;p19: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0: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0: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303" name="Google Shape;303;p20: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95" name="Google Shape;95;p2: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312" name="Google Shape;312;p21: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2: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2: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321" name="Google Shape;321;p22: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3: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3: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330" name="Google Shape;330;p23: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4: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339" name="Google Shape;339;p24: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5: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347" name="Google Shape;347;p25: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6: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356" name="Google Shape;356;p26: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7: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7: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365" name="Google Shape;365;p27: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8: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8: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374" name="Google Shape;374;p28: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9: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9: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385" name="Google Shape;385;p29: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0: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0: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396" name="Google Shape;396;p30: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104" name="Google Shape;104;p3: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1: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1: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404" name="Google Shape;404;p31: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2: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2: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416" name="Google Shape;416;p32: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3: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3: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426" name="Google Shape;426;p33: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4: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434" name="Google Shape;434;p34: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50:notes"/>
          <p:cNvSpPr txBox="1">
            <a:spLocks noGrp="1"/>
          </p:cNvSpPr>
          <p:nvPr>
            <p:ph type="body" idx="1"/>
          </p:nvPr>
        </p:nvSpPr>
        <p:spPr>
          <a:xfrm>
            <a:off x="731520" y="4620577"/>
            <a:ext cx="5852160" cy="3780473"/>
          </a:xfrm>
          <a:prstGeom prst="rect">
            <a:avLst/>
          </a:prstGeom>
        </p:spPr>
        <p:txBody>
          <a:bodyPr spcFirstLastPara="1" wrap="square" lIns="96595" tIns="48298" rIns="96595" bIns="48298" anchor="t" anchorCtr="0">
            <a:noAutofit/>
          </a:bodyPr>
          <a:lstStyle/>
          <a:p>
            <a:pPr marL="0" indent="0"/>
            <a:endParaRPr/>
          </a:p>
        </p:txBody>
      </p:sp>
      <p:sp>
        <p:nvSpPr>
          <p:cNvPr id="441" name="Google Shape;441;p50: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51:notes"/>
          <p:cNvSpPr txBox="1">
            <a:spLocks noGrp="1"/>
          </p:cNvSpPr>
          <p:nvPr>
            <p:ph type="body" idx="1"/>
          </p:nvPr>
        </p:nvSpPr>
        <p:spPr>
          <a:xfrm>
            <a:off x="731520" y="4620577"/>
            <a:ext cx="5852160" cy="3780473"/>
          </a:xfrm>
          <a:prstGeom prst="rect">
            <a:avLst/>
          </a:prstGeom>
        </p:spPr>
        <p:txBody>
          <a:bodyPr spcFirstLastPara="1" wrap="square" lIns="96595" tIns="48298" rIns="96595" bIns="48298" anchor="t" anchorCtr="0">
            <a:noAutofit/>
          </a:bodyPr>
          <a:lstStyle/>
          <a:p>
            <a:pPr marL="0" indent="0"/>
            <a:endParaRPr/>
          </a:p>
        </p:txBody>
      </p:sp>
      <p:sp>
        <p:nvSpPr>
          <p:cNvPr id="448" name="Google Shape;448;p51: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2:notes"/>
          <p:cNvSpPr txBox="1">
            <a:spLocks noGrp="1"/>
          </p:cNvSpPr>
          <p:nvPr>
            <p:ph type="body" idx="1"/>
          </p:nvPr>
        </p:nvSpPr>
        <p:spPr>
          <a:xfrm>
            <a:off x="731520" y="4620577"/>
            <a:ext cx="5852160" cy="3780473"/>
          </a:xfrm>
          <a:prstGeom prst="rect">
            <a:avLst/>
          </a:prstGeom>
        </p:spPr>
        <p:txBody>
          <a:bodyPr spcFirstLastPara="1" wrap="square" lIns="96595" tIns="48298" rIns="96595" bIns="48298" anchor="t" anchorCtr="0">
            <a:noAutofit/>
          </a:bodyPr>
          <a:lstStyle/>
          <a:p>
            <a:pPr marL="0" indent="0"/>
            <a:endParaRPr/>
          </a:p>
        </p:txBody>
      </p:sp>
      <p:sp>
        <p:nvSpPr>
          <p:cNvPr id="455" name="Google Shape;455;p52: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53:notes"/>
          <p:cNvSpPr txBox="1">
            <a:spLocks noGrp="1"/>
          </p:cNvSpPr>
          <p:nvPr>
            <p:ph type="body" idx="1"/>
          </p:nvPr>
        </p:nvSpPr>
        <p:spPr>
          <a:xfrm>
            <a:off x="731520" y="4620577"/>
            <a:ext cx="5852160" cy="3780473"/>
          </a:xfrm>
          <a:prstGeom prst="rect">
            <a:avLst/>
          </a:prstGeom>
        </p:spPr>
        <p:txBody>
          <a:bodyPr spcFirstLastPara="1" wrap="square" lIns="96595" tIns="48298" rIns="96595" bIns="48298" anchor="t" anchorCtr="0">
            <a:noAutofit/>
          </a:bodyPr>
          <a:lstStyle/>
          <a:p>
            <a:pPr marL="0" indent="0"/>
            <a:endParaRPr/>
          </a:p>
        </p:txBody>
      </p:sp>
      <p:sp>
        <p:nvSpPr>
          <p:cNvPr id="462" name="Google Shape;462;p53: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7: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468" name="Google Shape;468;p37: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6: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476" name="Google Shape;476;p36: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114" name="Google Shape;114;p4: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122" name="Google Shape;122;p5: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r>
              <a:rPr lang="en-US"/>
              <a:t>Question:  What is “assessment”?  What is it and what is it’s purpose?</a:t>
            </a:r>
            <a:endParaRPr/>
          </a:p>
          <a:p>
            <a:pPr marL="0" indent="0"/>
            <a:r>
              <a:rPr lang="en-US"/>
              <a:t>Assessments help us to understand something.  It’s a process of data collection.  At a minimum its point is to help us understand something, to understand a condition or how something is changing.  Ideally, assessment is about understanding change, not just to be prepared for that change or condition, but to plan for how we want to lead change to create the condition we want. </a:t>
            </a:r>
            <a:endParaRPr/>
          </a:p>
          <a:p>
            <a:pPr marL="0" indent="0"/>
            <a:r>
              <a:rPr lang="en-US"/>
              <a:t>This presentation is designed to give you some reference points on how to think about your neighborhood, your city, and a framework for how to assess your community so you can plan to create change.  </a:t>
            </a:r>
            <a:endParaRPr/>
          </a:p>
        </p:txBody>
      </p:sp>
      <p:sp>
        <p:nvSpPr>
          <p:cNvPr id="132" name="Google Shape;132;p6: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140" name="Google Shape;140;p7: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endParaRPr/>
          </a:p>
        </p:txBody>
      </p:sp>
      <p:sp>
        <p:nvSpPr>
          <p:cNvPr id="149" name="Google Shape;149;p8: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9:notes"/>
          <p:cNvSpPr txBox="1">
            <a:spLocks noGrp="1"/>
          </p:cNvSpPr>
          <p:nvPr>
            <p:ph type="body" idx="1"/>
          </p:nvPr>
        </p:nvSpPr>
        <p:spPr>
          <a:xfrm>
            <a:off x="731520" y="4620577"/>
            <a:ext cx="5852160" cy="3780473"/>
          </a:xfrm>
          <a:prstGeom prst="rect">
            <a:avLst/>
          </a:prstGeom>
          <a:noFill/>
          <a:ln>
            <a:noFill/>
          </a:ln>
        </p:spPr>
        <p:txBody>
          <a:bodyPr spcFirstLastPara="1" wrap="square" lIns="96595" tIns="48298" rIns="96595" bIns="48298" anchor="t" anchorCtr="0">
            <a:noAutofit/>
          </a:bodyPr>
          <a:lstStyle/>
          <a:p>
            <a:pPr marL="0" indent="0"/>
            <a:r>
              <a:rPr lang="en-US"/>
              <a:t>Question: Do any of these elements adequately represent images that stood out in the first location photos?</a:t>
            </a:r>
            <a:endParaRPr/>
          </a:p>
        </p:txBody>
      </p:sp>
      <p:sp>
        <p:nvSpPr>
          <p:cNvPr id="158" name="Google Shape;158;p9:notes"/>
          <p:cNvSpPr txBox="1">
            <a:spLocks noGrp="1"/>
          </p:cNvSpPr>
          <p:nvPr>
            <p:ph type="sldNum" idx="12"/>
          </p:nvPr>
        </p:nvSpPr>
        <p:spPr>
          <a:xfrm>
            <a:off x="4143587" y="9119474"/>
            <a:ext cx="3169920" cy="481727"/>
          </a:xfrm>
          <a:prstGeom prst="rect">
            <a:avLst/>
          </a:prstGeom>
          <a:noFill/>
          <a:ln>
            <a:noFill/>
          </a:ln>
        </p:spPr>
        <p:txBody>
          <a:bodyPr spcFirstLastPara="1" wrap="square" lIns="96595" tIns="48298" rIns="96595" bIns="48298" anchor="b" anchorCtr="0">
            <a:noAutofit/>
          </a:bodyPr>
          <a:lstStyle/>
          <a:p>
            <a:pPr algn="r">
              <a:buSzPts val="1400"/>
            </a:pPr>
            <a:fld id="{00000000-1234-1234-1234-123412341234}" type="slidenum">
              <a:rPr lang="en-US"/>
              <a:pPr algn="r">
                <a:buSzPts val="14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09486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2589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20015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0183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27839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24462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53600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23788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1099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12939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09269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58000" t="-3000" r="-6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661533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hf sldNum="0"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jpg"/><Relationship Id="rId7"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planning.org/greatplaces/" TargetMode="External"/><Relationship Id="rId5" Type="http://schemas.openxmlformats.org/officeDocument/2006/relationships/hyperlink" Target="https://library.louisville.edu/archives/home" TargetMode="External"/><Relationship Id="rId4" Type="http://schemas.openxmlformats.org/officeDocument/2006/relationships/hyperlink" Target="https://factfinder.census.gov/faces/nav/jsf/pages/index.xhtml" TargetMode="External"/><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ksdc.louisville.edu/research/sponsored_projects/louisville-neighborhood-profiles/" TargetMode="External"/><Relationship Id="rId5" Type="http://schemas.openxmlformats.org/officeDocument/2006/relationships/hyperlink" Target="http://www.metropolitanhousing.org/resources/mhc-reports/" TargetMode="External"/><Relationship Id="rId4" Type="http://schemas.openxmlformats.org/officeDocument/2006/relationships/hyperlink" Target="https://louisvilleky.gov/government/center-health-equity/health-equity-repor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jpg"/><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pedbikeinfo.org/" TargetMode="External"/><Relationship Id="rId5" Type="http://schemas.openxmlformats.org/officeDocument/2006/relationships/hyperlink" Target="https://ctb.ku.edu/en/table-of-contents/assessment/assessing-community-needs-and-resources/windshield-walking-surveys/main" TargetMode="External"/><Relationship Id="rId10" Type="http://schemas.openxmlformats.org/officeDocument/2006/relationships/image" Target="../media/image51.png"/><Relationship Id="rId4" Type="http://schemas.openxmlformats.org/officeDocument/2006/relationships/hyperlink" Target="https://motheringmatters.ch/craft-neighborhood-map/" TargetMode="External"/><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1.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docs.wixstatic.com/ugd/c8c661_4b93d668bd0b47dda85135bf0d79733e.pdf" TargetMode="External"/><Relationship Id="rId11" Type="http://schemas.openxmlformats.org/officeDocument/2006/relationships/image" Target="../media/image54.jpg"/><Relationship Id="rId5" Type="http://schemas.openxmlformats.org/officeDocument/2006/relationships/hyperlink" Target="https://www.centerforneighborhoods.org/neighborhood-assessments" TargetMode="External"/><Relationship Id="rId10" Type="http://schemas.openxmlformats.org/officeDocument/2006/relationships/image" Target="../media/image53.png"/><Relationship Id="rId4" Type="http://schemas.openxmlformats.org/officeDocument/2006/relationships/image" Target="../media/image4.jpg"/><Relationship Id="rId9"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CFN%20Overview%20Presentations/CFN%20Overview%20Presentation_For%20Neigh_Associations.pptx"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www.centerforneighborhoods.org/resourc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arcg.is/1vD9Oq" TargetMode="External"/><Relationship Id="rId4" Type="http://schemas.openxmlformats.org/officeDocument/2006/relationships/hyperlink" Target="https://arcg.is/0mrXW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louisvilleky.gov/government/advanced-planning-and-sustainability/completedadopted-neighborhood-plans-and-studies"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1454760" y="183128"/>
            <a:ext cx="6234485" cy="2652776"/>
          </a:xfrm>
          <a:prstGeom prst="rect">
            <a:avLst/>
          </a:prstGeom>
          <a:noFill/>
          <a:ln>
            <a:noFill/>
          </a:ln>
        </p:spPr>
      </p:pic>
      <p:pic>
        <p:nvPicPr>
          <p:cNvPr id="90" name="Google Shape;90;p1"/>
          <p:cNvPicPr preferRelativeResize="0"/>
          <p:nvPr/>
        </p:nvPicPr>
        <p:blipFill rotWithShape="1">
          <a:blip r:embed="rId4">
            <a:alphaModFix/>
          </a:blip>
          <a:srcRect/>
          <a:stretch/>
        </p:blipFill>
        <p:spPr>
          <a:xfrm>
            <a:off x="0" y="3000791"/>
            <a:ext cx="9144000" cy="2226833"/>
          </a:xfrm>
          <a:prstGeom prst="rect">
            <a:avLst/>
          </a:prstGeom>
          <a:noFill/>
          <a:ln>
            <a:noFill/>
          </a:ln>
          <a:effectLst>
            <a:reflection stA="50000" endA="300" endPos="55000" sy="-100000" algn="bl" rotWithShape="0"/>
          </a:effectLst>
        </p:spPr>
      </p:pic>
      <p:sp>
        <p:nvSpPr>
          <p:cNvPr id="91" name="Google Shape;91;p1"/>
          <p:cNvSpPr txBox="1">
            <a:spLocks noGrp="1"/>
          </p:cNvSpPr>
          <p:nvPr>
            <p:ph type="subTitle" idx="1"/>
          </p:nvPr>
        </p:nvSpPr>
        <p:spPr>
          <a:xfrm>
            <a:off x="323561" y="5570871"/>
            <a:ext cx="8567225" cy="1241823"/>
          </a:xfrm>
          <a:prstGeom prst="rect">
            <a:avLst/>
          </a:prstGeom>
          <a:noFill/>
          <a:ln>
            <a:noFill/>
          </a:ln>
        </p:spPr>
        <p:txBody>
          <a:bodyPr spcFirstLastPara="1" vert="horz" wrap="square" lIns="91425" tIns="45700" rIns="91425" bIns="45700" rtlCol="0" anchor="t" anchorCtr="0">
            <a:normAutofit/>
          </a:bodyPr>
          <a:lstStyle/>
          <a:p>
            <a:pPr>
              <a:lnSpc>
                <a:spcPct val="100000"/>
              </a:lnSpc>
              <a:spcBef>
                <a:spcPts val="0"/>
              </a:spcBef>
              <a:buClr>
                <a:schemeClr val="dk1"/>
              </a:buClr>
              <a:buSzPts val="3200"/>
            </a:pPr>
            <a:r>
              <a:rPr lang="en-US" sz="3200" b="1" dirty="0">
                <a:latin typeface="Garamond"/>
                <a:ea typeface="Garamond"/>
                <a:cs typeface="Garamond"/>
                <a:sym typeface="Garamond"/>
              </a:rPr>
              <a:t>Week 4</a:t>
            </a:r>
            <a:endParaRPr sz="3200" b="1" dirty="0">
              <a:latin typeface="Garamond"/>
              <a:ea typeface="Garamond"/>
              <a:cs typeface="Garamond"/>
              <a:sym typeface="Garamond"/>
            </a:endParaRPr>
          </a:p>
          <a:p>
            <a:pPr>
              <a:lnSpc>
                <a:spcPct val="100000"/>
              </a:lnSpc>
              <a:spcBef>
                <a:spcPts val="0"/>
              </a:spcBef>
              <a:buClr>
                <a:schemeClr val="dk1"/>
              </a:buClr>
              <a:buSzPts val="3200"/>
            </a:pPr>
            <a:r>
              <a:rPr lang="en-US" sz="3200" b="1" dirty="0">
                <a:latin typeface="Garamond"/>
                <a:ea typeface="Garamond"/>
                <a:cs typeface="Garamond"/>
                <a:sym typeface="Garamond"/>
              </a:rPr>
              <a:t>Neighborhood Institute </a:t>
            </a:r>
            <a:r>
              <a:rPr lang="en-US" sz="3200" b="1" dirty="0" smtClean="0">
                <a:latin typeface="Garamond"/>
                <a:ea typeface="Garamond"/>
                <a:cs typeface="Garamond"/>
                <a:sym typeface="Garamond"/>
              </a:rPr>
              <a:t>Spring 2022</a:t>
            </a:r>
            <a:endParaRPr sz="3200" b="1" dirty="0">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0"/>
          <p:cNvPicPr preferRelativeResize="0"/>
          <p:nvPr/>
        </p:nvPicPr>
        <p:blipFill rotWithShape="1">
          <a:blip r:embed="rId3">
            <a:alphaModFix/>
          </a:blip>
          <a:srcRect/>
          <a:stretch/>
        </p:blipFill>
        <p:spPr>
          <a:xfrm>
            <a:off x="3886200" y="188488"/>
            <a:ext cx="1371600" cy="282931"/>
          </a:xfrm>
          <a:prstGeom prst="rect">
            <a:avLst/>
          </a:prstGeom>
          <a:noFill/>
          <a:ln>
            <a:noFill/>
          </a:ln>
        </p:spPr>
      </p:pic>
      <p:pic>
        <p:nvPicPr>
          <p:cNvPr id="173" name="Google Shape;173;p10"/>
          <p:cNvPicPr preferRelativeResize="0">
            <a:picLocks noGrp="1"/>
          </p:cNvPicPr>
          <p:nvPr>
            <p:ph idx="1"/>
          </p:nvPr>
        </p:nvPicPr>
        <p:blipFill rotWithShape="1">
          <a:blip r:embed="rId4">
            <a:alphaModFix/>
          </a:blip>
          <a:srcRect l="3184" t="43083" r="65952" b="20909"/>
          <a:stretch/>
        </p:blipFill>
        <p:spPr>
          <a:xfrm>
            <a:off x="890584" y="3964787"/>
            <a:ext cx="3101395" cy="2062840"/>
          </a:xfrm>
          <a:prstGeom prst="rect">
            <a:avLst/>
          </a:prstGeom>
          <a:noFill/>
          <a:ln>
            <a:noFill/>
          </a:ln>
        </p:spPr>
      </p:pic>
      <p:sp>
        <p:nvSpPr>
          <p:cNvPr id="174" name="Google Shape;174;p10"/>
          <p:cNvSpPr txBox="1"/>
          <p:nvPr/>
        </p:nvSpPr>
        <p:spPr>
          <a:xfrm>
            <a:off x="628651" y="708193"/>
            <a:ext cx="7886700" cy="705947"/>
          </a:xfrm>
          <a:prstGeom prst="rect">
            <a:avLst/>
          </a:prstGeom>
          <a:noFill/>
          <a:ln>
            <a:noFill/>
          </a:ln>
        </p:spPr>
        <p:txBody>
          <a:bodyPr spcFirstLastPara="1" wrap="square" lIns="91425" tIns="45700" rIns="91425" bIns="45700" anchor="ctr" anchorCtr="0">
            <a:normAutofit/>
          </a:bodyPr>
          <a:lstStyle/>
          <a:p>
            <a:pPr algn="ctr">
              <a:lnSpc>
                <a:spcPct val="90000"/>
              </a:lnSpc>
              <a:buClr>
                <a:schemeClr val="dk1"/>
              </a:buClr>
              <a:buSzPts val="4400"/>
            </a:pPr>
            <a:r>
              <a:rPr lang="en-US" sz="4400">
                <a:solidFill>
                  <a:schemeClr val="dk1"/>
                </a:solidFill>
                <a:latin typeface="Garamond"/>
                <a:ea typeface="Garamond"/>
                <a:cs typeface="Garamond"/>
                <a:sym typeface="Garamond"/>
              </a:rPr>
              <a:t>Built Environment Terminology</a:t>
            </a:r>
            <a:endParaRPr/>
          </a:p>
        </p:txBody>
      </p:sp>
      <p:pic>
        <p:nvPicPr>
          <p:cNvPr id="175" name="Google Shape;175;p10" descr="A view of a city&#10;&#10;Description automatically generated"/>
          <p:cNvPicPr preferRelativeResize="0"/>
          <p:nvPr/>
        </p:nvPicPr>
        <p:blipFill rotWithShape="1">
          <a:blip r:embed="rId5">
            <a:alphaModFix/>
          </a:blip>
          <a:srcRect/>
          <a:stretch/>
        </p:blipFill>
        <p:spPr>
          <a:xfrm>
            <a:off x="628651" y="1566210"/>
            <a:ext cx="2811236" cy="1877087"/>
          </a:xfrm>
          <a:prstGeom prst="rect">
            <a:avLst/>
          </a:prstGeom>
          <a:noFill/>
          <a:ln>
            <a:noFill/>
          </a:ln>
        </p:spPr>
      </p:pic>
      <p:pic>
        <p:nvPicPr>
          <p:cNvPr id="176" name="Google Shape;176;p10" descr="A group of people standing in front of a building&#10;&#10;Description automatically generated"/>
          <p:cNvPicPr preferRelativeResize="0"/>
          <p:nvPr/>
        </p:nvPicPr>
        <p:blipFill rotWithShape="1">
          <a:blip r:embed="rId6">
            <a:alphaModFix/>
          </a:blip>
          <a:srcRect l="13429" t="10043" r="1999" b="19642"/>
          <a:stretch/>
        </p:blipFill>
        <p:spPr>
          <a:xfrm>
            <a:off x="5257800" y="2017391"/>
            <a:ext cx="2822120" cy="1877087"/>
          </a:xfrm>
          <a:prstGeom prst="rect">
            <a:avLst/>
          </a:prstGeom>
          <a:noFill/>
          <a:ln>
            <a:noFill/>
          </a:ln>
        </p:spPr>
      </p:pic>
      <p:pic>
        <p:nvPicPr>
          <p:cNvPr id="177" name="Google Shape;177;p10"/>
          <p:cNvPicPr preferRelativeResize="0"/>
          <p:nvPr/>
        </p:nvPicPr>
        <p:blipFill rotWithShape="1">
          <a:blip r:embed="rId4">
            <a:alphaModFix/>
          </a:blip>
          <a:srcRect l="33661" t="45422" r="35476" b="18568"/>
          <a:stretch/>
        </p:blipFill>
        <p:spPr>
          <a:xfrm>
            <a:off x="5257800" y="4184948"/>
            <a:ext cx="2822120" cy="1877087"/>
          </a:xfrm>
          <a:prstGeom prst="rect">
            <a:avLst/>
          </a:prstGeom>
          <a:noFill/>
          <a:ln>
            <a:noFill/>
          </a:ln>
        </p:spPr>
      </p:pic>
      <p:sp>
        <p:nvSpPr>
          <p:cNvPr id="178" name="Google Shape;178;p10"/>
          <p:cNvSpPr txBox="1"/>
          <p:nvPr/>
        </p:nvSpPr>
        <p:spPr>
          <a:xfrm>
            <a:off x="530684" y="3581398"/>
            <a:ext cx="2088951" cy="535787"/>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4000"/>
            </a:pPr>
            <a:r>
              <a:rPr lang="en-US" sz="4000">
                <a:solidFill>
                  <a:schemeClr val="dk1"/>
                </a:solidFill>
                <a:latin typeface="Garamond"/>
                <a:ea typeface="Garamond"/>
                <a:cs typeface="Garamond"/>
                <a:sym typeface="Garamond"/>
              </a:rPr>
              <a:t>EDGE</a:t>
            </a:r>
            <a:endParaRPr/>
          </a:p>
        </p:txBody>
      </p:sp>
      <p:sp>
        <p:nvSpPr>
          <p:cNvPr id="179" name="Google Shape;179;p10"/>
          <p:cNvSpPr txBox="1"/>
          <p:nvPr/>
        </p:nvSpPr>
        <p:spPr>
          <a:xfrm>
            <a:off x="1034307" y="5843173"/>
            <a:ext cx="2851895" cy="705947"/>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4000"/>
            </a:pPr>
            <a:r>
              <a:rPr lang="en-US" sz="4000">
                <a:solidFill>
                  <a:schemeClr val="dk1"/>
                </a:solidFill>
                <a:latin typeface="Garamond"/>
                <a:ea typeface="Garamond"/>
                <a:cs typeface="Garamond"/>
                <a:sym typeface="Garamond"/>
              </a:rPr>
              <a:t>DISTRICT</a:t>
            </a:r>
            <a:endParaRPr/>
          </a:p>
        </p:txBody>
      </p:sp>
      <p:sp>
        <p:nvSpPr>
          <p:cNvPr id="180" name="Google Shape;180;p10"/>
          <p:cNvSpPr txBox="1"/>
          <p:nvPr/>
        </p:nvSpPr>
        <p:spPr>
          <a:xfrm>
            <a:off x="6197185" y="5853604"/>
            <a:ext cx="1999923" cy="705947"/>
          </a:xfrm>
          <a:prstGeom prst="rect">
            <a:avLst/>
          </a:prstGeom>
          <a:noFill/>
          <a:ln>
            <a:noFill/>
          </a:ln>
        </p:spPr>
        <p:txBody>
          <a:bodyPr spcFirstLastPara="1" wrap="square" lIns="91425" tIns="45700" rIns="91425" bIns="45700" anchor="ctr" anchorCtr="0">
            <a:normAutofit/>
          </a:bodyPr>
          <a:lstStyle/>
          <a:p>
            <a:pPr>
              <a:lnSpc>
                <a:spcPct val="90000"/>
              </a:lnSpc>
              <a:buClr>
                <a:schemeClr val="dk1"/>
              </a:buClr>
              <a:buSzPts val="4000"/>
            </a:pPr>
            <a:r>
              <a:rPr lang="en-US" sz="4000">
                <a:solidFill>
                  <a:schemeClr val="dk1"/>
                </a:solidFill>
                <a:latin typeface="Garamond"/>
                <a:ea typeface="Garamond"/>
                <a:cs typeface="Garamond"/>
                <a:sym typeface="Garamond"/>
              </a:rPr>
              <a:t>NODE</a:t>
            </a:r>
            <a:endParaRPr/>
          </a:p>
        </p:txBody>
      </p:sp>
      <p:sp>
        <p:nvSpPr>
          <p:cNvPr id="181" name="Google Shape;181;p10"/>
          <p:cNvSpPr txBox="1"/>
          <p:nvPr/>
        </p:nvSpPr>
        <p:spPr>
          <a:xfrm>
            <a:off x="5755814" y="1445208"/>
            <a:ext cx="3141052" cy="705947"/>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4000"/>
            </a:pPr>
            <a:r>
              <a:rPr lang="en-US" sz="4000">
                <a:solidFill>
                  <a:schemeClr val="dk1"/>
                </a:solidFill>
                <a:latin typeface="Garamond"/>
                <a:ea typeface="Garamond"/>
                <a:cs typeface="Garamond"/>
                <a:sym typeface="Garamond"/>
              </a:rPr>
              <a:t>LANDMARK</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1"/>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188" name="Google Shape;188;p11"/>
          <p:cNvSpPr txBox="1"/>
          <p:nvPr/>
        </p:nvSpPr>
        <p:spPr>
          <a:xfrm>
            <a:off x="628651" y="708193"/>
            <a:ext cx="7886700" cy="705947"/>
          </a:xfrm>
          <a:prstGeom prst="rect">
            <a:avLst/>
          </a:prstGeom>
          <a:noFill/>
          <a:ln>
            <a:noFill/>
          </a:ln>
        </p:spPr>
        <p:txBody>
          <a:bodyPr spcFirstLastPara="1" wrap="square" lIns="91425" tIns="45700" rIns="91425" bIns="45700" anchor="ctr" anchorCtr="0">
            <a:normAutofit/>
          </a:bodyPr>
          <a:lstStyle/>
          <a:p>
            <a:pPr algn="ctr">
              <a:lnSpc>
                <a:spcPct val="90000"/>
              </a:lnSpc>
              <a:buClr>
                <a:schemeClr val="dk1"/>
              </a:buClr>
              <a:buSzPts val="4400"/>
            </a:pPr>
            <a:r>
              <a:rPr lang="en-US" sz="4400" b="1">
                <a:solidFill>
                  <a:schemeClr val="dk1"/>
                </a:solidFill>
                <a:latin typeface="Garamond"/>
                <a:ea typeface="Garamond"/>
                <a:cs typeface="Garamond"/>
                <a:sym typeface="Garamond"/>
              </a:rPr>
              <a:t>Built Environment Terminology</a:t>
            </a:r>
            <a:endParaRPr/>
          </a:p>
        </p:txBody>
      </p:sp>
      <p:pic>
        <p:nvPicPr>
          <p:cNvPr id="189" name="Google Shape;189;p11"/>
          <p:cNvPicPr preferRelativeResize="0"/>
          <p:nvPr/>
        </p:nvPicPr>
        <p:blipFill rotWithShape="1">
          <a:blip r:embed="rId4">
            <a:alphaModFix/>
          </a:blip>
          <a:srcRect/>
          <a:stretch/>
        </p:blipFill>
        <p:spPr>
          <a:xfrm>
            <a:off x="2002426" y="1414139"/>
            <a:ext cx="4941447" cy="3281431"/>
          </a:xfrm>
          <a:prstGeom prst="rect">
            <a:avLst/>
          </a:prstGeom>
          <a:noFill/>
          <a:ln>
            <a:noFill/>
          </a:ln>
        </p:spPr>
      </p:pic>
      <p:sp>
        <p:nvSpPr>
          <p:cNvPr id="190" name="Google Shape;190;p11"/>
          <p:cNvSpPr txBox="1"/>
          <p:nvPr/>
        </p:nvSpPr>
        <p:spPr>
          <a:xfrm>
            <a:off x="428827" y="4891696"/>
            <a:ext cx="2851895" cy="705947"/>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4000"/>
            </a:pPr>
            <a:r>
              <a:rPr lang="en-US" sz="4000">
                <a:solidFill>
                  <a:schemeClr val="dk1"/>
                </a:solidFill>
                <a:latin typeface="Garamond"/>
                <a:ea typeface="Garamond"/>
                <a:cs typeface="Garamond"/>
                <a:sym typeface="Garamond"/>
              </a:rPr>
              <a:t>ZONING</a:t>
            </a:r>
            <a:endParaRPr sz="4000">
              <a:solidFill>
                <a:schemeClr val="dk1"/>
              </a:solidFill>
              <a:latin typeface="Garamond"/>
              <a:ea typeface="Garamond"/>
              <a:cs typeface="Garamond"/>
              <a:sym typeface="Garamond"/>
            </a:endParaRPr>
          </a:p>
        </p:txBody>
      </p:sp>
      <p:sp>
        <p:nvSpPr>
          <p:cNvPr id="191" name="Google Shape;191;p11"/>
          <p:cNvSpPr txBox="1"/>
          <p:nvPr/>
        </p:nvSpPr>
        <p:spPr>
          <a:xfrm>
            <a:off x="3646503" y="4891696"/>
            <a:ext cx="2851895" cy="705947"/>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4000"/>
            </a:pPr>
            <a:r>
              <a:rPr lang="en-US" sz="4000">
                <a:solidFill>
                  <a:schemeClr val="dk1"/>
                </a:solidFill>
                <a:latin typeface="Garamond"/>
                <a:ea typeface="Garamond"/>
                <a:cs typeface="Garamond"/>
                <a:sym typeface="Garamond"/>
              </a:rPr>
              <a:t>USE</a:t>
            </a:r>
            <a:endParaRPr sz="4000">
              <a:solidFill>
                <a:schemeClr val="dk1"/>
              </a:solidFill>
              <a:latin typeface="Garamond"/>
              <a:ea typeface="Garamond"/>
              <a:cs typeface="Garamond"/>
              <a:sym typeface="Garamond"/>
            </a:endParaRPr>
          </a:p>
        </p:txBody>
      </p:sp>
      <p:sp>
        <p:nvSpPr>
          <p:cNvPr id="192" name="Google Shape;192;p11"/>
          <p:cNvSpPr txBox="1"/>
          <p:nvPr/>
        </p:nvSpPr>
        <p:spPr>
          <a:xfrm>
            <a:off x="6142568" y="4891696"/>
            <a:ext cx="2851895" cy="705947"/>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4000"/>
            </a:pPr>
            <a:r>
              <a:rPr lang="en-US" sz="4000">
                <a:solidFill>
                  <a:schemeClr val="dk1"/>
                </a:solidFill>
                <a:latin typeface="Garamond"/>
                <a:ea typeface="Garamond"/>
                <a:cs typeface="Garamond"/>
                <a:sym typeface="Garamond"/>
              </a:rPr>
              <a:t>DENSITY</a:t>
            </a:r>
            <a:endParaRPr sz="4000">
              <a:solidFill>
                <a:schemeClr val="dk1"/>
              </a:solidFill>
              <a:latin typeface="Garamond"/>
              <a:ea typeface="Garamond"/>
              <a:cs typeface="Garamond"/>
              <a:sym typeface="Garamond"/>
            </a:endParaRPr>
          </a:p>
        </p:txBody>
      </p:sp>
      <p:sp>
        <p:nvSpPr>
          <p:cNvPr id="193" name="Google Shape;193;p11"/>
          <p:cNvSpPr txBox="1"/>
          <p:nvPr/>
        </p:nvSpPr>
        <p:spPr>
          <a:xfrm>
            <a:off x="6142568" y="5749721"/>
            <a:ext cx="2851895" cy="705947"/>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2800"/>
            </a:pPr>
            <a:r>
              <a:rPr lang="en-US" sz="2800">
                <a:solidFill>
                  <a:schemeClr val="dk1"/>
                </a:solidFill>
                <a:latin typeface="Garamond"/>
                <a:ea typeface="Garamond"/>
                <a:cs typeface="Garamond"/>
                <a:sym typeface="Garamond"/>
              </a:rPr>
              <a:t>How much </a:t>
            </a:r>
            <a:endParaRPr sz="2800">
              <a:solidFill>
                <a:schemeClr val="dk1"/>
              </a:solidFill>
              <a:latin typeface="Garamond"/>
              <a:ea typeface="Garamond"/>
              <a:cs typeface="Garamond"/>
              <a:sym typeface="Garamond"/>
            </a:endParaRPr>
          </a:p>
        </p:txBody>
      </p:sp>
      <p:sp>
        <p:nvSpPr>
          <p:cNvPr id="194" name="Google Shape;194;p11"/>
          <p:cNvSpPr txBox="1"/>
          <p:nvPr/>
        </p:nvSpPr>
        <p:spPr>
          <a:xfrm>
            <a:off x="427282" y="5743449"/>
            <a:ext cx="2851895" cy="705947"/>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2800"/>
            </a:pPr>
            <a:r>
              <a:rPr lang="en-US" sz="2800">
                <a:solidFill>
                  <a:schemeClr val="dk1"/>
                </a:solidFill>
                <a:latin typeface="Garamond"/>
                <a:ea typeface="Garamond"/>
                <a:cs typeface="Garamond"/>
                <a:sym typeface="Garamond"/>
              </a:rPr>
              <a:t>Regulation</a:t>
            </a:r>
            <a:endParaRPr sz="2800">
              <a:solidFill>
                <a:schemeClr val="dk1"/>
              </a:solidFill>
              <a:latin typeface="Garamond"/>
              <a:ea typeface="Garamond"/>
              <a:cs typeface="Garamond"/>
              <a:sym typeface="Garamond"/>
            </a:endParaRPr>
          </a:p>
        </p:txBody>
      </p:sp>
      <p:sp>
        <p:nvSpPr>
          <p:cNvPr id="195" name="Google Shape;195;p11"/>
          <p:cNvSpPr txBox="1"/>
          <p:nvPr/>
        </p:nvSpPr>
        <p:spPr>
          <a:xfrm>
            <a:off x="3712404" y="5743449"/>
            <a:ext cx="2851895" cy="705947"/>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2800"/>
            </a:pPr>
            <a:r>
              <a:rPr lang="en-US" sz="2800">
                <a:solidFill>
                  <a:schemeClr val="dk1"/>
                </a:solidFill>
                <a:latin typeface="Garamond"/>
                <a:ea typeface="Garamond"/>
                <a:cs typeface="Garamond"/>
                <a:sym typeface="Garamond"/>
              </a:rPr>
              <a:t>What </a:t>
            </a:r>
            <a:endParaRPr sz="2800">
              <a:solidFill>
                <a:schemeClr val="dk1"/>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2"/>
          <p:cNvPicPr preferRelativeResize="0"/>
          <p:nvPr/>
        </p:nvPicPr>
        <p:blipFill rotWithShape="1">
          <a:blip r:embed="rId3">
            <a:alphaModFix/>
          </a:blip>
          <a:srcRect/>
          <a:stretch/>
        </p:blipFill>
        <p:spPr>
          <a:xfrm>
            <a:off x="3886200" y="188488"/>
            <a:ext cx="1371600" cy="282931"/>
          </a:xfrm>
          <a:prstGeom prst="rect">
            <a:avLst/>
          </a:prstGeom>
          <a:noFill/>
          <a:ln>
            <a:noFill/>
          </a:ln>
        </p:spPr>
      </p:pic>
      <p:pic>
        <p:nvPicPr>
          <p:cNvPr id="202" name="Google Shape;202;p12"/>
          <p:cNvPicPr preferRelativeResize="0"/>
          <p:nvPr/>
        </p:nvPicPr>
        <p:blipFill rotWithShape="1">
          <a:blip r:embed="rId4">
            <a:alphaModFix/>
          </a:blip>
          <a:srcRect/>
          <a:stretch/>
        </p:blipFill>
        <p:spPr>
          <a:xfrm>
            <a:off x="-100011" y="652079"/>
            <a:ext cx="9344025" cy="59245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3"/>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209" name="Google Shape;209;p13"/>
          <p:cNvSpPr txBox="1"/>
          <p:nvPr/>
        </p:nvSpPr>
        <p:spPr>
          <a:xfrm>
            <a:off x="1219202" y="6414870"/>
            <a:ext cx="2667001" cy="307736"/>
          </a:xfrm>
          <a:prstGeom prst="rect">
            <a:avLst/>
          </a:prstGeom>
          <a:noFill/>
          <a:ln>
            <a:noFill/>
          </a:ln>
        </p:spPr>
        <p:txBody>
          <a:bodyPr spcFirstLastPara="1" wrap="square" lIns="91425" tIns="45700" rIns="91425" bIns="45700" anchor="t" anchorCtr="0">
            <a:spAutoFit/>
          </a:bodyPr>
          <a:lstStyle/>
          <a:p>
            <a:pPr>
              <a:buSzPts val="1400"/>
            </a:pPr>
            <a:r>
              <a:rPr lang="en-US">
                <a:solidFill>
                  <a:schemeClr val="lt1"/>
                </a:solidFill>
                <a:latin typeface="Garamond"/>
                <a:ea typeface="Garamond"/>
                <a:cs typeface="Garamond"/>
                <a:sym typeface="Garamond"/>
              </a:rPr>
              <a:t>WFPL</a:t>
            </a:r>
            <a:endParaRPr sz="1800">
              <a:solidFill>
                <a:schemeClr val="lt1"/>
              </a:solidFill>
              <a:latin typeface="Garamond"/>
              <a:ea typeface="Garamond"/>
              <a:cs typeface="Garamond"/>
              <a:sym typeface="Garamond"/>
            </a:endParaRPr>
          </a:p>
        </p:txBody>
      </p:sp>
      <p:sp>
        <p:nvSpPr>
          <p:cNvPr id="210" name="Google Shape;210;p13"/>
          <p:cNvSpPr txBox="1"/>
          <p:nvPr/>
        </p:nvSpPr>
        <p:spPr>
          <a:xfrm>
            <a:off x="133353" y="870413"/>
            <a:ext cx="3610747" cy="5117179"/>
          </a:xfrm>
          <a:prstGeom prst="rect">
            <a:avLst/>
          </a:prstGeom>
          <a:noFill/>
          <a:ln>
            <a:noFill/>
          </a:ln>
        </p:spPr>
        <p:txBody>
          <a:bodyPr spcFirstLastPara="1" wrap="square" lIns="91425" tIns="45700" rIns="91425" bIns="45700" anchor="ctr" anchorCtr="0">
            <a:normAutofit/>
          </a:bodyPr>
          <a:lstStyle/>
          <a:p>
            <a:pPr>
              <a:lnSpc>
                <a:spcPct val="90000"/>
              </a:lnSpc>
              <a:buClr>
                <a:schemeClr val="dk1"/>
              </a:buClr>
              <a:buSzPts val="3600"/>
            </a:pPr>
            <a:r>
              <a:rPr lang="en-US" sz="3600" b="1">
                <a:solidFill>
                  <a:schemeClr val="dk1"/>
                </a:solidFill>
                <a:latin typeface="Garamond"/>
                <a:ea typeface="Garamond"/>
                <a:cs typeface="Garamond"/>
                <a:sym typeface="Garamond"/>
              </a:rPr>
              <a:t>Why Assess </a:t>
            </a:r>
            <a:endParaRPr/>
          </a:p>
          <a:p>
            <a:pPr>
              <a:lnSpc>
                <a:spcPct val="90000"/>
              </a:lnSpc>
              <a:buClr>
                <a:schemeClr val="dk1"/>
              </a:buClr>
              <a:buSzPts val="3600"/>
            </a:pPr>
            <a:r>
              <a:rPr lang="en-US" sz="3600" b="1">
                <a:solidFill>
                  <a:schemeClr val="dk1"/>
                </a:solidFill>
                <a:latin typeface="Garamond"/>
                <a:ea typeface="Garamond"/>
                <a:cs typeface="Garamond"/>
                <a:sym typeface="Garamond"/>
              </a:rPr>
              <a:t>Your Neighborhood?</a:t>
            </a:r>
            <a:endParaRPr/>
          </a:p>
          <a:p>
            <a:pPr>
              <a:lnSpc>
                <a:spcPct val="90000"/>
              </a:lnSpc>
              <a:buClr>
                <a:schemeClr val="dk1"/>
              </a:buClr>
              <a:buSzPts val="2400"/>
            </a:pPr>
            <a:endParaRPr sz="2400">
              <a:solidFill>
                <a:schemeClr val="dk1"/>
              </a:solidFill>
              <a:latin typeface="Garamond"/>
              <a:ea typeface="Garamond"/>
              <a:cs typeface="Garamond"/>
              <a:sym typeface="Garamond"/>
            </a:endParaRPr>
          </a:p>
          <a:p>
            <a:pPr marL="342891" indent="-342891">
              <a:lnSpc>
                <a:spcPct val="90000"/>
              </a:lnSpc>
              <a:buClr>
                <a:schemeClr val="dk1"/>
              </a:buClr>
              <a:buSzPts val="2400"/>
              <a:buFont typeface="Arial"/>
              <a:buChar char="•"/>
            </a:pPr>
            <a:r>
              <a:rPr lang="en-US" sz="2400">
                <a:solidFill>
                  <a:schemeClr val="dk1"/>
                </a:solidFill>
                <a:latin typeface="Garamond"/>
                <a:ea typeface="Garamond"/>
                <a:cs typeface="Garamond"/>
                <a:sym typeface="Garamond"/>
              </a:rPr>
              <a:t>Understanding Existing Conditions</a:t>
            </a:r>
            <a:endParaRPr/>
          </a:p>
          <a:p>
            <a:pPr marL="342891" indent="-190495">
              <a:lnSpc>
                <a:spcPct val="90000"/>
              </a:lnSpc>
              <a:buClr>
                <a:schemeClr val="dk1"/>
              </a:buClr>
              <a:buSzPts val="2400"/>
            </a:pPr>
            <a:endParaRPr sz="2400">
              <a:solidFill>
                <a:schemeClr val="dk1"/>
              </a:solidFill>
              <a:latin typeface="Garamond"/>
              <a:ea typeface="Garamond"/>
              <a:cs typeface="Garamond"/>
              <a:sym typeface="Garamond"/>
            </a:endParaRPr>
          </a:p>
          <a:p>
            <a:pPr marL="342891" indent="-342891">
              <a:lnSpc>
                <a:spcPct val="90000"/>
              </a:lnSpc>
              <a:buClr>
                <a:schemeClr val="dk1"/>
              </a:buClr>
              <a:buSzPts val="2400"/>
              <a:buFont typeface="Arial"/>
              <a:buChar char="•"/>
            </a:pPr>
            <a:r>
              <a:rPr lang="en-US" sz="2400">
                <a:solidFill>
                  <a:schemeClr val="dk1"/>
                </a:solidFill>
                <a:latin typeface="Garamond"/>
                <a:ea typeface="Garamond"/>
                <a:cs typeface="Garamond"/>
                <a:sym typeface="Garamond"/>
              </a:rPr>
              <a:t>Engagement Opportunity</a:t>
            </a:r>
            <a:endParaRPr/>
          </a:p>
          <a:p>
            <a:pPr marL="342891" indent="-190495">
              <a:lnSpc>
                <a:spcPct val="90000"/>
              </a:lnSpc>
              <a:buClr>
                <a:schemeClr val="dk1"/>
              </a:buClr>
              <a:buSzPts val="2400"/>
            </a:pPr>
            <a:endParaRPr sz="2400">
              <a:solidFill>
                <a:schemeClr val="dk1"/>
              </a:solidFill>
              <a:latin typeface="Garamond"/>
              <a:ea typeface="Garamond"/>
              <a:cs typeface="Garamond"/>
              <a:sym typeface="Garamond"/>
            </a:endParaRPr>
          </a:p>
          <a:p>
            <a:pPr marL="342891" indent="-342891">
              <a:lnSpc>
                <a:spcPct val="90000"/>
              </a:lnSpc>
              <a:buClr>
                <a:schemeClr val="dk1"/>
              </a:buClr>
              <a:buSzPts val="2400"/>
              <a:buFont typeface="Arial"/>
              <a:buChar char="•"/>
            </a:pPr>
            <a:r>
              <a:rPr lang="en-US" sz="2400">
                <a:solidFill>
                  <a:schemeClr val="dk1"/>
                </a:solidFill>
                <a:latin typeface="Garamond"/>
                <a:ea typeface="Garamond"/>
                <a:cs typeface="Garamond"/>
                <a:sym typeface="Garamond"/>
              </a:rPr>
              <a:t>Address Concerns</a:t>
            </a:r>
            <a:endParaRPr/>
          </a:p>
          <a:p>
            <a:pPr marL="342891" indent="-190495">
              <a:lnSpc>
                <a:spcPct val="90000"/>
              </a:lnSpc>
              <a:buClr>
                <a:schemeClr val="dk1"/>
              </a:buClr>
              <a:buSzPts val="2400"/>
            </a:pPr>
            <a:endParaRPr sz="2400">
              <a:solidFill>
                <a:schemeClr val="dk1"/>
              </a:solidFill>
              <a:latin typeface="Garamond"/>
              <a:ea typeface="Garamond"/>
              <a:cs typeface="Garamond"/>
              <a:sym typeface="Garamond"/>
            </a:endParaRPr>
          </a:p>
          <a:p>
            <a:pPr marL="342891" indent="-342891">
              <a:lnSpc>
                <a:spcPct val="90000"/>
              </a:lnSpc>
              <a:buClr>
                <a:schemeClr val="dk1"/>
              </a:buClr>
              <a:buSzPts val="2400"/>
              <a:buFont typeface="Arial"/>
              <a:buChar char="•"/>
            </a:pPr>
            <a:r>
              <a:rPr lang="en-US" sz="2400">
                <a:solidFill>
                  <a:schemeClr val="dk1"/>
                </a:solidFill>
                <a:latin typeface="Garamond"/>
                <a:ea typeface="Garamond"/>
                <a:cs typeface="Garamond"/>
                <a:sym typeface="Garamond"/>
              </a:rPr>
              <a:t>Basis for a plan of action</a:t>
            </a:r>
            <a:endParaRPr/>
          </a:p>
        </p:txBody>
      </p:sp>
      <p:pic>
        <p:nvPicPr>
          <p:cNvPr id="211" name="Google Shape;211;p13" descr="A group of people in a park&#10;&#10;Description automatically generated"/>
          <p:cNvPicPr preferRelativeResize="0"/>
          <p:nvPr/>
        </p:nvPicPr>
        <p:blipFill rotWithShape="1">
          <a:blip r:embed="rId4">
            <a:alphaModFix/>
          </a:blip>
          <a:srcRect/>
          <a:stretch/>
        </p:blipFill>
        <p:spPr>
          <a:xfrm rot="5400000">
            <a:off x="3189062" y="1567551"/>
            <a:ext cx="5577115" cy="41828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4"/>
          <p:cNvPicPr preferRelativeResize="0"/>
          <p:nvPr/>
        </p:nvPicPr>
        <p:blipFill rotWithShape="1">
          <a:blip r:embed="rId3">
            <a:alphaModFix/>
          </a:blip>
          <a:srcRect/>
          <a:stretch/>
        </p:blipFill>
        <p:spPr>
          <a:xfrm>
            <a:off x="520860" y="1059554"/>
            <a:ext cx="2539683" cy="2539683"/>
          </a:xfrm>
          <a:prstGeom prst="rect">
            <a:avLst/>
          </a:prstGeom>
          <a:noFill/>
          <a:ln>
            <a:noFill/>
          </a:ln>
        </p:spPr>
      </p:pic>
      <p:pic>
        <p:nvPicPr>
          <p:cNvPr id="218" name="Google Shape;218;p14"/>
          <p:cNvPicPr preferRelativeResize="0"/>
          <p:nvPr/>
        </p:nvPicPr>
        <p:blipFill rotWithShape="1">
          <a:blip r:embed="rId4">
            <a:alphaModFix/>
          </a:blip>
          <a:srcRect/>
          <a:stretch/>
        </p:blipFill>
        <p:spPr>
          <a:xfrm>
            <a:off x="3886200" y="188488"/>
            <a:ext cx="1371600" cy="282931"/>
          </a:xfrm>
          <a:prstGeom prst="rect">
            <a:avLst/>
          </a:prstGeom>
          <a:noFill/>
          <a:ln>
            <a:noFill/>
          </a:ln>
        </p:spPr>
      </p:pic>
      <p:sp>
        <p:nvSpPr>
          <p:cNvPr id="219" name="Google Shape;219;p14"/>
          <p:cNvSpPr txBox="1">
            <a:spLocks noGrp="1"/>
          </p:cNvSpPr>
          <p:nvPr>
            <p:ph type="title"/>
          </p:nvPr>
        </p:nvSpPr>
        <p:spPr>
          <a:xfrm>
            <a:off x="3" y="168176"/>
            <a:ext cx="9143999"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4400"/>
            </a:pPr>
            <a:r>
              <a:rPr lang="en-US" sz="4400" b="1"/>
              <a:t>Five Physical Features</a:t>
            </a:r>
            <a:endParaRPr/>
          </a:p>
        </p:txBody>
      </p:sp>
      <p:sp>
        <p:nvSpPr>
          <p:cNvPr id="220" name="Google Shape;220;p14"/>
          <p:cNvSpPr txBox="1">
            <a:spLocks noGrp="1"/>
          </p:cNvSpPr>
          <p:nvPr>
            <p:ph idx="1"/>
          </p:nvPr>
        </p:nvSpPr>
        <p:spPr>
          <a:xfrm>
            <a:off x="1019177" y="2901954"/>
            <a:ext cx="1543051" cy="917575"/>
          </a:xfrm>
          <a:prstGeom prst="rect">
            <a:avLst/>
          </a:prstGeom>
          <a:noFill/>
          <a:ln>
            <a:noFill/>
          </a:ln>
        </p:spPr>
        <p:txBody>
          <a:bodyPr spcFirstLastPara="1" vert="horz" wrap="square" lIns="91425" tIns="45700" rIns="91425" bIns="45700" rtlCol="0" anchor="t" anchorCtr="0">
            <a:normAutofit/>
          </a:bodyPr>
          <a:lstStyle/>
          <a:p>
            <a:pPr marL="0" indent="0" algn="ctr">
              <a:spcBef>
                <a:spcPts val="0"/>
              </a:spcBef>
              <a:buClr>
                <a:schemeClr val="dk1"/>
              </a:buClr>
              <a:buSzPts val="2100"/>
              <a:buNone/>
            </a:pPr>
            <a:r>
              <a:rPr lang="en-US" b="1"/>
              <a:t>Homes </a:t>
            </a:r>
            <a:r>
              <a:rPr lang="en-US" sz="2000" b="1"/>
              <a:t>&amp; </a:t>
            </a:r>
            <a:r>
              <a:rPr lang="en-US" b="1"/>
              <a:t>Gardens</a:t>
            </a:r>
            <a:endParaRPr/>
          </a:p>
        </p:txBody>
      </p:sp>
      <p:sp>
        <p:nvSpPr>
          <p:cNvPr id="221" name="Google Shape;221;p14"/>
          <p:cNvSpPr txBox="1"/>
          <p:nvPr/>
        </p:nvSpPr>
        <p:spPr>
          <a:xfrm>
            <a:off x="3476626" y="4111628"/>
            <a:ext cx="2555715" cy="917575"/>
          </a:xfrm>
          <a:prstGeom prst="rect">
            <a:avLst/>
          </a:prstGeom>
          <a:noFill/>
          <a:ln>
            <a:noFill/>
          </a:ln>
        </p:spPr>
        <p:txBody>
          <a:bodyPr spcFirstLastPara="1" wrap="square" lIns="91425" tIns="45700" rIns="91425" bIns="45700" anchor="t" anchorCtr="0">
            <a:normAutofit/>
          </a:bodyPr>
          <a:lstStyle/>
          <a:p>
            <a:pPr algn="ctr">
              <a:lnSpc>
                <a:spcPct val="90000"/>
              </a:lnSpc>
              <a:buClr>
                <a:schemeClr val="dk1"/>
              </a:buClr>
              <a:buSzPts val="2800"/>
            </a:pPr>
            <a:r>
              <a:rPr lang="en-US" sz="2800" b="1">
                <a:solidFill>
                  <a:schemeClr val="dk1"/>
                </a:solidFill>
                <a:latin typeface="Garamond"/>
                <a:ea typeface="Garamond"/>
                <a:cs typeface="Garamond"/>
                <a:sym typeface="Garamond"/>
              </a:rPr>
              <a:t>Neighborhood Niches</a:t>
            </a:r>
            <a:endParaRPr/>
          </a:p>
        </p:txBody>
      </p:sp>
      <p:sp>
        <p:nvSpPr>
          <p:cNvPr id="222" name="Google Shape;222;p14"/>
          <p:cNvSpPr txBox="1"/>
          <p:nvPr/>
        </p:nvSpPr>
        <p:spPr>
          <a:xfrm>
            <a:off x="704854" y="5617559"/>
            <a:ext cx="2171699" cy="821343"/>
          </a:xfrm>
          <a:prstGeom prst="rect">
            <a:avLst/>
          </a:prstGeom>
          <a:noFill/>
          <a:ln>
            <a:noFill/>
          </a:ln>
        </p:spPr>
        <p:txBody>
          <a:bodyPr spcFirstLastPara="1" wrap="square" lIns="91425" tIns="45700" rIns="91425" bIns="45700" anchor="t" anchorCtr="0">
            <a:normAutofit/>
          </a:bodyPr>
          <a:lstStyle/>
          <a:p>
            <a:pPr algn="ctr">
              <a:lnSpc>
                <a:spcPct val="90000"/>
              </a:lnSpc>
              <a:buClr>
                <a:schemeClr val="dk1"/>
              </a:buClr>
              <a:buSzPts val="2800"/>
            </a:pPr>
            <a:r>
              <a:rPr lang="en-US" sz="2800" b="1">
                <a:solidFill>
                  <a:schemeClr val="dk1"/>
                </a:solidFill>
                <a:latin typeface="Garamond"/>
                <a:ea typeface="Garamond"/>
                <a:cs typeface="Garamond"/>
                <a:sym typeface="Garamond"/>
              </a:rPr>
              <a:t>Institutions</a:t>
            </a:r>
            <a:endParaRPr sz="2800" b="1">
              <a:solidFill>
                <a:schemeClr val="dk1"/>
              </a:solidFill>
              <a:latin typeface="Garamond"/>
              <a:ea typeface="Garamond"/>
              <a:cs typeface="Garamond"/>
              <a:sym typeface="Garamond"/>
            </a:endParaRPr>
          </a:p>
        </p:txBody>
      </p:sp>
      <p:sp>
        <p:nvSpPr>
          <p:cNvPr id="223" name="Google Shape;223;p14"/>
          <p:cNvSpPr txBox="1"/>
          <p:nvPr/>
        </p:nvSpPr>
        <p:spPr>
          <a:xfrm>
            <a:off x="6691312" y="5521327"/>
            <a:ext cx="1543051" cy="917575"/>
          </a:xfrm>
          <a:prstGeom prst="rect">
            <a:avLst/>
          </a:prstGeom>
          <a:noFill/>
          <a:ln>
            <a:noFill/>
          </a:ln>
        </p:spPr>
        <p:txBody>
          <a:bodyPr spcFirstLastPara="1" wrap="square" lIns="91425" tIns="45700" rIns="91425" bIns="45700" anchor="t" anchorCtr="0">
            <a:normAutofit/>
          </a:bodyPr>
          <a:lstStyle/>
          <a:p>
            <a:pPr algn="ctr">
              <a:lnSpc>
                <a:spcPct val="90000"/>
              </a:lnSpc>
              <a:buClr>
                <a:schemeClr val="dk1"/>
              </a:buClr>
              <a:buSzPts val="2800"/>
            </a:pPr>
            <a:r>
              <a:rPr lang="en-US" sz="2800" b="1">
                <a:solidFill>
                  <a:schemeClr val="dk1"/>
                </a:solidFill>
                <a:latin typeface="Garamond"/>
                <a:ea typeface="Garamond"/>
                <a:cs typeface="Garamond"/>
                <a:sym typeface="Garamond"/>
              </a:rPr>
              <a:t>Public Space</a:t>
            </a:r>
            <a:endParaRPr sz="2800" b="1">
              <a:solidFill>
                <a:schemeClr val="dk1"/>
              </a:solidFill>
              <a:latin typeface="Garamond"/>
              <a:ea typeface="Garamond"/>
              <a:cs typeface="Garamond"/>
              <a:sym typeface="Garamond"/>
            </a:endParaRPr>
          </a:p>
        </p:txBody>
      </p:sp>
      <p:sp>
        <p:nvSpPr>
          <p:cNvPr id="224" name="Google Shape;224;p14"/>
          <p:cNvSpPr txBox="1"/>
          <p:nvPr/>
        </p:nvSpPr>
        <p:spPr>
          <a:xfrm>
            <a:off x="6505577" y="3039126"/>
            <a:ext cx="1914525" cy="778812"/>
          </a:xfrm>
          <a:prstGeom prst="rect">
            <a:avLst/>
          </a:prstGeom>
          <a:noFill/>
          <a:ln>
            <a:noFill/>
          </a:ln>
        </p:spPr>
        <p:txBody>
          <a:bodyPr spcFirstLastPara="1" wrap="square" lIns="91425" tIns="45700" rIns="91425" bIns="45700" anchor="t" anchorCtr="0">
            <a:normAutofit/>
          </a:bodyPr>
          <a:lstStyle/>
          <a:p>
            <a:pPr algn="ctr">
              <a:lnSpc>
                <a:spcPct val="90000"/>
              </a:lnSpc>
              <a:buClr>
                <a:schemeClr val="dk1"/>
              </a:buClr>
              <a:buSzPts val="2800"/>
            </a:pPr>
            <a:r>
              <a:rPr lang="en-US" sz="2800" b="1">
                <a:solidFill>
                  <a:schemeClr val="dk1"/>
                </a:solidFill>
                <a:latin typeface="Garamond"/>
                <a:ea typeface="Garamond"/>
                <a:cs typeface="Garamond"/>
                <a:sym typeface="Garamond"/>
              </a:rPr>
              <a:t>Streets</a:t>
            </a:r>
            <a:endParaRPr sz="2800" b="1">
              <a:solidFill>
                <a:schemeClr val="dk1"/>
              </a:solidFill>
              <a:latin typeface="Garamond"/>
              <a:ea typeface="Garamond"/>
              <a:cs typeface="Garamond"/>
              <a:sym typeface="Garamond"/>
            </a:endParaRPr>
          </a:p>
        </p:txBody>
      </p:sp>
      <p:pic>
        <p:nvPicPr>
          <p:cNvPr id="225" name="Google Shape;225;p14"/>
          <p:cNvPicPr preferRelativeResize="0"/>
          <p:nvPr/>
        </p:nvPicPr>
        <p:blipFill rotWithShape="1">
          <a:blip r:embed="rId5">
            <a:alphaModFix/>
          </a:blip>
          <a:srcRect/>
          <a:stretch/>
        </p:blipFill>
        <p:spPr>
          <a:xfrm>
            <a:off x="6110966" y="1632503"/>
            <a:ext cx="2541823" cy="1267863"/>
          </a:xfrm>
          <a:prstGeom prst="rect">
            <a:avLst/>
          </a:prstGeom>
          <a:noFill/>
          <a:ln>
            <a:noFill/>
          </a:ln>
        </p:spPr>
      </p:pic>
      <p:pic>
        <p:nvPicPr>
          <p:cNvPr id="226" name="Google Shape;226;p14"/>
          <p:cNvPicPr preferRelativeResize="0"/>
          <p:nvPr/>
        </p:nvPicPr>
        <p:blipFill rotWithShape="1">
          <a:blip r:embed="rId6">
            <a:alphaModFix/>
          </a:blip>
          <a:srcRect/>
          <a:stretch/>
        </p:blipFill>
        <p:spPr>
          <a:xfrm>
            <a:off x="3752851" y="2444749"/>
            <a:ext cx="1828800" cy="1828800"/>
          </a:xfrm>
          <a:prstGeom prst="rect">
            <a:avLst/>
          </a:prstGeom>
          <a:noFill/>
          <a:ln>
            <a:noFill/>
          </a:ln>
        </p:spPr>
      </p:pic>
      <p:pic>
        <p:nvPicPr>
          <p:cNvPr id="227" name="Google Shape;227;p14"/>
          <p:cNvPicPr preferRelativeResize="0"/>
          <p:nvPr/>
        </p:nvPicPr>
        <p:blipFill rotWithShape="1">
          <a:blip r:embed="rId7">
            <a:alphaModFix/>
          </a:blip>
          <a:srcRect/>
          <a:stretch/>
        </p:blipFill>
        <p:spPr>
          <a:xfrm>
            <a:off x="882035" y="3788756"/>
            <a:ext cx="1828800" cy="1828800"/>
          </a:xfrm>
          <a:prstGeom prst="rect">
            <a:avLst/>
          </a:prstGeom>
          <a:noFill/>
          <a:ln>
            <a:noFill/>
          </a:ln>
        </p:spPr>
      </p:pic>
      <p:pic>
        <p:nvPicPr>
          <p:cNvPr id="228" name="Google Shape;228;p14"/>
          <p:cNvPicPr preferRelativeResize="0"/>
          <p:nvPr/>
        </p:nvPicPr>
        <p:blipFill rotWithShape="1">
          <a:blip r:embed="rId8">
            <a:alphaModFix/>
          </a:blip>
          <a:srcRect/>
          <a:stretch/>
        </p:blipFill>
        <p:spPr>
          <a:xfrm>
            <a:off x="6198055" y="3922107"/>
            <a:ext cx="2368296" cy="19202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5"/>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235" name="Google Shape;235;p15"/>
          <p:cNvSpPr txBox="1">
            <a:spLocks noGrp="1"/>
          </p:cNvSpPr>
          <p:nvPr>
            <p:ph type="title"/>
          </p:nvPr>
        </p:nvSpPr>
        <p:spPr>
          <a:xfrm>
            <a:off x="3" y="168176"/>
            <a:ext cx="9143999"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4000"/>
            </a:pPr>
            <a:r>
              <a:rPr lang="en-US" sz="4000" b="1"/>
              <a:t>Five Organizing Themes</a:t>
            </a:r>
            <a:endParaRPr/>
          </a:p>
        </p:txBody>
      </p:sp>
      <p:sp>
        <p:nvSpPr>
          <p:cNvPr id="236" name="Google Shape;236;p15"/>
          <p:cNvSpPr txBox="1">
            <a:spLocks noGrp="1"/>
          </p:cNvSpPr>
          <p:nvPr>
            <p:ph idx="1"/>
          </p:nvPr>
        </p:nvSpPr>
        <p:spPr>
          <a:xfrm>
            <a:off x="1019177" y="3121028"/>
            <a:ext cx="1543051" cy="917575"/>
          </a:xfrm>
          <a:prstGeom prst="rect">
            <a:avLst/>
          </a:prstGeom>
          <a:noFill/>
          <a:ln>
            <a:noFill/>
          </a:ln>
        </p:spPr>
        <p:txBody>
          <a:bodyPr spcFirstLastPara="1" vert="horz" wrap="square" lIns="91425" tIns="45700" rIns="91425" bIns="45700" rtlCol="0" anchor="t" anchorCtr="0">
            <a:normAutofit/>
          </a:bodyPr>
          <a:lstStyle/>
          <a:p>
            <a:pPr marL="0" indent="0" algn="ctr">
              <a:spcBef>
                <a:spcPts val="0"/>
              </a:spcBef>
              <a:buClr>
                <a:schemeClr val="dk1"/>
              </a:buClr>
              <a:buSzPts val="2100"/>
              <a:buNone/>
            </a:pPr>
            <a:r>
              <a:rPr lang="en-US" b="1"/>
              <a:t>Location</a:t>
            </a:r>
            <a:endParaRPr/>
          </a:p>
        </p:txBody>
      </p:sp>
      <p:sp>
        <p:nvSpPr>
          <p:cNvPr id="237" name="Google Shape;237;p15"/>
          <p:cNvSpPr txBox="1"/>
          <p:nvPr/>
        </p:nvSpPr>
        <p:spPr>
          <a:xfrm>
            <a:off x="3514726" y="4235454"/>
            <a:ext cx="2305051" cy="917575"/>
          </a:xfrm>
          <a:prstGeom prst="rect">
            <a:avLst/>
          </a:prstGeom>
          <a:noFill/>
          <a:ln>
            <a:noFill/>
          </a:ln>
        </p:spPr>
        <p:txBody>
          <a:bodyPr spcFirstLastPara="1" wrap="square" lIns="91425" tIns="45700" rIns="91425" bIns="45700" anchor="t" anchorCtr="0">
            <a:normAutofit/>
          </a:bodyPr>
          <a:lstStyle/>
          <a:p>
            <a:pPr algn="ctr">
              <a:lnSpc>
                <a:spcPct val="90000"/>
              </a:lnSpc>
              <a:buClr>
                <a:schemeClr val="dk1"/>
              </a:buClr>
              <a:buSzPts val="2800"/>
            </a:pPr>
            <a:r>
              <a:rPr lang="en-US" sz="2800" b="1">
                <a:solidFill>
                  <a:schemeClr val="dk1"/>
                </a:solidFill>
                <a:latin typeface="Garamond"/>
                <a:ea typeface="Garamond"/>
                <a:cs typeface="Garamond"/>
                <a:sym typeface="Garamond"/>
              </a:rPr>
              <a:t>Mix</a:t>
            </a:r>
            <a:endParaRPr/>
          </a:p>
        </p:txBody>
      </p:sp>
      <p:sp>
        <p:nvSpPr>
          <p:cNvPr id="238" name="Google Shape;238;p15"/>
          <p:cNvSpPr txBox="1"/>
          <p:nvPr/>
        </p:nvSpPr>
        <p:spPr>
          <a:xfrm>
            <a:off x="704854" y="5664203"/>
            <a:ext cx="2171699" cy="917575"/>
          </a:xfrm>
          <a:prstGeom prst="rect">
            <a:avLst/>
          </a:prstGeom>
          <a:noFill/>
          <a:ln>
            <a:noFill/>
          </a:ln>
        </p:spPr>
        <p:txBody>
          <a:bodyPr spcFirstLastPara="1" wrap="square" lIns="91425" tIns="45700" rIns="91425" bIns="45700" anchor="t" anchorCtr="0">
            <a:normAutofit/>
          </a:bodyPr>
          <a:lstStyle/>
          <a:p>
            <a:pPr algn="ctr">
              <a:lnSpc>
                <a:spcPct val="90000"/>
              </a:lnSpc>
              <a:buClr>
                <a:schemeClr val="dk1"/>
              </a:buClr>
              <a:buSzPts val="2800"/>
            </a:pPr>
            <a:r>
              <a:rPr lang="en-US" sz="2800" b="1">
                <a:solidFill>
                  <a:schemeClr val="dk1"/>
                </a:solidFill>
                <a:latin typeface="Garamond"/>
                <a:ea typeface="Garamond"/>
                <a:cs typeface="Garamond"/>
                <a:sym typeface="Garamond"/>
              </a:rPr>
              <a:t>Time</a:t>
            </a:r>
            <a:endParaRPr/>
          </a:p>
        </p:txBody>
      </p:sp>
      <p:sp>
        <p:nvSpPr>
          <p:cNvPr id="239" name="Google Shape;239;p15"/>
          <p:cNvSpPr txBox="1"/>
          <p:nvPr/>
        </p:nvSpPr>
        <p:spPr>
          <a:xfrm>
            <a:off x="6524628" y="5616576"/>
            <a:ext cx="1914525" cy="917575"/>
          </a:xfrm>
          <a:prstGeom prst="rect">
            <a:avLst/>
          </a:prstGeom>
          <a:noFill/>
          <a:ln>
            <a:noFill/>
          </a:ln>
        </p:spPr>
        <p:txBody>
          <a:bodyPr spcFirstLastPara="1" wrap="square" lIns="91425" tIns="45700" rIns="91425" bIns="45700" anchor="t" anchorCtr="0">
            <a:normAutofit/>
          </a:bodyPr>
          <a:lstStyle/>
          <a:p>
            <a:pPr algn="ctr">
              <a:lnSpc>
                <a:spcPct val="90000"/>
              </a:lnSpc>
              <a:buClr>
                <a:schemeClr val="dk1"/>
              </a:buClr>
              <a:buSzPts val="2800"/>
            </a:pPr>
            <a:r>
              <a:rPr lang="en-US" sz="2800" b="1">
                <a:solidFill>
                  <a:schemeClr val="dk1"/>
                </a:solidFill>
                <a:latin typeface="Garamond"/>
                <a:ea typeface="Garamond"/>
                <a:cs typeface="Garamond"/>
                <a:sym typeface="Garamond"/>
              </a:rPr>
              <a:t>Movement</a:t>
            </a:r>
            <a:endParaRPr/>
          </a:p>
        </p:txBody>
      </p:sp>
      <p:sp>
        <p:nvSpPr>
          <p:cNvPr id="240" name="Google Shape;240;p15"/>
          <p:cNvSpPr txBox="1"/>
          <p:nvPr/>
        </p:nvSpPr>
        <p:spPr>
          <a:xfrm>
            <a:off x="6505577" y="3119440"/>
            <a:ext cx="1914525" cy="917575"/>
          </a:xfrm>
          <a:prstGeom prst="rect">
            <a:avLst/>
          </a:prstGeom>
          <a:noFill/>
          <a:ln>
            <a:noFill/>
          </a:ln>
        </p:spPr>
        <p:txBody>
          <a:bodyPr spcFirstLastPara="1" wrap="square" lIns="91425" tIns="45700" rIns="91425" bIns="45700" anchor="t" anchorCtr="0">
            <a:normAutofit/>
          </a:bodyPr>
          <a:lstStyle/>
          <a:p>
            <a:pPr algn="ctr">
              <a:lnSpc>
                <a:spcPct val="90000"/>
              </a:lnSpc>
              <a:buClr>
                <a:schemeClr val="dk1"/>
              </a:buClr>
              <a:buSzPts val="2800"/>
            </a:pPr>
            <a:r>
              <a:rPr lang="en-US" sz="2800" b="1">
                <a:solidFill>
                  <a:schemeClr val="dk1"/>
                </a:solidFill>
                <a:latin typeface="Garamond"/>
                <a:ea typeface="Garamond"/>
                <a:cs typeface="Garamond"/>
                <a:sym typeface="Garamond"/>
              </a:rPr>
              <a:t>Scale</a:t>
            </a:r>
            <a:endParaRPr/>
          </a:p>
        </p:txBody>
      </p:sp>
      <p:pic>
        <p:nvPicPr>
          <p:cNvPr id="241" name="Google Shape;241;p15"/>
          <p:cNvPicPr preferRelativeResize="0"/>
          <p:nvPr/>
        </p:nvPicPr>
        <p:blipFill rotWithShape="1">
          <a:blip r:embed="rId4">
            <a:alphaModFix/>
          </a:blip>
          <a:srcRect/>
          <a:stretch/>
        </p:blipFill>
        <p:spPr>
          <a:xfrm>
            <a:off x="876300" y="1371601"/>
            <a:ext cx="1828800" cy="1828800"/>
          </a:xfrm>
          <a:prstGeom prst="rect">
            <a:avLst/>
          </a:prstGeom>
          <a:noFill/>
          <a:ln>
            <a:noFill/>
          </a:ln>
        </p:spPr>
      </p:pic>
      <p:pic>
        <p:nvPicPr>
          <p:cNvPr id="242" name="Google Shape;242;p15"/>
          <p:cNvPicPr preferRelativeResize="0"/>
          <p:nvPr/>
        </p:nvPicPr>
        <p:blipFill rotWithShape="1">
          <a:blip r:embed="rId5">
            <a:alphaModFix/>
          </a:blip>
          <a:srcRect/>
          <a:stretch/>
        </p:blipFill>
        <p:spPr>
          <a:xfrm>
            <a:off x="6467476" y="3743325"/>
            <a:ext cx="1828800" cy="1828800"/>
          </a:xfrm>
          <a:prstGeom prst="rect">
            <a:avLst/>
          </a:prstGeom>
          <a:noFill/>
          <a:ln>
            <a:noFill/>
          </a:ln>
        </p:spPr>
      </p:pic>
      <p:pic>
        <p:nvPicPr>
          <p:cNvPr id="243" name="Google Shape;243;p15"/>
          <p:cNvPicPr preferRelativeResize="0"/>
          <p:nvPr/>
        </p:nvPicPr>
        <p:blipFill rotWithShape="1">
          <a:blip r:embed="rId6">
            <a:alphaModFix/>
          </a:blip>
          <a:srcRect/>
          <a:stretch/>
        </p:blipFill>
        <p:spPr>
          <a:xfrm>
            <a:off x="3371851" y="2070131"/>
            <a:ext cx="2286000" cy="2286000"/>
          </a:xfrm>
          <a:prstGeom prst="rect">
            <a:avLst/>
          </a:prstGeom>
          <a:noFill/>
          <a:ln>
            <a:noFill/>
          </a:ln>
        </p:spPr>
      </p:pic>
      <p:pic>
        <p:nvPicPr>
          <p:cNvPr id="244" name="Google Shape;244;p15"/>
          <p:cNvPicPr preferRelativeResize="0"/>
          <p:nvPr/>
        </p:nvPicPr>
        <p:blipFill rotWithShape="1">
          <a:blip r:embed="rId7">
            <a:alphaModFix/>
          </a:blip>
          <a:srcRect/>
          <a:stretch/>
        </p:blipFill>
        <p:spPr>
          <a:xfrm>
            <a:off x="542927" y="3562351"/>
            <a:ext cx="2286000" cy="2286000"/>
          </a:xfrm>
          <a:prstGeom prst="rect">
            <a:avLst/>
          </a:prstGeom>
          <a:noFill/>
          <a:ln>
            <a:noFill/>
          </a:ln>
        </p:spPr>
      </p:pic>
      <p:pic>
        <p:nvPicPr>
          <p:cNvPr id="245" name="Google Shape;245;p15"/>
          <p:cNvPicPr preferRelativeResize="0"/>
          <p:nvPr/>
        </p:nvPicPr>
        <p:blipFill rotWithShape="1">
          <a:blip r:embed="rId8">
            <a:alphaModFix/>
          </a:blip>
          <a:srcRect/>
          <a:stretch/>
        </p:blipFill>
        <p:spPr>
          <a:xfrm>
            <a:off x="6356985" y="1319055"/>
            <a:ext cx="2011680" cy="20116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6"/>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252" name="Google Shape;252;p16"/>
          <p:cNvSpPr txBox="1">
            <a:spLocks noGrp="1"/>
          </p:cNvSpPr>
          <p:nvPr>
            <p:ph type="title"/>
          </p:nvPr>
        </p:nvSpPr>
        <p:spPr>
          <a:xfrm>
            <a:off x="3" y="168176"/>
            <a:ext cx="9143999"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4400"/>
            </a:pPr>
            <a:r>
              <a:rPr lang="en-US" sz="4400" b="1"/>
              <a:t>Quality of Life</a:t>
            </a:r>
            <a:endParaRPr sz="4400" b="1"/>
          </a:p>
        </p:txBody>
      </p:sp>
      <p:pic>
        <p:nvPicPr>
          <p:cNvPr id="253" name="Google Shape;253;p16"/>
          <p:cNvPicPr preferRelativeResize="0"/>
          <p:nvPr/>
        </p:nvPicPr>
        <p:blipFill rotWithShape="1">
          <a:blip r:embed="rId4">
            <a:alphaModFix/>
          </a:blip>
          <a:srcRect t="7601" r="56622" b="17852"/>
          <a:stretch/>
        </p:blipFill>
        <p:spPr>
          <a:xfrm>
            <a:off x="308922" y="1380103"/>
            <a:ext cx="4578177" cy="4735063"/>
          </a:xfrm>
          <a:prstGeom prst="rect">
            <a:avLst/>
          </a:prstGeom>
          <a:noFill/>
          <a:ln>
            <a:noFill/>
          </a:ln>
        </p:spPr>
      </p:pic>
      <p:pic>
        <p:nvPicPr>
          <p:cNvPr id="254" name="Google Shape;254;p16"/>
          <p:cNvPicPr preferRelativeResize="0"/>
          <p:nvPr/>
        </p:nvPicPr>
        <p:blipFill rotWithShape="1">
          <a:blip r:embed="rId4">
            <a:alphaModFix/>
          </a:blip>
          <a:srcRect l="66892" t="8722" b="14261"/>
          <a:stretch/>
        </p:blipFill>
        <p:spPr>
          <a:xfrm>
            <a:off x="4979775" y="1271315"/>
            <a:ext cx="3917093" cy="54839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17"/>
          <p:cNvPicPr preferRelativeResize="0"/>
          <p:nvPr/>
        </p:nvPicPr>
        <p:blipFill rotWithShape="1">
          <a:blip r:embed="rId3">
            <a:alphaModFix/>
          </a:blip>
          <a:srcRect/>
          <a:stretch/>
        </p:blipFill>
        <p:spPr>
          <a:xfrm>
            <a:off x="3886200" y="188488"/>
            <a:ext cx="1371600" cy="282931"/>
          </a:xfrm>
          <a:prstGeom prst="rect">
            <a:avLst/>
          </a:prstGeom>
          <a:noFill/>
          <a:ln>
            <a:noFill/>
          </a:ln>
        </p:spPr>
      </p:pic>
      <p:grpSp>
        <p:nvGrpSpPr>
          <p:cNvPr id="261" name="Google Shape;261;p17"/>
          <p:cNvGrpSpPr/>
          <p:nvPr/>
        </p:nvGrpSpPr>
        <p:grpSpPr>
          <a:xfrm>
            <a:off x="434339" y="805546"/>
            <a:ext cx="8275320" cy="5943153"/>
            <a:chOff x="0" y="0"/>
            <a:chExt cx="8275320" cy="5943153"/>
          </a:xfrm>
        </p:grpSpPr>
        <p:sp>
          <p:nvSpPr>
            <p:cNvPr id="262" name="Google Shape;262;p17"/>
            <p:cNvSpPr/>
            <p:nvPr/>
          </p:nvSpPr>
          <p:spPr>
            <a:xfrm>
              <a:off x="0" y="0"/>
              <a:ext cx="2626444" cy="5943153"/>
            </a:xfrm>
            <a:prstGeom prst="roundRect">
              <a:avLst>
                <a:gd name="adj" fmla="val 10000"/>
              </a:avLst>
            </a:prstGeom>
            <a:solidFill>
              <a:srgbClr val="CFDEEF"/>
            </a:solidFill>
            <a:ln>
              <a:noFill/>
            </a:ln>
          </p:spPr>
          <p:txBody>
            <a:bodyPr spcFirstLastPara="1" wrap="square" lIns="91425" tIns="91425" rIns="91425" bIns="91425" anchor="ctr" anchorCtr="0">
              <a:noAutofit/>
            </a:bodyPr>
            <a:lstStyle/>
            <a:p>
              <a:pPr>
                <a:buSzPts val="1400"/>
              </a:pPr>
              <a:endParaRPr/>
            </a:p>
          </p:txBody>
        </p:sp>
        <p:sp>
          <p:nvSpPr>
            <p:cNvPr id="263" name="Google Shape;263;p17"/>
            <p:cNvSpPr txBox="1"/>
            <p:nvPr/>
          </p:nvSpPr>
          <p:spPr>
            <a:xfrm>
              <a:off x="0" y="0"/>
              <a:ext cx="2626444" cy="1782945"/>
            </a:xfrm>
            <a:prstGeom prst="rect">
              <a:avLst/>
            </a:prstGeom>
            <a:noFill/>
            <a:ln>
              <a:noFill/>
            </a:ln>
          </p:spPr>
          <p:txBody>
            <a:bodyPr spcFirstLastPara="1" wrap="square" lIns="198100" tIns="198100" rIns="198100" bIns="198100" anchor="ctr" anchorCtr="0">
              <a:noAutofit/>
            </a:bodyPr>
            <a:lstStyle/>
            <a:p>
              <a:pPr algn="ctr">
                <a:lnSpc>
                  <a:spcPct val="90000"/>
                </a:lnSpc>
                <a:buSzPts val="5200"/>
              </a:pPr>
              <a:r>
                <a:rPr lang="en-US" sz="5200">
                  <a:solidFill>
                    <a:schemeClr val="dk1"/>
                  </a:solidFill>
                  <a:latin typeface="Garamond"/>
                  <a:ea typeface="Garamond"/>
                  <a:cs typeface="Garamond"/>
                  <a:sym typeface="Garamond"/>
                </a:rPr>
                <a:t>Study</a:t>
              </a:r>
              <a:endParaRPr/>
            </a:p>
          </p:txBody>
        </p:sp>
        <p:sp>
          <p:nvSpPr>
            <p:cNvPr id="264" name="Google Shape;264;p17"/>
            <p:cNvSpPr/>
            <p:nvPr/>
          </p:nvSpPr>
          <p:spPr>
            <a:xfrm>
              <a:off x="263654" y="1783090"/>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65" name="Google Shape;265;p17"/>
            <p:cNvSpPr txBox="1"/>
            <p:nvPr/>
          </p:nvSpPr>
          <p:spPr>
            <a:xfrm>
              <a:off x="289012" y="1808448"/>
              <a:ext cx="2050439" cy="815074"/>
            </a:xfrm>
            <a:prstGeom prst="rect">
              <a:avLst/>
            </a:prstGeom>
            <a:noFill/>
            <a:ln>
              <a:noFill/>
            </a:ln>
          </p:spPr>
          <p:txBody>
            <a:bodyPr spcFirstLastPara="1" wrap="square" lIns="73651" tIns="55225" rIns="73651" bIns="55225" anchor="ctr" anchorCtr="0">
              <a:noAutofit/>
            </a:bodyPr>
            <a:lstStyle/>
            <a:p>
              <a:pPr algn="ctr">
                <a:lnSpc>
                  <a:spcPct val="90000"/>
                </a:lnSpc>
                <a:buSzPts val="2900"/>
              </a:pPr>
              <a:r>
                <a:rPr lang="en-US" sz="2900">
                  <a:solidFill>
                    <a:schemeClr val="lt1"/>
                  </a:solidFill>
                  <a:latin typeface="Garamond"/>
                  <a:ea typeface="Garamond"/>
                  <a:cs typeface="Garamond"/>
                  <a:sym typeface="Garamond"/>
                </a:rPr>
                <a:t>Histories</a:t>
              </a:r>
              <a:endParaRPr/>
            </a:p>
          </p:txBody>
        </p:sp>
        <p:sp>
          <p:nvSpPr>
            <p:cNvPr id="266" name="Google Shape;266;p17"/>
            <p:cNvSpPr/>
            <p:nvPr/>
          </p:nvSpPr>
          <p:spPr>
            <a:xfrm>
              <a:off x="263654" y="2782080"/>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67" name="Google Shape;267;p17"/>
            <p:cNvSpPr txBox="1"/>
            <p:nvPr/>
          </p:nvSpPr>
          <p:spPr>
            <a:xfrm>
              <a:off x="289012" y="2807438"/>
              <a:ext cx="2050439" cy="815074"/>
            </a:xfrm>
            <a:prstGeom prst="rect">
              <a:avLst/>
            </a:prstGeom>
            <a:noFill/>
            <a:ln>
              <a:noFill/>
            </a:ln>
          </p:spPr>
          <p:txBody>
            <a:bodyPr spcFirstLastPara="1" wrap="square" lIns="73651" tIns="55225" rIns="73651" bIns="55225" anchor="ctr" anchorCtr="0">
              <a:noAutofit/>
            </a:bodyPr>
            <a:lstStyle/>
            <a:p>
              <a:pPr algn="ctr">
                <a:lnSpc>
                  <a:spcPct val="90000"/>
                </a:lnSpc>
                <a:buSzPts val="2900"/>
              </a:pPr>
              <a:r>
                <a:rPr lang="en-US" sz="2900">
                  <a:solidFill>
                    <a:schemeClr val="lt1"/>
                  </a:solidFill>
                  <a:latin typeface="Garamond"/>
                  <a:ea typeface="Garamond"/>
                  <a:cs typeface="Garamond"/>
                  <a:sym typeface="Garamond"/>
                </a:rPr>
                <a:t>Maps</a:t>
              </a:r>
              <a:endParaRPr/>
            </a:p>
          </p:txBody>
        </p:sp>
        <p:sp>
          <p:nvSpPr>
            <p:cNvPr id="268" name="Google Shape;268;p17"/>
            <p:cNvSpPr/>
            <p:nvPr/>
          </p:nvSpPr>
          <p:spPr>
            <a:xfrm>
              <a:off x="263654" y="3781069"/>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69" name="Google Shape;269;p17"/>
            <p:cNvSpPr txBox="1"/>
            <p:nvPr/>
          </p:nvSpPr>
          <p:spPr>
            <a:xfrm>
              <a:off x="289012" y="3806427"/>
              <a:ext cx="2050439" cy="815074"/>
            </a:xfrm>
            <a:prstGeom prst="rect">
              <a:avLst/>
            </a:prstGeom>
            <a:noFill/>
            <a:ln>
              <a:noFill/>
            </a:ln>
          </p:spPr>
          <p:txBody>
            <a:bodyPr spcFirstLastPara="1" wrap="square" lIns="73651" tIns="55225" rIns="73651" bIns="55225" anchor="ctr" anchorCtr="0">
              <a:noAutofit/>
            </a:bodyPr>
            <a:lstStyle/>
            <a:p>
              <a:pPr algn="ctr">
                <a:lnSpc>
                  <a:spcPct val="90000"/>
                </a:lnSpc>
                <a:buSzPts val="2900"/>
              </a:pPr>
              <a:r>
                <a:rPr lang="en-US" sz="2900">
                  <a:solidFill>
                    <a:schemeClr val="lt1"/>
                  </a:solidFill>
                  <a:latin typeface="Garamond"/>
                  <a:ea typeface="Garamond"/>
                  <a:cs typeface="Garamond"/>
                  <a:sym typeface="Garamond"/>
                </a:rPr>
                <a:t>Images</a:t>
              </a:r>
              <a:endParaRPr/>
            </a:p>
          </p:txBody>
        </p:sp>
        <p:sp>
          <p:nvSpPr>
            <p:cNvPr id="270" name="Google Shape;270;p17"/>
            <p:cNvSpPr/>
            <p:nvPr/>
          </p:nvSpPr>
          <p:spPr>
            <a:xfrm>
              <a:off x="263654" y="4780059"/>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71" name="Google Shape;271;p17"/>
            <p:cNvSpPr txBox="1"/>
            <p:nvPr/>
          </p:nvSpPr>
          <p:spPr>
            <a:xfrm>
              <a:off x="289012" y="4805417"/>
              <a:ext cx="2050439" cy="815074"/>
            </a:xfrm>
            <a:prstGeom prst="rect">
              <a:avLst/>
            </a:prstGeom>
            <a:noFill/>
            <a:ln>
              <a:noFill/>
            </a:ln>
          </p:spPr>
          <p:txBody>
            <a:bodyPr spcFirstLastPara="1" wrap="square" lIns="73651" tIns="55225" rIns="73651" bIns="55225" anchor="ctr" anchorCtr="0">
              <a:noAutofit/>
            </a:bodyPr>
            <a:lstStyle/>
            <a:p>
              <a:pPr algn="ctr">
                <a:lnSpc>
                  <a:spcPct val="90000"/>
                </a:lnSpc>
                <a:buSzPts val="2900"/>
              </a:pPr>
              <a:r>
                <a:rPr lang="en-US" sz="2900">
                  <a:solidFill>
                    <a:schemeClr val="lt1"/>
                  </a:solidFill>
                  <a:latin typeface="Garamond"/>
                  <a:ea typeface="Garamond"/>
                  <a:cs typeface="Garamond"/>
                  <a:sym typeface="Garamond"/>
                </a:rPr>
                <a:t>Data</a:t>
              </a:r>
              <a:endParaRPr/>
            </a:p>
          </p:txBody>
        </p:sp>
        <p:sp>
          <p:nvSpPr>
            <p:cNvPr id="272" name="Google Shape;272;p17"/>
            <p:cNvSpPr/>
            <p:nvPr/>
          </p:nvSpPr>
          <p:spPr>
            <a:xfrm>
              <a:off x="2824438" y="0"/>
              <a:ext cx="2626444" cy="5943153"/>
            </a:xfrm>
            <a:prstGeom prst="roundRect">
              <a:avLst>
                <a:gd name="adj" fmla="val 10000"/>
              </a:avLst>
            </a:prstGeom>
            <a:solidFill>
              <a:srgbClr val="CFDEEF"/>
            </a:solidFill>
            <a:ln>
              <a:noFill/>
            </a:ln>
          </p:spPr>
          <p:txBody>
            <a:bodyPr spcFirstLastPara="1" wrap="square" lIns="91425" tIns="91425" rIns="91425" bIns="91425" anchor="ctr" anchorCtr="0">
              <a:noAutofit/>
            </a:bodyPr>
            <a:lstStyle/>
            <a:p>
              <a:pPr>
                <a:buSzPts val="1400"/>
              </a:pPr>
              <a:endParaRPr/>
            </a:p>
          </p:txBody>
        </p:sp>
        <p:sp>
          <p:nvSpPr>
            <p:cNvPr id="273" name="Google Shape;273;p17"/>
            <p:cNvSpPr txBox="1"/>
            <p:nvPr/>
          </p:nvSpPr>
          <p:spPr>
            <a:xfrm>
              <a:off x="2824438" y="0"/>
              <a:ext cx="2626444" cy="1782945"/>
            </a:xfrm>
            <a:prstGeom prst="rect">
              <a:avLst/>
            </a:prstGeom>
            <a:noFill/>
            <a:ln>
              <a:noFill/>
            </a:ln>
          </p:spPr>
          <p:txBody>
            <a:bodyPr spcFirstLastPara="1" wrap="square" lIns="198100" tIns="198100" rIns="198100" bIns="198100" anchor="ctr" anchorCtr="0">
              <a:noAutofit/>
            </a:bodyPr>
            <a:lstStyle/>
            <a:p>
              <a:pPr algn="ctr">
                <a:lnSpc>
                  <a:spcPct val="90000"/>
                </a:lnSpc>
                <a:buSzPts val="5200"/>
              </a:pPr>
              <a:r>
                <a:rPr lang="en-US" sz="5200">
                  <a:solidFill>
                    <a:schemeClr val="dk1"/>
                  </a:solidFill>
                  <a:latin typeface="Garamond"/>
                  <a:ea typeface="Garamond"/>
                  <a:cs typeface="Garamond"/>
                  <a:sym typeface="Garamond"/>
                </a:rPr>
                <a:t>Observe</a:t>
              </a:r>
              <a:endParaRPr/>
            </a:p>
          </p:txBody>
        </p:sp>
        <p:sp>
          <p:nvSpPr>
            <p:cNvPr id="274" name="Google Shape;274;p17"/>
            <p:cNvSpPr/>
            <p:nvPr/>
          </p:nvSpPr>
          <p:spPr>
            <a:xfrm>
              <a:off x="3087082" y="1783090"/>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75" name="Google Shape;275;p17"/>
            <p:cNvSpPr txBox="1"/>
            <p:nvPr/>
          </p:nvSpPr>
          <p:spPr>
            <a:xfrm>
              <a:off x="3112440" y="1808448"/>
              <a:ext cx="2050439" cy="815074"/>
            </a:xfrm>
            <a:prstGeom prst="rect">
              <a:avLst/>
            </a:prstGeom>
            <a:noFill/>
            <a:ln>
              <a:noFill/>
            </a:ln>
          </p:spPr>
          <p:txBody>
            <a:bodyPr spcFirstLastPara="1" wrap="square" lIns="76200" tIns="57151" rIns="76200" bIns="57151" anchor="ctr" anchorCtr="0">
              <a:noAutofit/>
            </a:bodyPr>
            <a:lstStyle/>
            <a:p>
              <a:pPr algn="ctr">
                <a:lnSpc>
                  <a:spcPct val="90000"/>
                </a:lnSpc>
                <a:buSzPts val="3000"/>
              </a:pPr>
              <a:r>
                <a:rPr lang="en-US" sz="3000">
                  <a:solidFill>
                    <a:schemeClr val="lt1"/>
                  </a:solidFill>
                  <a:latin typeface="Garamond"/>
                  <a:ea typeface="Garamond"/>
                  <a:cs typeface="Garamond"/>
                  <a:sym typeface="Garamond"/>
                </a:rPr>
                <a:t>Walk </a:t>
              </a:r>
              <a:r>
                <a:rPr lang="en-US" sz="2400">
                  <a:solidFill>
                    <a:schemeClr val="lt1"/>
                  </a:solidFill>
                  <a:latin typeface="Garamond"/>
                  <a:ea typeface="Garamond"/>
                  <a:cs typeface="Garamond"/>
                  <a:sym typeface="Garamond"/>
                </a:rPr>
                <a:t>&amp;</a:t>
              </a:r>
              <a:r>
                <a:rPr lang="en-US" sz="3000">
                  <a:solidFill>
                    <a:schemeClr val="lt1"/>
                  </a:solidFill>
                  <a:latin typeface="Garamond"/>
                  <a:ea typeface="Garamond"/>
                  <a:cs typeface="Garamond"/>
                  <a:sym typeface="Garamond"/>
                </a:rPr>
                <a:t> Sit</a:t>
              </a:r>
              <a:endParaRPr/>
            </a:p>
          </p:txBody>
        </p:sp>
        <p:sp>
          <p:nvSpPr>
            <p:cNvPr id="276" name="Google Shape;276;p17"/>
            <p:cNvSpPr/>
            <p:nvPr/>
          </p:nvSpPr>
          <p:spPr>
            <a:xfrm>
              <a:off x="3087082" y="2782080"/>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77" name="Google Shape;277;p17"/>
            <p:cNvSpPr txBox="1"/>
            <p:nvPr/>
          </p:nvSpPr>
          <p:spPr>
            <a:xfrm>
              <a:off x="3112440" y="2807438"/>
              <a:ext cx="2050439" cy="815074"/>
            </a:xfrm>
            <a:prstGeom prst="rect">
              <a:avLst/>
            </a:prstGeom>
            <a:noFill/>
            <a:ln>
              <a:noFill/>
            </a:ln>
          </p:spPr>
          <p:txBody>
            <a:bodyPr spcFirstLastPara="1" wrap="square" lIns="73651" tIns="55225" rIns="73651" bIns="55225" anchor="ctr" anchorCtr="0">
              <a:noAutofit/>
            </a:bodyPr>
            <a:lstStyle/>
            <a:p>
              <a:pPr algn="ctr">
                <a:lnSpc>
                  <a:spcPct val="90000"/>
                </a:lnSpc>
                <a:buSzPts val="2900"/>
              </a:pPr>
              <a:r>
                <a:rPr lang="en-US" sz="2900">
                  <a:solidFill>
                    <a:schemeClr val="lt1"/>
                  </a:solidFill>
                  <a:latin typeface="Garamond"/>
                  <a:ea typeface="Garamond"/>
                  <a:cs typeface="Garamond"/>
                  <a:sym typeface="Garamond"/>
                </a:rPr>
                <a:t>Photo/Draw</a:t>
              </a:r>
              <a:endParaRPr/>
            </a:p>
          </p:txBody>
        </p:sp>
        <p:sp>
          <p:nvSpPr>
            <p:cNvPr id="278" name="Google Shape;278;p17"/>
            <p:cNvSpPr/>
            <p:nvPr/>
          </p:nvSpPr>
          <p:spPr>
            <a:xfrm>
              <a:off x="3087082" y="3781069"/>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79" name="Google Shape;279;p17"/>
            <p:cNvSpPr txBox="1"/>
            <p:nvPr/>
          </p:nvSpPr>
          <p:spPr>
            <a:xfrm>
              <a:off x="3112440" y="3806427"/>
              <a:ext cx="2050439" cy="815074"/>
            </a:xfrm>
            <a:prstGeom prst="rect">
              <a:avLst/>
            </a:prstGeom>
            <a:noFill/>
            <a:ln>
              <a:noFill/>
            </a:ln>
          </p:spPr>
          <p:txBody>
            <a:bodyPr spcFirstLastPara="1" wrap="square" lIns="73651" tIns="55225" rIns="73651" bIns="55225" anchor="ctr" anchorCtr="0">
              <a:noAutofit/>
            </a:bodyPr>
            <a:lstStyle/>
            <a:p>
              <a:pPr algn="ctr">
                <a:lnSpc>
                  <a:spcPct val="90000"/>
                </a:lnSpc>
                <a:buSzPts val="2900"/>
              </a:pPr>
              <a:r>
                <a:rPr lang="en-US" sz="2900">
                  <a:solidFill>
                    <a:schemeClr val="lt1"/>
                  </a:solidFill>
                  <a:latin typeface="Garamond"/>
                  <a:ea typeface="Garamond"/>
                  <a:cs typeface="Garamond"/>
                  <a:sym typeface="Garamond"/>
                </a:rPr>
                <a:t>Measure</a:t>
              </a:r>
              <a:endParaRPr/>
            </a:p>
          </p:txBody>
        </p:sp>
        <p:sp>
          <p:nvSpPr>
            <p:cNvPr id="280" name="Google Shape;280;p17"/>
            <p:cNvSpPr/>
            <p:nvPr/>
          </p:nvSpPr>
          <p:spPr>
            <a:xfrm>
              <a:off x="3087082" y="4780059"/>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81" name="Google Shape;281;p17"/>
            <p:cNvSpPr txBox="1"/>
            <p:nvPr/>
          </p:nvSpPr>
          <p:spPr>
            <a:xfrm>
              <a:off x="3112440" y="4805417"/>
              <a:ext cx="2050439" cy="815074"/>
            </a:xfrm>
            <a:prstGeom prst="rect">
              <a:avLst/>
            </a:prstGeom>
            <a:noFill/>
            <a:ln>
              <a:noFill/>
            </a:ln>
          </p:spPr>
          <p:txBody>
            <a:bodyPr spcFirstLastPara="1" wrap="square" lIns="73651" tIns="55225" rIns="73651" bIns="55225" anchor="ctr" anchorCtr="0">
              <a:noAutofit/>
            </a:bodyPr>
            <a:lstStyle/>
            <a:p>
              <a:pPr algn="ctr">
                <a:lnSpc>
                  <a:spcPct val="90000"/>
                </a:lnSpc>
                <a:buSzPts val="2900"/>
              </a:pPr>
              <a:r>
                <a:rPr lang="en-US" sz="2900">
                  <a:solidFill>
                    <a:schemeClr val="lt1"/>
                  </a:solidFill>
                  <a:latin typeface="Garamond"/>
                  <a:ea typeface="Garamond"/>
                  <a:cs typeface="Garamond"/>
                  <a:sym typeface="Garamond"/>
                </a:rPr>
                <a:t>Visit</a:t>
              </a:r>
              <a:endParaRPr/>
            </a:p>
          </p:txBody>
        </p:sp>
        <p:sp>
          <p:nvSpPr>
            <p:cNvPr id="282" name="Google Shape;282;p17"/>
            <p:cNvSpPr/>
            <p:nvPr/>
          </p:nvSpPr>
          <p:spPr>
            <a:xfrm>
              <a:off x="5648876" y="0"/>
              <a:ext cx="2626444" cy="5943153"/>
            </a:xfrm>
            <a:prstGeom prst="roundRect">
              <a:avLst>
                <a:gd name="adj" fmla="val 10000"/>
              </a:avLst>
            </a:prstGeom>
            <a:solidFill>
              <a:srgbClr val="CFDEEF"/>
            </a:solidFill>
            <a:ln>
              <a:noFill/>
            </a:ln>
          </p:spPr>
          <p:txBody>
            <a:bodyPr spcFirstLastPara="1" wrap="square" lIns="91425" tIns="91425" rIns="91425" bIns="91425" anchor="ctr" anchorCtr="0">
              <a:noAutofit/>
            </a:bodyPr>
            <a:lstStyle/>
            <a:p>
              <a:pPr>
                <a:buSzPts val="1400"/>
              </a:pPr>
              <a:endParaRPr/>
            </a:p>
          </p:txBody>
        </p:sp>
        <p:sp>
          <p:nvSpPr>
            <p:cNvPr id="283" name="Google Shape;283;p17"/>
            <p:cNvSpPr txBox="1"/>
            <p:nvPr/>
          </p:nvSpPr>
          <p:spPr>
            <a:xfrm>
              <a:off x="5648876" y="0"/>
              <a:ext cx="2626444" cy="1782945"/>
            </a:xfrm>
            <a:prstGeom prst="rect">
              <a:avLst/>
            </a:prstGeom>
            <a:noFill/>
            <a:ln>
              <a:noFill/>
            </a:ln>
          </p:spPr>
          <p:txBody>
            <a:bodyPr spcFirstLastPara="1" wrap="square" lIns="198100" tIns="198100" rIns="198100" bIns="198100" anchor="ctr" anchorCtr="0">
              <a:noAutofit/>
            </a:bodyPr>
            <a:lstStyle/>
            <a:p>
              <a:pPr algn="ctr">
                <a:lnSpc>
                  <a:spcPct val="90000"/>
                </a:lnSpc>
                <a:buSzPts val="5200"/>
              </a:pPr>
              <a:r>
                <a:rPr lang="en-US" sz="5200">
                  <a:solidFill>
                    <a:schemeClr val="dk1"/>
                  </a:solidFill>
                  <a:latin typeface="Garamond"/>
                  <a:ea typeface="Garamond"/>
                  <a:cs typeface="Garamond"/>
                  <a:sym typeface="Garamond"/>
                </a:rPr>
                <a:t>Ask</a:t>
              </a:r>
              <a:endParaRPr/>
            </a:p>
          </p:txBody>
        </p:sp>
        <p:sp>
          <p:nvSpPr>
            <p:cNvPr id="284" name="Google Shape;284;p17"/>
            <p:cNvSpPr/>
            <p:nvPr/>
          </p:nvSpPr>
          <p:spPr>
            <a:xfrm>
              <a:off x="5910510" y="1783090"/>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85" name="Google Shape;285;p17"/>
            <p:cNvSpPr txBox="1"/>
            <p:nvPr/>
          </p:nvSpPr>
          <p:spPr>
            <a:xfrm>
              <a:off x="5935868" y="1808448"/>
              <a:ext cx="2050439" cy="815074"/>
            </a:xfrm>
            <a:prstGeom prst="rect">
              <a:avLst/>
            </a:prstGeom>
            <a:noFill/>
            <a:ln>
              <a:noFill/>
            </a:ln>
          </p:spPr>
          <p:txBody>
            <a:bodyPr spcFirstLastPara="1" wrap="square" lIns="73651" tIns="55225" rIns="73651" bIns="55225" anchor="ctr" anchorCtr="0">
              <a:noAutofit/>
            </a:bodyPr>
            <a:lstStyle/>
            <a:p>
              <a:pPr algn="ctr">
                <a:lnSpc>
                  <a:spcPct val="90000"/>
                </a:lnSpc>
                <a:buSzPts val="2900"/>
              </a:pPr>
              <a:r>
                <a:rPr lang="en-US" sz="2900">
                  <a:solidFill>
                    <a:schemeClr val="lt1"/>
                  </a:solidFill>
                  <a:latin typeface="Garamond"/>
                  <a:ea typeface="Garamond"/>
                  <a:cs typeface="Garamond"/>
                  <a:sym typeface="Garamond"/>
                </a:rPr>
                <a:t>Residents</a:t>
              </a:r>
              <a:endParaRPr/>
            </a:p>
          </p:txBody>
        </p:sp>
        <p:sp>
          <p:nvSpPr>
            <p:cNvPr id="286" name="Google Shape;286;p17"/>
            <p:cNvSpPr/>
            <p:nvPr/>
          </p:nvSpPr>
          <p:spPr>
            <a:xfrm>
              <a:off x="5910510" y="2782080"/>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87" name="Google Shape;287;p17"/>
            <p:cNvSpPr txBox="1"/>
            <p:nvPr/>
          </p:nvSpPr>
          <p:spPr>
            <a:xfrm>
              <a:off x="5935868" y="2807438"/>
              <a:ext cx="2050439" cy="815074"/>
            </a:xfrm>
            <a:prstGeom prst="rect">
              <a:avLst/>
            </a:prstGeom>
            <a:noFill/>
            <a:ln>
              <a:noFill/>
            </a:ln>
          </p:spPr>
          <p:txBody>
            <a:bodyPr spcFirstLastPara="1" wrap="square" lIns="73651" tIns="55225" rIns="73651" bIns="55225" anchor="ctr" anchorCtr="0">
              <a:noAutofit/>
            </a:bodyPr>
            <a:lstStyle/>
            <a:p>
              <a:pPr algn="ctr">
                <a:lnSpc>
                  <a:spcPct val="90000"/>
                </a:lnSpc>
                <a:buSzPts val="2900"/>
              </a:pPr>
              <a:r>
                <a:rPr lang="en-US" sz="2900">
                  <a:solidFill>
                    <a:schemeClr val="lt1"/>
                  </a:solidFill>
                  <a:latin typeface="Garamond"/>
                  <a:ea typeface="Garamond"/>
                  <a:cs typeface="Garamond"/>
                  <a:sym typeface="Garamond"/>
                </a:rPr>
                <a:t>Visitors</a:t>
              </a:r>
              <a:endParaRPr/>
            </a:p>
          </p:txBody>
        </p:sp>
        <p:sp>
          <p:nvSpPr>
            <p:cNvPr id="288" name="Google Shape;288;p17"/>
            <p:cNvSpPr/>
            <p:nvPr/>
          </p:nvSpPr>
          <p:spPr>
            <a:xfrm>
              <a:off x="5910510" y="3781069"/>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89" name="Google Shape;289;p17"/>
            <p:cNvSpPr txBox="1"/>
            <p:nvPr/>
          </p:nvSpPr>
          <p:spPr>
            <a:xfrm>
              <a:off x="5935868" y="3806427"/>
              <a:ext cx="2050439" cy="815074"/>
            </a:xfrm>
            <a:prstGeom prst="rect">
              <a:avLst/>
            </a:prstGeom>
            <a:noFill/>
            <a:ln>
              <a:noFill/>
            </a:ln>
          </p:spPr>
          <p:txBody>
            <a:bodyPr spcFirstLastPara="1" wrap="square" lIns="73651" tIns="55225" rIns="73651" bIns="55225" anchor="ctr" anchorCtr="0">
              <a:noAutofit/>
            </a:bodyPr>
            <a:lstStyle/>
            <a:p>
              <a:pPr algn="ctr">
                <a:lnSpc>
                  <a:spcPct val="90000"/>
                </a:lnSpc>
                <a:buSzPts val="2900"/>
              </a:pPr>
              <a:r>
                <a:rPr lang="en-US" sz="2900">
                  <a:solidFill>
                    <a:schemeClr val="lt1"/>
                  </a:solidFill>
                  <a:latin typeface="Garamond"/>
                  <a:ea typeface="Garamond"/>
                  <a:cs typeface="Garamond"/>
                  <a:sym typeface="Garamond"/>
                </a:rPr>
                <a:t>Business</a:t>
              </a:r>
              <a:endParaRPr/>
            </a:p>
          </p:txBody>
        </p:sp>
        <p:sp>
          <p:nvSpPr>
            <p:cNvPr id="290" name="Google Shape;290;p17"/>
            <p:cNvSpPr/>
            <p:nvPr/>
          </p:nvSpPr>
          <p:spPr>
            <a:xfrm>
              <a:off x="5910510" y="4780059"/>
              <a:ext cx="2101155" cy="86579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91" name="Google Shape;291;p17"/>
            <p:cNvSpPr txBox="1"/>
            <p:nvPr/>
          </p:nvSpPr>
          <p:spPr>
            <a:xfrm>
              <a:off x="5935868" y="4805417"/>
              <a:ext cx="2050439" cy="815074"/>
            </a:xfrm>
            <a:prstGeom prst="rect">
              <a:avLst/>
            </a:prstGeom>
            <a:noFill/>
            <a:ln>
              <a:noFill/>
            </a:ln>
          </p:spPr>
          <p:txBody>
            <a:bodyPr spcFirstLastPara="1" wrap="square" lIns="73651" tIns="55225" rIns="73651" bIns="55225" anchor="ctr" anchorCtr="0">
              <a:noAutofit/>
            </a:bodyPr>
            <a:lstStyle/>
            <a:p>
              <a:pPr algn="ctr">
                <a:lnSpc>
                  <a:spcPct val="90000"/>
                </a:lnSpc>
                <a:buSzPts val="2900"/>
              </a:pPr>
              <a:r>
                <a:rPr lang="en-US" sz="2900">
                  <a:solidFill>
                    <a:schemeClr val="lt1"/>
                  </a:solidFill>
                  <a:latin typeface="Garamond"/>
                  <a:ea typeface="Garamond"/>
                  <a:cs typeface="Garamond"/>
                  <a:sym typeface="Garamond"/>
                </a:rPr>
                <a:t>Institutions</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9"/>
          <p:cNvSpPr txBox="1">
            <a:spLocks noGrp="1"/>
          </p:cNvSpPr>
          <p:nvPr>
            <p:ph type="title"/>
          </p:nvPr>
        </p:nvSpPr>
        <p:spPr>
          <a:xfrm>
            <a:off x="628651" y="505774"/>
            <a:ext cx="7886700" cy="705947"/>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4000"/>
            </a:pPr>
            <a:r>
              <a:rPr lang="en-US" sz="4000" b="1"/>
              <a:t>How do you read the street?</a:t>
            </a:r>
            <a:endParaRPr/>
          </a:p>
        </p:txBody>
      </p:sp>
      <p:pic>
        <p:nvPicPr>
          <p:cNvPr id="298" name="Google Shape;298;p19"/>
          <p:cNvPicPr preferRelativeResize="0">
            <a:picLocks noGrp="1"/>
          </p:cNvPicPr>
          <p:nvPr>
            <p:ph idx="1"/>
          </p:nvPr>
        </p:nvPicPr>
        <p:blipFill rotWithShape="1">
          <a:blip r:embed="rId3">
            <a:alphaModFix/>
          </a:blip>
          <a:srcRect/>
          <a:stretch/>
        </p:blipFill>
        <p:spPr>
          <a:xfrm>
            <a:off x="923928" y="1250533"/>
            <a:ext cx="7296149" cy="5472112"/>
          </a:xfrm>
          <a:prstGeom prst="rect">
            <a:avLst/>
          </a:prstGeom>
          <a:noFill/>
          <a:ln>
            <a:noFill/>
          </a:ln>
        </p:spPr>
      </p:pic>
      <p:pic>
        <p:nvPicPr>
          <p:cNvPr id="299" name="Google Shape;299;p19"/>
          <p:cNvPicPr preferRelativeResize="0"/>
          <p:nvPr/>
        </p:nvPicPr>
        <p:blipFill rotWithShape="1">
          <a:blip r:embed="rId4">
            <a:alphaModFix/>
          </a:blip>
          <a:srcRect/>
          <a:stretch/>
        </p:blipFill>
        <p:spPr>
          <a:xfrm>
            <a:off x="3886200" y="188488"/>
            <a:ext cx="1371600" cy="2829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0"/>
          <p:cNvSpPr txBox="1">
            <a:spLocks noGrp="1"/>
          </p:cNvSpPr>
          <p:nvPr>
            <p:ph type="title"/>
          </p:nvPr>
        </p:nvSpPr>
        <p:spPr>
          <a:xfrm>
            <a:off x="628651" y="679942"/>
            <a:ext cx="7886700" cy="705947"/>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2880"/>
            </a:pPr>
            <a:r>
              <a:rPr lang="en-US" sz="2880" b="1"/>
              <a:t>How does perspective change your assessment?</a:t>
            </a:r>
            <a:endParaRPr/>
          </a:p>
        </p:txBody>
      </p:sp>
      <p:pic>
        <p:nvPicPr>
          <p:cNvPr id="306" name="Google Shape;306;p20"/>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307" name="Google Shape;307;p20"/>
          <p:cNvSpPr txBox="1"/>
          <p:nvPr/>
        </p:nvSpPr>
        <p:spPr>
          <a:xfrm>
            <a:off x="1219202" y="6414870"/>
            <a:ext cx="2667001" cy="307736"/>
          </a:xfrm>
          <a:prstGeom prst="rect">
            <a:avLst/>
          </a:prstGeom>
          <a:noFill/>
          <a:ln>
            <a:noFill/>
          </a:ln>
        </p:spPr>
        <p:txBody>
          <a:bodyPr spcFirstLastPara="1" wrap="square" lIns="91425" tIns="45700" rIns="91425" bIns="45700" anchor="t" anchorCtr="0">
            <a:spAutoFit/>
          </a:bodyPr>
          <a:lstStyle/>
          <a:p>
            <a:pPr>
              <a:buSzPts val="1400"/>
            </a:pPr>
            <a:r>
              <a:rPr lang="en-US">
                <a:solidFill>
                  <a:schemeClr val="lt1"/>
                </a:solidFill>
                <a:latin typeface="Garamond"/>
                <a:ea typeface="Garamond"/>
                <a:cs typeface="Garamond"/>
                <a:sym typeface="Garamond"/>
              </a:rPr>
              <a:t>WFPL</a:t>
            </a:r>
            <a:endParaRPr sz="1800">
              <a:solidFill>
                <a:schemeClr val="lt1"/>
              </a:solidFill>
              <a:latin typeface="Garamond"/>
              <a:ea typeface="Garamond"/>
              <a:cs typeface="Garamond"/>
              <a:sym typeface="Garamond"/>
            </a:endParaRPr>
          </a:p>
        </p:txBody>
      </p:sp>
      <p:pic>
        <p:nvPicPr>
          <p:cNvPr id="308" name="Google Shape;308;p20"/>
          <p:cNvPicPr preferRelativeResize="0"/>
          <p:nvPr/>
        </p:nvPicPr>
        <p:blipFill rotWithShape="1">
          <a:blip r:embed="rId4">
            <a:alphaModFix/>
          </a:blip>
          <a:srcRect/>
          <a:stretch/>
        </p:blipFill>
        <p:spPr>
          <a:xfrm>
            <a:off x="1009727" y="1385890"/>
            <a:ext cx="7124548" cy="53434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628651" y="477669"/>
            <a:ext cx="7886700"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4000"/>
            </a:pPr>
            <a:r>
              <a:rPr lang="en-US" sz="4000" b="1"/>
              <a:t>Welcome to Week 4</a:t>
            </a:r>
            <a:endParaRPr sz="4000" b="1"/>
          </a:p>
        </p:txBody>
      </p:sp>
      <p:sp>
        <p:nvSpPr>
          <p:cNvPr id="98" name="Google Shape;98;p2"/>
          <p:cNvSpPr txBox="1">
            <a:spLocks noGrp="1"/>
          </p:cNvSpPr>
          <p:nvPr>
            <p:ph idx="1"/>
          </p:nvPr>
        </p:nvSpPr>
        <p:spPr>
          <a:xfrm>
            <a:off x="628651" y="1966305"/>
            <a:ext cx="7886700" cy="4351339"/>
          </a:xfrm>
          <a:prstGeom prst="rect">
            <a:avLst/>
          </a:prstGeom>
          <a:noFill/>
          <a:ln>
            <a:noFill/>
          </a:ln>
        </p:spPr>
        <p:txBody>
          <a:bodyPr spcFirstLastPara="1" vert="horz" wrap="square" lIns="91425" tIns="45700" rIns="91425" bIns="45700" rtlCol="0" anchor="t" anchorCtr="0">
            <a:normAutofit/>
          </a:bodyPr>
          <a:lstStyle/>
          <a:p>
            <a:pPr marL="0" indent="0" algn="just">
              <a:lnSpc>
                <a:spcPct val="150000"/>
              </a:lnSpc>
              <a:spcBef>
                <a:spcPts val="0"/>
              </a:spcBef>
              <a:buClr>
                <a:schemeClr val="dk1"/>
              </a:buClr>
              <a:buSzPts val="2400"/>
              <a:buNone/>
            </a:pPr>
            <a:r>
              <a:rPr lang="en-US" sz="2400"/>
              <a:t>Housekeeping</a:t>
            </a:r>
            <a:endParaRPr/>
          </a:p>
          <a:p>
            <a:pPr marL="0" indent="0" algn="just">
              <a:lnSpc>
                <a:spcPct val="150000"/>
              </a:lnSpc>
              <a:buClr>
                <a:schemeClr val="dk1"/>
              </a:buClr>
              <a:buSzPts val="2400"/>
              <a:buNone/>
            </a:pPr>
            <a:r>
              <a:rPr lang="en-US" sz="2400"/>
              <a:t>Homework</a:t>
            </a:r>
            <a:endParaRPr/>
          </a:p>
          <a:p>
            <a:pPr marL="0" indent="0" algn="just">
              <a:lnSpc>
                <a:spcPct val="150000"/>
              </a:lnSpc>
              <a:buClr>
                <a:schemeClr val="dk1"/>
              </a:buClr>
              <a:buSzPts val="2400"/>
              <a:buNone/>
            </a:pPr>
            <a:r>
              <a:rPr lang="en-US" sz="2400"/>
              <a:t>Understanding Your City</a:t>
            </a:r>
            <a:endParaRPr/>
          </a:p>
          <a:p>
            <a:pPr marL="0" indent="0" algn="just">
              <a:lnSpc>
                <a:spcPct val="150000"/>
              </a:lnSpc>
              <a:buClr>
                <a:schemeClr val="dk1"/>
              </a:buClr>
              <a:buSzPts val="2400"/>
              <a:buNone/>
            </a:pPr>
            <a:r>
              <a:rPr lang="en-US" sz="2400"/>
              <a:t>Ideal Neighborhood Exercise</a:t>
            </a:r>
            <a:endParaRPr/>
          </a:p>
          <a:p>
            <a:pPr marL="0" indent="0" algn="just">
              <a:lnSpc>
                <a:spcPct val="150000"/>
              </a:lnSpc>
              <a:buClr>
                <a:schemeClr val="dk1"/>
              </a:buClr>
              <a:buSzPts val="2400"/>
              <a:buNone/>
            </a:pPr>
            <a:r>
              <a:rPr lang="en-US" sz="2400"/>
              <a:t>Project Introduction</a:t>
            </a:r>
            <a:endParaRPr/>
          </a:p>
          <a:p>
            <a:pPr marL="0" indent="0" algn="just">
              <a:lnSpc>
                <a:spcPct val="150000"/>
              </a:lnSpc>
              <a:buClr>
                <a:schemeClr val="dk1"/>
              </a:buClr>
              <a:buSzPts val="2400"/>
              <a:buNone/>
            </a:pPr>
            <a:r>
              <a:rPr lang="en-US" sz="2400"/>
              <a:t>Wrap-Up</a:t>
            </a:r>
            <a:endParaRPr/>
          </a:p>
        </p:txBody>
      </p:sp>
      <p:pic>
        <p:nvPicPr>
          <p:cNvPr id="99" name="Google Shape;99;p2"/>
          <p:cNvPicPr preferRelativeResize="0"/>
          <p:nvPr/>
        </p:nvPicPr>
        <p:blipFill rotWithShape="1">
          <a:blip r:embed="rId3">
            <a:alphaModFix/>
          </a:blip>
          <a:srcRect/>
          <a:stretch/>
        </p:blipFill>
        <p:spPr>
          <a:xfrm>
            <a:off x="3886200" y="188488"/>
            <a:ext cx="1371600" cy="282931"/>
          </a:xfrm>
          <a:prstGeom prst="rect">
            <a:avLst/>
          </a:prstGeom>
          <a:noFill/>
          <a:ln>
            <a:noFill/>
          </a:ln>
        </p:spPr>
      </p:pic>
      <p:pic>
        <p:nvPicPr>
          <p:cNvPr id="100" name="Google Shape;100;p2"/>
          <p:cNvPicPr preferRelativeResize="0"/>
          <p:nvPr/>
        </p:nvPicPr>
        <p:blipFill rotWithShape="1">
          <a:blip r:embed="rId4">
            <a:alphaModFix/>
          </a:blip>
          <a:srcRect/>
          <a:stretch/>
        </p:blipFill>
        <p:spPr>
          <a:xfrm>
            <a:off x="4836358" y="2165182"/>
            <a:ext cx="4098095" cy="3073571"/>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txBox="1">
            <a:spLocks noGrp="1"/>
          </p:cNvSpPr>
          <p:nvPr>
            <p:ph type="title"/>
          </p:nvPr>
        </p:nvSpPr>
        <p:spPr>
          <a:xfrm>
            <a:off x="628651" y="984737"/>
            <a:ext cx="7886700" cy="705947"/>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200"/>
            </a:pPr>
            <a:r>
              <a:rPr lang="en-US" sz="3200" b="1"/>
              <a:t>Which one is the greater landmark?</a:t>
            </a:r>
            <a:endParaRPr/>
          </a:p>
        </p:txBody>
      </p:sp>
      <p:pic>
        <p:nvPicPr>
          <p:cNvPr id="315" name="Google Shape;315;p21"/>
          <p:cNvPicPr preferRelativeResize="0">
            <a:picLocks noGrp="1"/>
          </p:cNvPicPr>
          <p:nvPr>
            <p:ph idx="1"/>
          </p:nvPr>
        </p:nvPicPr>
        <p:blipFill rotWithShape="1">
          <a:blip r:embed="rId3">
            <a:alphaModFix/>
          </a:blip>
          <a:srcRect/>
          <a:stretch/>
        </p:blipFill>
        <p:spPr>
          <a:xfrm>
            <a:off x="5880500" y="1752596"/>
            <a:ext cx="3263503" cy="4351339"/>
          </a:xfrm>
          <a:prstGeom prst="rect">
            <a:avLst/>
          </a:prstGeom>
          <a:noFill/>
          <a:ln>
            <a:noFill/>
          </a:ln>
        </p:spPr>
      </p:pic>
      <p:pic>
        <p:nvPicPr>
          <p:cNvPr id="316" name="Google Shape;316;p21"/>
          <p:cNvPicPr preferRelativeResize="0"/>
          <p:nvPr/>
        </p:nvPicPr>
        <p:blipFill rotWithShape="1">
          <a:blip r:embed="rId4">
            <a:alphaModFix/>
          </a:blip>
          <a:srcRect/>
          <a:stretch/>
        </p:blipFill>
        <p:spPr>
          <a:xfrm>
            <a:off x="3886200" y="188488"/>
            <a:ext cx="1371600" cy="282931"/>
          </a:xfrm>
          <a:prstGeom prst="rect">
            <a:avLst/>
          </a:prstGeom>
          <a:noFill/>
          <a:ln>
            <a:noFill/>
          </a:ln>
        </p:spPr>
      </p:pic>
      <p:pic>
        <p:nvPicPr>
          <p:cNvPr id="317" name="Google Shape;317;p21"/>
          <p:cNvPicPr preferRelativeResize="0"/>
          <p:nvPr/>
        </p:nvPicPr>
        <p:blipFill rotWithShape="1">
          <a:blip r:embed="rId5">
            <a:alphaModFix/>
          </a:blip>
          <a:srcRect/>
          <a:stretch/>
        </p:blipFill>
        <p:spPr>
          <a:xfrm>
            <a:off x="3" y="1881190"/>
            <a:ext cx="6219825" cy="4010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22"/>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324" name="Google Shape;324;p22"/>
          <p:cNvSpPr txBox="1"/>
          <p:nvPr/>
        </p:nvSpPr>
        <p:spPr>
          <a:xfrm>
            <a:off x="1219202" y="6414870"/>
            <a:ext cx="2667001" cy="307736"/>
          </a:xfrm>
          <a:prstGeom prst="rect">
            <a:avLst/>
          </a:prstGeom>
          <a:noFill/>
          <a:ln>
            <a:noFill/>
          </a:ln>
        </p:spPr>
        <p:txBody>
          <a:bodyPr spcFirstLastPara="1" wrap="square" lIns="91425" tIns="45700" rIns="91425" bIns="45700" anchor="t" anchorCtr="0">
            <a:spAutoFit/>
          </a:bodyPr>
          <a:lstStyle/>
          <a:p>
            <a:pPr>
              <a:buSzPts val="1400"/>
            </a:pPr>
            <a:r>
              <a:rPr lang="en-US">
                <a:solidFill>
                  <a:schemeClr val="lt1"/>
                </a:solidFill>
                <a:latin typeface="Garamond"/>
                <a:ea typeface="Garamond"/>
                <a:cs typeface="Garamond"/>
                <a:sym typeface="Garamond"/>
              </a:rPr>
              <a:t>Urban Composition</a:t>
            </a:r>
            <a:endParaRPr sz="1800">
              <a:solidFill>
                <a:schemeClr val="lt1"/>
              </a:solidFill>
              <a:latin typeface="Garamond"/>
              <a:ea typeface="Garamond"/>
              <a:cs typeface="Garamond"/>
              <a:sym typeface="Garamond"/>
            </a:endParaRPr>
          </a:p>
        </p:txBody>
      </p:sp>
      <p:sp>
        <p:nvSpPr>
          <p:cNvPr id="325" name="Google Shape;325;p22"/>
          <p:cNvSpPr txBox="1">
            <a:spLocks noGrp="1"/>
          </p:cNvSpPr>
          <p:nvPr>
            <p:ph type="title"/>
          </p:nvPr>
        </p:nvSpPr>
        <p:spPr>
          <a:xfrm>
            <a:off x="100489" y="984737"/>
            <a:ext cx="8953081" cy="705947"/>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3600"/>
            </a:pPr>
            <a:r>
              <a:rPr lang="en-US" sz="3600" b="1"/>
              <a:t>What are the uses? Where’s the edge?</a:t>
            </a:r>
            <a:endParaRPr/>
          </a:p>
        </p:txBody>
      </p:sp>
      <p:pic>
        <p:nvPicPr>
          <p:cNvPr id="326" name="Google Shape;326;p22" descr="An empty parking lot in front of a house&#10;&#10;Description automatically generated"/>
          <p:cNvPicPr preferRelativeResize="0"/>
          <p:nvPr/>
        </p:nvPicPr>
        <p:blipFill rotWithShape="1">
          <a:blip r:embed="rId4">
            <a:alphaModFix/>
          </a:blip>
          <a:srcRect/>
          <a:stretch/>
        </p:blipFill>
        <p:spPr>
          <a:xfrm>
            <a:off x="0" y="1690683"/>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3"/>
          <p:cNvSpPr txBox="1">
            <a:spLocks noGrp="1"/>
          </p:cNvSpPr>
          <p:nvPr>
            <p:ph type="title"/>
          </p:nvPr>
        </p:nvSpPr>
        <p:spPr>
          <a:xfrm>
            <a:off x="628651" y="984737"/>
            <a:ext cx="7886700" cy="705947"/>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200"/>
            </a:pPr>
            <a:r>
              <a:rPr lang="en-US" sz="3200" b="1"/>
              <a:t>Where’s the path?</a:t>
            </a:r>
            <a:endParaRPr/>
          </a:p>
        </p:txBody>
      </p:sp>
      <p:pic>
        <p:nvPicPr>
          <p:cNvPr id="333" name="Google Shape;333;p23"/>
          <p:cNvPicPr preferRelativeResize="0">
            <a:picLocks noGrp="1"/>
          </p:cNvPicPr>
          <p:nvPr>
            <p:ph idx="1"/>
          </p:nvPr>
        </p:nvPicPr>
        <p:blipFill rotWithShape="1">
          <a:blip r:embed="rId3">
            <a:alphaModFix/>
          </a:blip>
          <a:stretch/>
        </p:blipFill>
        <p:spPr>
          <a:xfrm>
            <a:off x="1669088" y="1825626"/>
            <a:ext cx="5805824" cy="4351339"/>
          </a:xfrm>
          <a:prstGeom prst="rect">
            <a:avLst/>
          </a:prstGeom>
          <a:noFill/>
          <a:ln>
            <a:noFill/>
          </a:ln>
        </p:spPr>
      </p:pic>
      <p:pic>
        <p:nvPicPr>
          <p:cNvPr id="334" name="Google Shape;334;p23"/>
          <p:cNvPicPr preferRelativeResize="0"/>
          <p:nvPr/>
        </p:nvPicPr>
        <p:blipFill rotWithShape="1">
          <a:blip r:embed="rId4">
            <a:alphaModFix/>
          </a:blip>
          <a:srcRect/>
          <a:stretch/>
        </p:blipFill>
        <p:spPr>
          <a:xfrm>
            <a:off x="3886200" y="188488"/>
            <a:ext cx="1371600" cy="282931"/>
          </a:xfrm>
          <a:prstGeom prst="rect">
            <a:avLst/>
          </a:prstGeom>
          <a:noFill/>
          <a:ln>
            <a:noFill/>
          </a:ln>
        </p:spPr>
      </p:pic>
      <p:sp>
        <p:nvSpPr>
          <p:cNvPr id="335" name="Google Shape;335;p23"/>
          <p:cNvSpPr txBox="1"/>
          <p:nvPr/>
        </p:nvSpPr>
        <p:spPr>
          <a:xfrm>
            <a:off x="1219202" y="6414870"/>
            <a:ext cx="2667001" cy="307736"/>
          </a:xfrm>
          <a:prstGeom prst="rect">
            <a:avLst/>
          </a:prstGeom>
          <a:noFill/>
          <a:ln>
            <a:noFill/>
          </a:ln>
        </p:spPr>
        <p:txBody>
          <a:bodyPr spcFirstLastPara="1" wrap="square" lIns="91425" tIns="45700" rIns="91425" bIns="45700" anchor="t" anchorCtr="0">
            <a:spAutoFit/>
          </a:bodyPr>
          <a:lstStyle/>
          <a:p>
            <a:pPr>
              <a:buSzPts val="1400"/>
            </a:pPr>
            <a:r>
              <a:rPr lang="en-US">
                <a:solidFill>
                  <a:schemeClr val="lt1"/>
                </a:solidFill>
                <a:latin typeface="Garamond"/>
                <a:ea typeface="Garamond"/>
                <a:cs typeface="Garamond"/>
                <a:sym typeface="Garamond"/>
              </a:rPr>
              <a:t>WFPL</a:t>
            </a:r>
            <a:endParaRPr sz="1800">
              <a:solidFill>
                <a:schemeClr val="lt1"/>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4"/>
          <p:cNvSpPr txBox="1">
            <a:spLocks noGrp="1"/>
          </p:cNvSpPr>
          <p:nvPr>
            <p:ph type="title"/>
          </p:nvPr>
        </p:nvSpPr>
        <p:spPr>
          <a:xfrm>
            <a:off x="628651" y="984737"/>
            <a:ext cx="7886700" cy="705947"/>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200"/>
            </a:pPr>
            <a:r>
              <a:rPr lang="en-US" sz="3200" b="1"/>
              <a:t>Where’s the path?</a:t>
            </a:r>
            <a:endParaRPr/>
          </a:p>
        </p:txBody>
      </p:sp>
      <p:pic>
        <p:nvPicPr>
          <p:cNvPr id="342" name="Google Shape;342;p24"/>
          <p:cNvPicPr preferRelativeResize="0">
            <a:picLocks noGrp="1"/>
          </p:cNvPicPr>
          <p:nvPr>
            <p:ph idx="1"/>
          </p:nvPr>
        </p:nvPicPr>
        <p:blipFill rotWithShape="1">
          <a:blip r:embed="rId3">
            <a:alphaModFix/>
          </a:blip>
          <a:stretch/>
        </p:blipFill>
        <p:spPr>
          <a:xfrm>
            <a:off x="757599" y="1825626"/>
            <a:ext cx="7628807" cy="4351339"/>
          </a:xfrm>
          <a:prstGeom prst="rect">
            <a:avLst/>
          </a:prstGeom>
          <a:noFill/>
          <a:ln>
            <a:noFill/>
          </a:ln>
        </p:spPr>
      </p:pic>
      <p:pic>
        <p:nvPicPr>
          <p:cNvPr id="343" name="Google Shape;343;p24"/>
          <p:cNvPicPr preferRelativeResize="0"/>
          <p:nvPr/>
        </p:nvPicPr>
        <p:blipFill rotWithShape="1">
          <a:blip r:embed="rId4">
            <a:alphaModFix/>
          </a:blip>
          <a:srcRect/>
          <a:stretch/>
        </p:blipFill>
        <p:spPr>
          <a:xfrm>
            <a:off x="3886200" y="188488"/>
            <a:ext cx="1371600" cy="2829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5"/>
          <p:cNvSpPr txBox="1">
            <a:spLocks noGrp="1"/>
          </p:cNvSpPr>
          <p:nvPr>
            <p:ph type="title"/>
          </p:nvPr>
        </p:nvSpPr>
        <p:spPr>
          <a:xfrm>
            <a:off x="628651" y="984737"/>
            <a:ext cx="7886700" cy="705947"/>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2400"/>
            </a:pPr>
            <a:r>
              <a:rPr lang="en-US" sz="2400">
                <a:latin typeface="Constantia"/>
                <a:ea typeface="Constantia"/>
                <a:cs typeface="Constantia"/>
                <a:sym typeface="Constantia"/>
              </a:rPr>
              <a:t>Dangerous by Design</a:t>
            </a:r>
            <a:endParaRPr/>
          </a:p>
        </p:txBody>
      </p:sp>
      <p:pic>
        <p:nvPicPr>
          <p:cNvPr id="350" name="Google Shape;350;p25"/>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351" name="Google Shape;351;p25"/>
          <p:cNvSpPr txBox="1"/>
          <p:nvPr/>
        </p:nvSpPr>
        <p:spPr>
          <a:xfrm>
            <a:off x="1219202" y="6414870"/>
            <a:ext cx="2667001" cy="307736"/>
          </a:xfrm>
          <a:prstGeom prst="rect">
            <a:avLst/>
          </a:prstGeom>
          <a:noFill/>
          <a:ln>
            <a:noFill/>
          </a:ln>
        </p:spPr>
        <p:txBody>
          <a:bodyPr spcFirstLastPara="1" wrap="square" lIns="91425" tIns="45700" rIns="91425" bIns="45700" anchor="t" anchorCtr="0">
            <a:spAutoFit/>
          </a:bodyPr>
          <a:lstStyle/>
          <a:p>
            <a:pPr>
              <a:buSzPts val="1400"/>
            </a:pPr>
            <a:r>
              <a:rPr lang="en-US">
                <a:solidFill>
                  <a:schemeClr val="lt1"/>
                </a:solidFill>
                <a:latin typeface="Garamond"/>
                <a:ea typeface="Garamond"/>
                <a:cs typeface="Garamond"/>
                <a:sym typeface="Garamond"/>
              </a:rPr>
              <a:t>WFPL</a:t>
            </a:r>
            <a:endParaRPr sz="1800">
              <a:solidFill>
                <a:schemeClr val="lt1"/>
              </a:solidFill>
              <a:latin typeface="Garamond"/>
              <a:ea typeface="Garamond"/>
              <a:cs typeface="Garamond"/>
              <a:sym typeface="Garamond"/>
            </a:endParaRPr>
          </a:p>
        </p:txBody>
      </p:sp>
      <p:pic>
        <p:nvPicPr>
          <p:cNvPr id="352" name="Google Shape;352;p25" descr="A car parked on the side of a road&#10;&#10;Description automatically generated"/>
          <p:cNvPicPr preferRelativeResize="0"/>
          <p:nvPr/>
        </p:nvPicPr>
        <p:blipFill rotWithShape="1">
          <a:blip r:embed="rId4">
            <a:alphaModFix/>
          </a:blip>
          <a:srcRect/>
          <a:stretch/>
        </p:blipFill>
        <p:spPr>
          <a:xfrm>
            <a:off x="783774" y="1690683"/>
            <a:ext cx="7576457" cy="45873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6"/>
          <p:cNvSpPr txBox="1">
            <a:spLocks noGrp="1"/>
          </p:cNvSpPr>
          <p:nvPr>
            <p:ph type="title"/>
          </p:nvPr>
        </p:nvSpPr>
        <p:spPr>
          <a:xfrm>
            <a:off x="628651" y="984737"/>
            <a:ext cx="7886700" cy="705947"/>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2400"/>
            </a:pPr>
            <a:r>
              <a:rPr lang="en-US" sz="2400">
                <a:latin typeface="Constantia"/>
                <a:ea typeface="Constantia"/>
                <a:cs typeface="Constantia"/>
                <a:sym typeface="Constantia"/>
              </a:rPr>
              <a:t>Dangerous by Design</a:t>
            </a:r>
            <a:endParaRPr/>
          </a:p>
        </p:txBody>
      </p:sp>
      <p:pic>
        <p:nvPicPr>
          <p:cNvPr id="359" name="Google Shape;359;p26"/>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360" name="Google Shape;360;p26"/>
          <p:cNvSpPr txBox="1"/>
          <p:nvPr/>
        </p:nvSpPr>
        <p:spPr>
          <a:xfrm>
            <a:off x="1219202" y="6414870"/>
            <a:ext cx="2667001" cy="307736"/>
          </a:xfrm>
          <a:prstGeom prst="rect">
            <a:avLst/>
          </a:prstGeom>
          <a:noFill/>
          <a:ln>
            <a:noFill/>
          </a:ln>
        </p:spPr>
        <p:txBody>
          <a:bodyPr spcFirstLastPara="1" wrap="square" lIns="91425" tIns="45700" rIns="91425" bIns="45700" anchor="t" anchorCtr="0">
            <a:spAutoFit/>
          </a:bodyPr>
          <a:lstStyle/>
          <a:p>
            <a:pPr>
              <a:buSzPts val="1400"/>
            </a:pPr>
            <a:r>
              <a:rPr lang="en-US">
                <a:solidFill>
                  <a:schemeClr val="lt1"/>
                </a:solidFill>
                <a:latin typeface="Garamond"/>
                <a:ea typeface="Garamond"/>
                <a:cs typeface="Garamond"/>
                <a:sym typeface="Garamond"/>
              </a:rPr>
              <a:t>WFPL</a:t>
            </a:r>
            <a:endParaRPr sz="1800">
              <a:solidFill>
                <a:schemeClr val="lt1"/>
              </a:solidFill>
              <a:latin typeface="Garamond"/>
              <a:ea typeface="Garamond"/>
              <a:cs typeface="Garamond"/>
              <a:sym typeface="Garamond"/>
            </a:endParaRPr>
          </a:p>
        </p:txBody>
      </p:sp>
      <p:pic>
        <p:nvPicPr>
          <p:cNvPr id="361" name="Google Shape;361;p26" descr="A car driving down a busy highway&#10;&#10;Description automatically generated"/>
          <p:cNvPicPr preferRelativeResize="0"/>
          <p:nvPr/>
        </p:nvPicPr>
        <p:blipFill rotWithShape="1">
          <a:blip r:embed="rId4">
            <a:alphaModFix/>
          </a:blip>
          <a:srcRect/>
          <a:stretch/>
        </p:blipFill>
        <p:spPr>
          <a:xfrm>
            <a:off x="855373" y="2092128"/>
            <a:ext cx="7262164" cy="40889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7"/>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368" name="Google Shape;368;p27"/>
          <p:cNvSpPr txBox="1"/>
          <p:nvPr/>
        </p:nvSpPr>
        <p:spPr>
          <a:xfrm>
            <a:off x="1219202" y="6414870"/>
            <a:ext cx="2667001" cy="307736"/>
          </a:xfrm>
          <a:prstGeom prst="rect">
            <a:avLst/>
          </a:prstGeom>
          <a:noFill/>
          <a:ln>
            <a:noFill/>
          </a:ln>
        </p:spPr>
        <p:txBody>
          <a:bodyPr spcFirstLastPara="1" wrap="square" lIns="91425" tIns="45700" rIns="91425" bIns="45700" anchor="t" anchorCtr="0">
            <a:spAutoFit/>
          </a:bodyPr>
          <a:lstStyle/>
          <a:p>
            <a:pPr>
              <a:buSzPts val="1400"/>
            </a:pPr>
            <a:r>
              <a:rPr lang="en-US">
                <a:solidFill>
                  <a:schemeClr val="lt1"/>
                </a:solidFill>
                <a:latin typeface="Garamond"/>
                <a:ea typeface="Garamond"/>
                <a:cs typeface="Garamond"/>
                <a:sym typeface="Garamond"/>
              </a:rPr>
              <a:t>Urban Composition</a:t>
            </a:r>
            <a:endParaRPr sz="1800">
              <a:solidFill>
                <a:schemeClr val="lt1"/>
              </a:solidFill>
              <a:latin typeface="Garamond"/>
              <a:ea typeface="Garamond"/>
              <a:cs typeface="Garamond"/>
              <a:sym typeface="Garamond"/>
            </a:endParaRPr>
          </a:p>
        </p:txBody>
      </p:sp>
      <p:pic>
        <p:nvPicPr>
          <p:cNvPr id="369" name="Google Shape;369;p27"/>
          <p:cNvPicPr preferRelativeResize="0"/>
          <p:nvPr/>
        </p:nvPicPr>
        <p:blipFill rotWithShape="1">
          <a:blip r:embed="rId4">
            <a:alphaModFix/>
          </a:blip>
          <a:srcRect l="17023" t="9856" r="12590" b="27450"/>
          <a:stretch/>
        </p:blipFill>
        <p:spPr>
          <a:xfrm>
            <a:off x="-7034" y="1556785"/>
            <a:ext cx="9158068" cy="4586068"/>
          </a:xfrm>
          <a:prstGeom prst="rect">
            <a:avLst/>
          </a:prstGeom>
          <a:noFill/>
          <a:ln>
            <a:noFill/>
          </a:ln>
        </p:spPr>
      </p:pic>
      <p:sp>
        <p:nvSpPr>
          <p:cNvPr id="370" name="Google Shape;370;p27"/>
          <p:cNvSpPr txBox="1">
            <a:spLocks noGrp="1"/>
          </p:cNvSpPr>
          <p:nvPr>
            <p:ph type="title"/>
          </p:nvPr>
        </p:nvSpPr>
        <p:spPr>
          <a:xfrm>
            <a:off x="95462" y="743433"/>
            <a:ext cx="8953081" cy="705947"/>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2800"/>
            </a:pPr>
            <a:r>
              <a:rPr lang="en-US" sz="2800" b="1"/>
              <a:t>How do you use this for understanding your community?</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8"/>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377" name="Google Shape;377;p28"/>
          <p:cNvSpPr txBox="1">
            <a:spLocks noGrp="1"/>
          </p:cNvSpPr>
          <p:nvPr>
            <p:ph type="title"/>
          </p:nvPr>
        </p:nvSpPr>
        <p:spPr>
          <a:xfrm>
            <a:off x="628651" y="477669"/>
            <a:ext cx="7886700"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3600"/>
            </a:pPr>
            <a:r>
              <a:rPr lang="en-US" sz="3600" b="1"/>
              <a:t>Tools &amp; Tips : ASK &amp; LISTEN</a:t>
            </a:r>
            <a:endParaRPr sz="3600" b="1"/>
          </a:p>
        </p:txBody>
      </p:sp>
      <p:sp>
        <p:nvSpPr>
          <p:cNvPr id="378" name="Google Shape;378;p28"/>
          <p:cNvSpPr txBox="1">
            <a:spLocks noGrp="1"/>
          </p:cNvSpPr>
          <p:nvPr>
            <p:ph idx="1"/>
          </p:nvPr>
        </p:nvSpPr>
        <p:spPr>
          <a:xfrm>
            <a:off x="436607" y="1968823"/>
            <a:ext cx="5607327" cy="4235452"/>
          </a:xfrm>
          <a:prstGeom prst="rect">
            <a:avLst/>
          </a:prstGeom>
          <a:noFill/>
          <a:ln>
            <a:noFill/>
          </a:ln>
        </p:spPr>
        <p:txBody>
          <a:bodyPr spcFirstLastPara="1" vert="horz" wrap="square" lIns="91425" tIns="45700" rIns="91425" bIns="45700" rtlCol="0" anchor="t" anchorCtr="0">
            <a:normAutofit/>
          </a:bodyPr>
          <a:lstStyle/>
          <a:p>
            <a:pPr marL="0" indent="0" algn="just">
              <a:lnSpc>
                <a:spcPct val="100000"/>
              </a:lnSpc>
              <a:spcBef>
                <a:spcPts val="0"/>
              </a:spcBef>
              <a:buClr>
                <a:schemeClr val="dk1"/>
              </a:buClr>
              <a:buSzPts val="2100"/>
              <a:buNone/>
            </a:pPr>
            <a:r>
              <a:rPr lang="en-US" b="1"/>
              <a:t>Public School Teachers</a:t>
            </a:r>
            <a:endParaRPr/>
          </a:p>
          <a:p>
            <a:pPr marL="0" indent="0" algn="just">
              <a:lnSpc>
                <a:spcPct val="100000"/>
              </a:lnSpc>
              <a:spcBef>
                <a:spcPts val="0"/>
              </a:spcBef>
              <a:buClr>
                <a:schemeClr val="dk1"/>
              </a:buClr>
              <a:buSzPts val="2400"/>
              <a:buNone/>
            </a:pPr>
            <a:r>
              <a:rPr lang="en-US" sz="2400"/>
              <a:t>Conversations, Surveys</a:t>
            </a:r>
            <a:endParaRPr sz="1800"/>
          </a:p>
          <a:p>
            <a:pPr marL="0" indent="0" algn="just">
              <a:lnSpc>
                <a:spcPct val="100000"/>
              </a:lnSpc>
              <a:spcBef>
                <a:spcPts val="0"/>
              </a:spcBef>
              <a:buClr>
                <a:schemeClr val="dk1"/>
              </a:buClr>
              <a:buSzPts val="1400"/>
              <a:buNone/>
            </a:pPr>
            <a:endParaRPr sz="1400"/>
          </a:p>
          <a:p>
            <a:pPr marL="0" indent="0" algn="just">
              <a:lnSpc>
                <a:spcPct val="100000"/>
              </a:lnSpc>
              <a:spcBef>
                <a:spcPts val="0"/>
              </a:spcBef>
              <a:buClr>
                <a:schemeClr val="dk1"/>
              </a:buClr>
              <a:buSzPts val="2100"/>
              <a:buNone/>
            </a:pPr>
            <a:r>
              <a:rPr lang="en-US" b="1"/>
              <a:t>Civic, Faith and Business Leaders</a:t>
            </a:r>
            <a:endParaRPr/>
          </a:p>
          <a:p>
            <a:pPr marL="0" indent="0" algn="just">
              <a:lnSpc>
                <a:spcPct val="100000"/>
              </a:lnSpc>
              <a:spcBef>
                <a:spcPts val="0"/>
              </a:spcBef>
              <a:buClr>
                <a:schemeClr val="dk1"/>
              </a:buClr>
              <a:buSzPts val="2400"/>
              <a:buNone/>
            </a:pPr>
            <a:r>
              <a:rPr lang="en-US" sz="2400"/>
              <a:t>One on Ones, Community Tours</a:t>
            </a:r>
            <a:endParaRPr sz="1800"/>
          </a:p>
          <a:p>
            <a:pPr marL="0" indent="0" algn="just">
              <a:lnSpc>
                <a:spcPct val="100000"/>
              </a:lnSpc>
              <a:spcBef>
                <a:spcPts val="0"/>
              </a:spcBef>
              <a:buClr>
                <a:schemeClr val="dk1"/>
              </a:buClr>
              <a:buSzPts val="1400"/>
              <a:buNone/>
            </a:pPr>
            <a:endParaRPr sz="1400"/>
          </a:p>
          <a:p>
            <a:pPr marL="0" indent="0" algn="just">
              <a:lnSpc>
                <a:spcPct val="100000"/>
              </a:lnSpc>
              <a:spcBef>
                <a:spcPts val="0"/>
              </a:spcBef>
              <a:buClr>
                <a:schemeClr val="dk1"/>
              </a:buClr>
              <a:buSzPts val="2100"/>
              <a:buNone/>
            </a:pPr>
            <a:r>
              <a:rPr lang="en-US" b="1"/>
              <a:t>Police Ride Along</a:t>
            </a:r>
            <a:endParaRPr/>
          </a:p>
          <a:p>
            <a:pPr marL="0" indent="0" algn="just">
              <a:lnSpc>
                <a:spcPct val="100000"/>
              </a:lnSpc>
              <a:spcBef>
                <a:spcPts val="0"/>
              </a:spcBef>
              <a:buClr>
                <a:schemeClr val="dk1"/>
              </a:buClr>
              <a:buSzPts val="2400"/>
              <a:buNone/>
            </a:pPr>
            <a:r>
              <a:rPr lang="en-US" sz="2400"/>
              <a:t>Division Resource Officers</a:t>
            </a:r>
            <a:endParaRPr/>
          </a:p>
          <a:p>
            <a:pPr marL="0" indent="0" algn="just">
              <a:lnSpc>
                <a:spcPct val="100000"/>
              </a:lnSpc>
              <a:spcBef>
                <a:spcPts val="0"/>
              </a:spcBef>
              <a:buClr>
                <a:schemeClr val="dk1"/>
              </a:buClr>
              <a:buSzPts val="1400"/>
              <a:buNone/>
            </a:pPr>
            <a:endParaRPr sz="1400" b="1"/>
          </a:p>
          <a:p>
            <a:pPr marL="0" indent="0" algn="just">
              <a:lnSpc>
                <a:spcPct val="100000"/>
              </a:lnSpc>
              <a:spcBef>
                <a:spcPts val="0"/>
              </a:spcBef>
              <a:buClr>
                <a:schemeClr val="dk1"/>
              </a:buClr>
              <a:buSzPts val="2100"/>
              <a:buNone/>
            </a:pPr>
            <a:r>
              <a:rPr lang="en-US" b="1"/>
              <a:t>Residents . . . your neighbors!</a:t>
            </a:r>
            <a:endParaRPr/>
          </a:p>
          <a:p>
            <a:pPr marL="0" indent="0" algn="just">
              <a:lnSpc>
                <a:spcPct val="100000"/>
              </a:lnSpc>
              <a:spcBef>
                <a:spcPts val="0"/>
              </a:spcBef>
              <a:buClr>
                <a:schemeClr val="dk1"/>
              </a:buClr>
              <a:buSzPts val="2400"/>
              <a:buNone/>
            </a:pPr>
            <a:r>
              <a:rPr lang="en-US" sz="2400"/>
              <a:t>Conversations, Surveys</a:t>
            </a:r>
            <a:endParaRPr/>
          </a:p>
          <a:p>
            <a:pPr marL="0" indent="0" algn="just">
              <a:lnSpc>
                <a:spcPct val="100000"/>
              </a:lnSpc>
              <a:spcBef>
                <a:spcPts val="0"/>
              </a:spcBef>
              <a:buClr>
                <a:schemeClr val="dk1"/>
              </a:buClr>
              <a:buSzPts val="1100"/>
              <a:buNone/>
            </a:pPr>
            <a:endParaRPr sz="1100"/>
          </a:p>
        </p:txBody>
      </p:sp>
      <p:pic>
        <p:nvPicPr>
          <p:cNvPr id="379" name="Google Shape;379;p28"/>
          <p:cNvPicPr preferRelativeResize="0"/>
          <p:nvPr/>
        </p:nvPicPr>
        <p:blipFill rotWithShape="1">
          <a:blip r:embed="rId4">
            <a:alphaModFix/>
          </a:blip>
          <a:srcRect/>
          <a:stretch/>
        </p:blipFill>
        <p:spPr>
          <a:xfrm>
            <a:off x="6043932" y="3380825"/>
            <a:ext cx="2194560" cy="1755648"/>
          </a:xfrm>
          <a:prstGeom prst="rect">
            <a:avLst/>
          </a:prstGeom>
          <a:noFill/>
          <a:ln w="9525" cap="flat" cmpd="sng">
            <a:solidFill>
              <a:schemeClr val="dk1"/>
            </a:solidFill>
            <a:prstDash val="solid"/>
            <a:round/>
            <a:headEnd type="none" w="sm" len="sm"/>
            <a:tailEnd type="none" w="sm" len="sm"/>
          </a:ln>
        </p:spPr>
      </p:pic>
      <p:pic>
        <p:nvPicPr>
          <p:cNvPr id="380" name="Google Shape;380;p28"/>
          <p:cNvPicPr preferRelativeResize="0"/>
          <p:nvPr/>
        </p:nvPicPr>
        <p:blipFill rotWithShape="1">
          <a:blip r:embed="rId5">
            <a:alphaModFix/>
          </a:blip>
          <a:srcRect/>
          <a:stretch/>
        </p:blipFill>
        <p:spPr>
          <a:xfrm>
            <a:off x="6043932" y="1736555"/>
            <a:ext cx="2194560" cy="1565452"/>
          </a:xfrm>
          <a:prstGeom prst="rect">
            <a:avLst/>
          </a:prstGeom>
          <a:noFill/>
          <a:ln w="9525" cap="flat" cmpd="sng">
            <a:solidFill>
              <a:schemeClr val="dk1"/>
            </a:solidFill>
            <a:prstDash val="solid"/>
            <a:round/>
            <a:headEnd type="none" w="sm" len="sm"/>
            <a:tailEnd type="none" w="sm" len="sm"/>
          </a:ln>
        </p:spPr>
      </p:pic>
      <p:pic>
        <p:nvPicPr>
          <p:cNvPr id="381" name="Google Shape;381;p28" descr="Image result for home improvement wilson"/>
          <p:cNvPicPr preferRelativeResize="0"/>
          <p:nvPr/>
        </p:nvPicPr>
        <p:blipFill rotWithShape="1">
          <a:blip r:embed="rId6">
            <a:alphaModFix/>
          </a:blip>
          <a:srcRect t="2200" b="6366"/>
          <a:stretch/>
        </p:blipFill>
        <p:spPr>
          <a:xfrm>
            <a:off x="6043932" y="5210176"/>
            <a:ext cx="2194560" cy="1504951"/>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29"/>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388" name="Google Shape;388;p29"/>
          <p:cNvSpPr txBox="1">
            <a:spLocks noGrp="1"/>
          </p:cNvSpPr>
          <p:nvPr>
            <p:ph type="title"/>
          </p:nvPr>
        </p:nvSpPr>
        <p:spPr>
          <a:xfrm>
            <a:off x="628651" y="477669"/>
            <a:ext cx="7886700"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3600"/>
            </a:pPr>
            <a:r>
              <a:rPr lang="en-US" sz="3600" b="1"/>
              <a:t>Tools &amp; Tips: STUDY</a:t>
            </a:r>
            <a:endParaRPr sz="3600" b="1"/>
          </a:p>
        </p:txBody>
      </p:sp>
      <p:sp>
        <p:nvSpPr>
          <p:cNvPr id="389" name="Google Shape;389;p29"/>
          <p:cNvSpPr txBox="1">
            <a:spLocks noGrp="1"/>
          </p:cNvSpPr>
          <p:nvPr>
            <p:ph idx="1"/>
          </p:nvPr>
        </p:nvSpPr>
        <p:spPr>
          <a:xfrm>
            <a:off x="361744" y="1803232"/>
            <a:ext cx="5682191" cy="4461335"/>
          </a:xfrm>
          <a:prstGeom prst="rect">
            <a:avLst/>
          </a:prstGeom>
          <a:noFill/>
          <a:ln>
            <a:noFill/>
          </a:ln>
        </p:spPr>
        <p:txBody>
          <a:bodyPr spcFirstLastPara="1" vert="horz" wrap="square" lIns="91425" tIns="45700" rIns="91425" bIns="45700" rtlCol="0" anchor="t" anchorCtr="0">
            <a:normAutofit/>
          </a:bodyPr>
          <a:lstStyle/>
          <a:p>
            <a:pPr marL="0" indent="0" algn="just">
              <a:lnSpc>
                <a:spcPct val="100000"/>
              </a:lnSpc>
              <a:spcBef>
                <a:spcPts val="0"/>
              </a:spcBef>
              <a:buClr>
                <a:schemeClr val="dk1"/>
              </a:buClr>
              <a:buSzPts val="2220"/>
              <a:buNone/>
            </a:pPr>
            <a:r>
              <a:rPr lang="en-US" sz="2220" b="1"/>
              <a:t>Demographic Analysis</a:t>
            </a:r>
            <a:endParaRPr/>
          </a:p>
          <a:p>
            <a:pPr marL="0" indent="0" algn="just">
              <a:lnSpc>
                <a:spcPct val="100000"/>
              </a:lnSpc>
              <a:spcBef>
                <a:spcPts val="0"/>
              </a:spcBef>
              <a:buClr>
                <a:schemeClr val="dk1"/>
              </a:buClr>
              <a:buSzPts val="1850"/>
              <a:buNone/>
            </a:pPr>
            <a:r>
              <a:rPr lang="en-US" sz="1851"/>
              <a:t>US Census, American Community Survey</a:t>
            </a:r>
            <a:endParaRPr/>
          </a:p>
          <a:p>
            <a:pPr marL="0" indent="0" algn="just">
              <a:lnSpc>
                <a:spcPct val="100000"/>
              </a:lnSpc>
              <a:spcBef>
                <a:spcPts val="0"/>
              </a:spcBef>
              <a:buClr>
                <a:schemeClr val="dk1"/>
              </a:buClr>
              <a:buSzPts val="1665"/>
              <a:buNone/>
            </a:pPr>
            <a:r>
              <a:rPr lang="en-US" sz="1665" u="sng">
                <a:solidFill>
                  <a:schemeClr val="hlink"/>
                </a:solidFill>
                <a:hlinkClick r:id="rId4"/>
              </a:rPr>
              <a:t>https://factfinder.census.gov/faces/nav/jsf/pages/index.xhtml</a:t>
            </a:r>
            <a:r>
              <a:rPr lang="en-US" sz="1665"/>
              <a:t> </a:t>
            </a:r>
            <a:endParaRPr/>
          </a:p>
          <a:p>
            <a:pPr marL="0" indent="0" algn="just">
              <a:lnSpc>
                <a:spcPct val="100000"/>
              </a:lnSpc>
              <a:spcBef>
                <a:spcPts val="0"/>
              </a:spcBef>
              <a:buClr>
                <a:schemeClr val="dk1"/>
              </a:buClr>
              <a:buSzPts val="1110"/>
              <a:buNone/>
            </a:pPr>
            <a:r>
              <a:rPr lang="en-US" sz="1109" b="1"/>
              <a:t> </a:t>
            </a:r>
            <a:endParaRPr/>
          </a:p>
          <a:p>
            <a:pPr marL="0" indent="0" algn="just">
              <a:lnSpc>
                <a:spcPct val="100000"/>
              </a:lnSpc>
              <a:spcBef>
                <a:spcPts val="0"/>
              </a:spcBef>
              <a:buClr>
                <a:schemeClr val="dk1"/>
              </a:buClr>
              <a:buSzPts val="1110"/>
              <a:buNone/>
            </a:pPr>
            <a:endParaRPr sz="1109" b="1"/>
          </a:p>
          <a:p>
            <a:pPr marL="0" indent="0" algn="just">
              <a:lnSpc>
                <a:spcPct val="100000"/>
              </a:lnSpc>
              <a:spcBef>
                <a:spcPts val="0"/>
              </a:spcBef>
              <a:buClr>
                <a:schemeClr val="dk1"/>
              </a:buClr>
              <a:buSzPts val="2220"/>
              <a:buNone/>
            </a:pPr>
            <a:r>
              <a:rPr lang="en-US" sz="2220" b="1"/>
              <a:t>Neighborhood Histories</a:t>
            </a:r>
            <a:endParaRPr/>
          </a:p>
          <a:p>
            <a:pPr marL="0" indent="0" algn="just">
              <a:lnSpc>
                <a:spcPct val="100000"/>
              </a:lnSpc>
              <a:spcBef>
                <a:spcPts val="0"/>
              </a:spcBef>
              <a:buClr>
                <a:schemeClr val="dk1"/>
              </a:buClr>
              <a:buSzPts val="1850"/>
              <a:buNone/>
            </a:pPr>
            <a:r>
              <a:rPr lang="en-US" sz="1851"/>
              <a:t>Encyclopedia of Louisville, UofL Archives, Filson</a:t>
            </a:r>
            <a:endParaRPr/>
          </a:p>
          <a:p>
            <a:pPr marL="0" indent="0" algn="just">
              <a:lnSpc>
                <a:spcPct val="100000"/>
              </a:lnSpc>
              <a:spcBef>
                <a:spcPts val="0"/>
              </a:spcBef>
              <a:buClr>
                <a:schemeClr val="dk1"/>
              </a:buClr>
              <a:buSzPts val="1665"/>
              <a:buNone/>
            </a:pPr>
            <a:r>
              <a:rPr lang="en-US" sz="1665" u="sng">
                <a:solidFill>
                  <a:schemeClr val="hlink"/>
                </a:solidFill>
                <a:hlinkClick r:id="rId5"/>
              </a:rPr>
              <a:t>https://library.louisville.edu/archives/home</a:t>
            </a:r>
            <a:r>
              <a:rPr lang="en-US" sz="1665"/>
              <a:t> </a:t>
            </a:r>
            <a:endParaRPr sz="1480" b="1"/>
          </a:p>
          <a:p>
            <a:pPr marL="0" indent="0" algn="just">
              <a:lnSpc>
                <a:spcPct val="100000"/>
              </a:lnSpc>
              <a:spcBef>
                <a:spcPts val="0"/>
              </a:spcBef>
              <a:buClr>
                <a:schemeClr val="dk1"/>
              </a:buClr>
              <a:buSzPts val="1480"/>
              <a:buNone/>
            </a:pPr>
            <a:endParaRPr sz="1480" b="1"/>
          </a:p>
          <a:p>
            <a:pPr marL="0" indent="0" algn="just">
              <a:lnSpc>
                <a:spcPct val="100000"/>
              </a:lnSpc>
              <a:spcBef>
                <a:spcPts val="0"/>
              </a:spcBef>
              <a:buClr>
                <a:schemeClr val="dk1"/>
              </a:buClr>
              <a:buSzPts val="2220"/>
              <a:buNone/>
            </a:pPr>
            <a:r>
              <a:rPr lang="en-US" sz="2220" b="1"/>
              <a:t>Case Studies-Best Practices</a:t>
            </a:r>
            <a:endParaRPr/>
          </a:p>
          <a:p>
            <a:pPr marL="0" indent="0" algn="just">
              <a:lnSpc>
                <a:spcPct val="100000"/>
              </a:lnSpc>
              <a:spcBef>
                <a:spcPts val="0"/>
              </a:spcBef>
              <a:buClr>
                <a:schemeClr val="dk1"/>
              </a:buClr>
              <a:buSzPts val="1850"/>
              <a:buNone/>
            </a:pPr>
            <a:r>
              <a:rPr lang="en-US" sz="1851"/>
              <a:t>American Planning Association – Great Places Designation</a:t>
            </a:r>
            <a:endParaRPr/>
          </a:p>
          <a:p>
            <a:pPr marL="0" indent="0" algn="just">
              <a:lnSpc>
                <a:spcPct val="100000"/>
              </a:lnSpc>
              <a:spcBef>
                <a:spcPts val="0"/>
              </a:spcBef>
              <a:buClr>
                <a:schemeClr val="dk1"/>
              </a:buClr>
              <a:buSzPts val="1665"/>
              <a:buNone/>
            </a:pPr>
            <a:r>
              <a:rPr lang="en-US" sz="1665" u="sng">
                <a:solidFill>
                  <a:schemeClr val="hlink"/>
                </a:solidFill>
                <a:hlinkClick r:id="rId6"/>
              </a:rPr>
              <a:t>https://planning.org/greatplaces/</a:t>
            </a:r>
            <a:r>
              <a:rPr lang="en-US" sz="1665"/>
              <a:t> </a:t>
            </a:r>
            <a:endParaRPr/>
          </a:p>
          <a:p>
            <a:pPr marL="0" indent="0" algn="just">
              <a:lnSpc>
                <a:spcPct val="100000"/>
              </a:lnSpc>
              <a:spcBef>
                <a:spcPts val="0"/>
              </a:spcBef>
              <a:buClr>
                <a:schemeClr val="dk1"/>
              </a:buClr>
              <a:buSzPts val="1665"/>
              <a:buNone/>
            </a:pPr>
            <a:endParaRPr sz="1665"/>
          </a:p>
          <a:p>
            <a:pPr marL="0" indent="0" algn="just">
              <a:lnSpc>
                <a:spcPct val="100000"/>
              </a:lnSpc>
              <a:spcBef>
                <a:spcPts val="0"/>
              </a:spcBef>
              <a:buClr>
                <a:schemeClr val="dk1"/>
              </a:buClr>
              <a:buSzPts val="2220"/>
              <a:buNone/>
            </a:pPr>
            <a:r>
              <a:rPr lang="en-US" sz="2220" b="1"/>
              <a:t>More coming in Week 4!</a:t>
            </a:r>
            <a:endParaRPr/>
          </a:p>
          <a:p>
            <a:pPr marL="0" indent="0" algn="just">
              <a:lnSpc>
                <a:spcPct val="100000"/>
              </a:lnSpc>
              <a:spcBef>
                <a:spcPts val="0"/>
              </a:spcBef>
              <a:buClr>
                <a:schemeClr val="dk1"/>
              </a:buClr>
              <a:buSzPts val="1665"/>
              <a:buNone/>
            </a:pPr>
            <a:r>
              <a:rPr lang="en-US" sz="1665"/>
              <a:t>LOJIC, PVA, Secretary of State, Open Street Maps and more….</a:t>
            </a:r>
            <a:endParaRPr/>
          </a:p>
          <a:p>
            <a:pPr marL="0" indent="0" algn="just">
              <a:lnSpc>
                <a:spcPct val="100000"/>
              </a:lnSpc>
              <a:spcBef>
                <a:spcPts val="0"/>
              </a:spcBef>
              <a:buClr>
                <a:schemeClr val="dk1"/>
              </a:buClr>
              <a:buSzPts val="1480"/>
              <a:buNone/>
            </a:pPr>
            <a:endParaRPr sz="1480"/>
          </a:p>
        </p:txBody>
      </p:sp>
      <p:pic>
        <p:nvPicPr>
          <p:cNvPr id="390" name="Google Shape;390;p29"/>
          <p:cNvPicPr preferRelativeResize="0"/>
          <p:nvPr/>
        </p:nvPicPr>
        <p:blipFill rotWithShape="1">
          <a:blip r:embed="rId7">
            <a:alphaModFix/>
          </a:blip>
          <a:srcRect/>
          <a:stretch/>
        </p:blipFill>
        <p:spPr>
          <a:xfrm>
            <a:off x="6211949" y="1724935"/>
            <a:ext cx="2194560" cy="860756"/>
          </a:xfrm>
          <a:prstGeom prst="rect">
            <a:avLst/>
          </a:prstGeom>
          <a:noFill/>
          <a:ln>
            <a:noFill/>
          </a:ln>
        </p:spPr>
      </p:pic>
      <p:pic>
        <p:nvPicPr>
          <p:cNvPr id="391" name="Google Shape;391;p29" descr="Image result for louisville archives"/>
          <p:cNvPicPr preferRelativeResize="0"/>
          <p:nvPr/>
        </p:nvPicPr>
        <p:blipFill rotWithShape="1">
          <a:blip r:embed="rId8">
            <a:alphaModFix/>
          </a:blip>
          <a:srcRect t="1110" b="3053"/>
          <a:stretch/>
        </p:blipFill>
        <p:spPr>
          <a:xfrm>
            <a:off x="6623429" y="3062130"/>
            <a:ext cx="1371600" cy="1314451"/>
          </a:xfrm>
          <a:prstGeom prst="rect">
            <a:avLst/>
          </a:prstGeom>
          <a:noFill/>
          <a:ln>
            <a:noFill/>
          </a:ln>
        </p:spPr>
      </p:pic>
      <p:pic>
        <p:nvPicPr>
          <p:cNvPr id="392" name="Google Shape;392;p29" descr="Image result for apa great places"/>
          <p:cNvPicPr preferRelativeResize="0"/>
          <p:nvPr/>
        </p:nvPicPr>
        <p:blipFill rotWithShape="1">
          <a:blip r:embed="rId9">
            <a:alphaModFix/>
          </a:blip>
          <a:srcRect/>
          <a:stretch/>
        </p:blipFill>
        <p:spPr>
          <a:xfrm>
            <a:off x="7013711" y="4728663"/>
            <a:ext cx="1161184" cy="1371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30"/>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399" name="Google Shape;399;p30"/>
          <p:cNvSpPr txBox="1">
            <a:spLocks noGrp="1"/>
          </p:cNvSpPr>
          <p:nvPr>
            <p:ph type="title"/>
          </p:nvPr>
        </p:nvSpPr>
        <p:spPr>
          <a:xfrm>
            <a:off x="628651" y="477669"/>
            <a:ext cx="7886700"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4000"/>
            </a:pPr>
            <a:r>
              <a:rPr lang="en-US" sz="4000" b="1"/>
              <a:t>Existing Louisville Reports</a:t>
            </a:r>
            <a:endParaRPr sz="4000" b="1"/>
          </a:p>
        </p:txBody>
      </p:sp>
      <p:sp>
        <p:nvSpPr>
          <p:cNvPr id="400" name="Google Shape;400;p30"/>
          <p:cNvSpPr txBox="1">
            <a:spLocks noGrp="1"/>
          </p:cNvSpPr>
          <p:nvPr>
            <p:ph idx="1"/>
          </p:nvPr>
        </p:nvSpPr>
        <p:spPr>
          <a:xfrm>
            <a:off x="361745" y="1803232"/>
            <a:ext cx="8547481" cy="4461335"/>
          </a:xfrm>
          <a:prstGeom prst="rect">
            <a:avLst/>
          </a:prstGeom>
          <a:noFill/>
          <a:ln>
            <a:noFill/>
          </a:ln>
        </p:spPr>
        <p:txBody>
          <a:bodyPr spcFirstLastPara="1" vert="horz" wrap="square" lIns="91425" tIns="45700" rIns="91425" bIns="45700" rtlCol="0" anchor="t" anchorCtr="0">
            <a:normAutofit/>
          </a:bodyPr>
          <a:lstStyle/>
          <a:p>
            <a:pPr marL="0" indent="0" algn="just">
              <a:lnSpc>
                <a:spcPct val="100000"/>
              </a:lnSpc>
              <a:spcBef>
                <a:spcPts val="0"/>
              </a:spcBef>
              <a:buClr>
                <a:schemeClr val="dk1"/>
              </a:buClr>
              <a:buSzPts val="2400"/>
              <a:buNone/>
            </a:pPr>
            <a:r>
              <a:rPr lang="en-US" sz="2400" b="1"/>
              <a:t>Health Equity Report</a:t>
            </a:r>
            <a:endParaRPr sz="2400" b="1"/>
          </a:p>
          <a:p>
            <a:pPr marL="0" indent="0" algn="just">
              <a:lnSpc>
                <a:spcPct val="100000"/>
              </a:lnSpc>
              <a:spcBef>
                <a:spcPts val="0"/>
              </a:spcBef>
              <a:buClr>
                <a:schemeClr val="dk1"/>
              </a:buClr>
              <a:buSzPts val="2000"/>
              <a:buNone/>
            </a:pPr>
            <a:r>
              <a:rPr lang="en-US" sz="2000"/>
              <a:t>Center For Health Equity at Louisville Metro Public Health and Wellness</a:t>
            </a:r>
            <a:endParaRPr sz="2000"/>
          </a:p>
          <a:p>
            <a:pPr marL="0" indent="0" algn="just">
              <a:lnSpc>
                <a:spcPct val="100000"/>
              </a:lnSpc>
              <a:spcBef>
                <a:spcPts val="0"/>
              </a:spcBef>
              <a:buClr>
                <a:schemeClr val="dk1"/>
              </a:buClr>
              <a:buSzPts val="1600"/>
              <a:buNone/>
            </a:pPr>
            <a:r>
              <a:rPr lang="en-US" sz="1600" u="sng">
                <a:solidFill>
                  <a:schemeClr val="hlink"/>
                </a:solidFill>
                <a:hlinkClick r:id="rId4"/>
              </a:rPr>
              <a:t>https://louisvilleky.gov/government/center-health-equity/health-equity-report</a:t>
            </a:r>
            <a:endParaRPr sz="1600"/>
          </a:p>
          <a:p>
            <a:pPr marL="0" indent="0" algn="just">
              <a:lnSpc>
                <a:spcPct val="100000"/>
              </a:lnSpc>
              <a:spcBef>
                <a:spcPts val="0"/>
              </a:spcBef>
              <a:buClr>
                <a:schemeClr val="dk1"/>
              </a:buClr>
              <a:buSzPts val="1200"/>
              <a:buNone/>
            </a:pPr>
            <a:endParaRPr sz="1200" b="1"/>
          </a:p>
          <a:p>
            <a:pPr marL="0" indent="0" algn="just">
              <a:lnSpc>
                <a:spcPct val="100000"/>
              </a:lnSpc>
              <a:spcBef>
                <a:spcPts val="0"/>
              </a:spcBef>
              <a:buClr>
                <a:schemeClr val="dk1"/>
              </a:buClr>
              <a:buSzPts val="1200"/>
              <a:buNone/>
            </a:pPr>
            <a:endParaRPr sz="1200" b="1"/>
          </a:p>
          <a:p>
            <a:pPr marL="0" indent="0" algn="just">
              <a:lnSpc>
                <a:spcPct val="100000"/>
              </a:lnSpc>
              <a:spcBef>
                <a:spcPts val="0"/>
              </a:spcBef>
              <a:buClr>
                <a:schemeClr val="dk1"/>
              </a:buClr>
              <a:buSzPts val="2400"/>
              <a:buNone/>
            </a:pPr>
            <a:r>
              <a:rPr lang="en-US" sz="2400" b="1"/>
              <a:t>State of Housing Report</a:t>
            </a:r>
            <a:endParaRPr/>
          </a:p>
          <a:p>
            <a:pPr marL="0" indent="0" algn="just">
              <a:lnSpc>
                <a:spcPct val="100000"/>
              </a:lnSpc>
              <a:spcBef>
                <a:spcPts val="0"/>
              </a:spcBef>
              <a:buClr>
                <a:schemeClr val="dk1"/>
              </a:buClr>
              <a:buSzPts val="2000"/>
              <a:buNone/>
            </a:pPr>
            <a:r>
              <a:rPr lang="en-US" sz="2000"/>
              <a:t>Metropolitan Housing Coalition</a:t>
            </a:r>
            <a:endParaRPr/>
          </a:p>
          <a:p>
            <a:pPr marL="0" indent="0" algn="just">
              <a:lnSpc>
                <a:spcPct val="100000"/>
              </a:lnSpc>
              <a:spcBef>
                <a:spcPts val="0"/>
              </a:spcBef>
              <a:buClr>
                <a:schemeClr val="dk1"/>
              </a:buClr>
              <a:buSzPts val="1600"/>
              <a:buNone/>
            </a:pPr>
            <a:r>
              <a:rPr lang="en-US" sz="1600" u="sng">
                <a:solidFill>
                  <a:schemeClr val="hlink"/>
                </a:solidFill>
                <a:hlinkClick r:id="rId5"/>
              </a:rPr>
              <a:t>http://www.metropolitanhousing.org/resources/mhc-reports/</a:t>
            </a:r>
            <a:endParaRPr sz="1600"/>
          </a:p>
          <a:p>
            <a:pPr marL="0" indent="0" algn="just">
              <a:lnSpc>
                <a:spcPct val="100000"/>
              </a:lnSpc>
              <a:spcBef>
                <a:spcPts val="0"/>
              </a:spcBef>
              <a:buClr>
                <a:schemeClr val="dk1"/>
              </a:buClr>
              <a:buSzPts val="1200"/>
              <a:buNone/>
            </a:pPr>
            <a:endParaRPr sz="1200" b="1"/>
          </a:p>
          <a:p>
            <a:pPr marL="0" indent="0" algn="just">
              <a:lnSpc>
                <a:spcPct val="100000"/>
              </a:lnSpc>
              <a:spcBef>
                <a:spcPts val="0"/>
              </a:spcBef>
              <a:buClr>
                <a:schemeClr val="dk1"/>
              </a:buClr>
              <a:buSzPts val="2400"/>
              <a:buNone/>
            </a:pPr>
            <a:r>
              <a:rPr lang="en-US" sz="2400" b="1"/>
              <a:t>Neighborhood Profiles</a:t>
            </a:r>
            <a:endParaRPr/>
          </a:p>
          <a:p>
            <a:pPr marL="0" indent="0" algn="just">
              <a:lnSpc>
                <a:spcPct val="100000"/>
              </a:lnSpc>
              <a:spcBef>
                <a:spcPts val="0"/>
              </a:spcBef>
              <a:buClr>
                <a:schemeClr val="dk1"/>
              </a:buClr>
              <a:buSzPts val="2000"/>
              <a:buNone/>
            </a:pPr>
            <a:r>
              <a:rPr lang="en-US" sz="2000"/>
              <a:t>Metro United Way / Kentucky State Data Center</a:t>
            </a:r>
            <a:endParaRPr/>
          </a:p>
          <a:p>
            <a:pPr marL="0" indent="0" algn="just">
              <a:lnSpc>
                <a:spcPct val="100000"/>
              </a:lnSpc>
              <a:spcBef>
                <a:spcPts val="0"/>
              </a:spcBef>
              <a:buClr>
                <a:schemeClr val="dk1"/>
              </a:buClr>
              <a:buSzPts val="1600"/>
              <a:buNone/>
            </a:pPr>
            <a:r>
              <a:rPr lang="en-US" sz="1600" u="sng">
                <a:solidFill>
                  <a:schemeClr val="hlink"/>
                </a:solidFill>
                <a:hlinkClick r:id="rId6"/>
              </a:rPr>
              <a:t>http://ksdc.louisville.edu/research/sponsored_projects/louisville-neighborhood-profiles/</a:t>
            </a:r>
            <a:endParaRPr sz="1600"/>
          </a:p>
          <a:p>
            <a:pPr marL="0" indent="0" algn="just">
              <a:lnSpc>
                <a:spcPct val="100000"/>
              </a:lnSpc>
              <a:spcBef>
                <a:spcPts val="0"/>
              </a:spcBef>
              <a:buClr>
                <a:schemeClr val="dk1"/>
              </a:buClr>
              <a:buSzPts val="1200"/>
              <a:buNone/>
            </a:pPr>
            <a:endParaRPr sz="1200" b="1"/>
          </a:p>
          <a:p>
            <a:pPr marL="0" indent="0" algn="just">
              <a:lnSpc>
                <a:spcPct val="100000"/>
              </a:lnSpc>
              <a:spcBef>
                <a:spcPts val="0"/>
              </a:spcBef>
              <a:buClr>
                <a:schemeClr val="dk1"/>
              </a:buClr>
              <a:buSzPts val="1200"/>
              <a:buNone/>
            </a:pPr>
            <a:endParaRPr sz="1200" b="1"/>
          </a:p>
          <a:p>
            <a:pPr marL="0" indent="0" algn="just">
              <a:lnSpc>
                <a:spcPct val="100000"/>
              </a:lnSpc>
              <a:spcBef>
                <a:spcPts val="0"/>
              </a:spcBef>
              <a:buClr>
                <a:schemeClr val="dk1"/>
              </a:buClr>
              <a:buSzPts val="1200"/>
              <a:buNone/>
            </a:pPr>
            <a:r>
              <a:rPr lang="en-US" sz="1200" b="1"/>
              <a:t> </a:t>
            </a:r>
            <a:endParaRPr sz="1200" b="1"/>
          </a:p>
          <a:p>
            <a:pPr marL="0" indent="0" algn="just">
              <a:lnSpc>
                <a:spcPct val="100000"/>
              </a:lnSpc>
              <a:spcBef>
                <a:spcPts val="0"/>
              </a:spcBef>
              <a:buClr>
                <a:schemeClr val="dk1"/>
              </a:buClr>
              <a:buSzPts val="1600"/>
              <a:buNone/>
            </a:pPr>
            <a:endParaRPr sz="1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107" name="Google Shape;107;p3"/>
          <p:cNvSpPr txBox="1">
            <a:spLocks noGrp="1"/>
          </p:cNvSpPr>
          <p:nvPr>
            <p:ph type="title"/>
          </p:nvPr>
        </p:nvSpPr>
        <p:spPr>
          <a:xfrm>
            <a:off x="722919" y="1074616"/>
            <a:ext cx="7886700" cy="1325563"/>
          </a:xfrm>
          <a:prstGeom prst="rect">
            <a:avLst/>
          </a:prstGeom>
          <a:noFill/>
          <a:ln>
            <a:noFill/>
          </a:ln>
        </p:spPr>
        <p:txBody>
          <a:bodyPr spcFirstLastPara="1" vert="horz" wrap="square" lIns="91425" tIns="45700" rIns="91425" bIns="45700" rtlCol="0" anchor="ctr" anchorCtr="0">
            <a:normAutofit fontScale="90000"/>
          </a:bodyPr>
          <a:lstStyle/>
          <a:p>
            <a:pPr algn="ctr">
              <a:spcBef>
                <a:spcPts val="0"/>
              </a:spcBef>
              <a:buClr>
                <a:schemeClr val="dk1"/>
              </a:buClr>
              <a:buSzPct val="111111"/>
            </a:pPr>
            <a:r>
              <a:rPr lang="en-US" sz="3240">
                <a:latin typeface="Constantia"/>
                <a:ea typeface="Constantia"/>
                <a:cs typeface="Constantia"/>
                <a:sym typeface="Constantia"/>
              </a:rPr>
              <a:t>Review:</a:t>
            </a:r>
            <a:br>
              <a:rPr lang="en-US" sz="3240">
                <a:latin typeface="Constantia"/>
                <a:ea typeface="Constantia"/>
                <a:cs typeface="Constantia"/>
                <a:sym typeface="Constantia"/>
              </a:rPr>
            </a:br>
            <a:r>
              <a:rPr lang="en-US" sz="3240">
                <a:latin typeface="Constantia"/>
                <a:ea typeface="Constantia"/>
                <a:cs typeface="Constantia"/>
                <a:sym typeface="Constantia"/>
              </a:rPr>
              <a:t>Asset Based Community Development</a:t>
            </a:r>
            <a:br>
              <a:rPr lang="en-US" sz="3240">
                <a:latin typeface="Constantia"/>
                <a:ea typeface="Constantia"/>
                <a:cs typeface="Constantia"/>
                <a:sym typeface="Constantia"/>
              </a:rPr>
            </a:br>
            <a:r>
              <a:rPr lang="en-US" sz="3240">
                <a:latin typeface="Constantia"/>
                <a:ea typeface="Constantia"/>
                <a:cs typeface="Constantia"/>
                <a:sym typeface="Constantia"/>
              </a:rPr>
              <a:t>(ABCD)</a:t>
            </a:r>
            <a:endParaRPr/>
          </a:p>
        </p:txBody>
      </p:sp>
      <p:grpSp>
        <p:nvGrpSpPr>
          <p:cNvPr id="108" name="Google Shape;108;p3"/>
          <p:cNvGrpSpPr/>
          <p:nvPr/>
        </p:nvGrpSpPr>
        <p:grpSpPr>
          <a:xfrm>
            <a:off x="2769451" y="3003375"/>
            <a:ext cx="3678487" cy="1266695"/>
            <a:chOff x="3221933" y="5238422"/>
            <a:chExt cx="3678487" cy="1266694"/>
          </a:xfrm>
        </p:grpSpPr>
        <p:pic>
          <p:nvPicPr>
            <p:cNvPr id="109" name="Google Shape;109;p3" descr="Screen Shot 2016-12-30 at 11.04.30 AM.jpg"/>
            <p:cNvPicPr preferRelativeResize="0"/>
            <p:nvPr/>
          </p:nvPicPr>
          <p:blipFill rotWithShape="1">
            <a:blip r:embed="rId4">
              <a:alphaModFix/>
            </a:blip>
            <a:srcRect/>
            <a:stretch/>
          </p:blipFill>
          <p:spPr>
            <a:xfrm>
              <a:off x="3221933" y="5254777"/>
              <a:ext cx="2311552" cy="1250339"/>
            </a:xfrm>
            <a:prstGeom prst="rect">
              <a:avLst/>
            </a:prstGeom>
            <a:noFill/>
            <a:ln>
              <a:noFill/>
            </a:ln>
          </p:spPr>
        </p:pic>
        <p:pic>
          <p:nvPicPr>
            <p:cNvPr id="110" name="Google Shape;110;p3" descr="ABCDLogo2.jpg"/>
            <p:cNvPicPr preferRelativeResize="0"/>
            <p:nvPr/>
          </p:nvPicPr>
          <p:blipFill rotWithShape="1">
            <a:blip r:embed="rId5">
              <a:alphaModFix/>
            </a:blip>
            <a:srcRect/>
            <a:stretch/>
          </p:blipFill>
          <p:spPr>
            <a:xfrm>
              <a:off x="5533484" y="5238422"/>
              <a:ext cx="1366936" cy="126669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31"/>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407" name="Google Shape;407;p31"/>
          <p:cNvSpPr txBox="1">
            <a:spLocks noGrp="1"/>
          </p:cNvSpPr>
          <p:nvPr>
            <p:ph type="title"/>
          </p:nvPr>
        </p:nvSpPr>
        <p:spPr>
          <a:xfrm>
            <a:off x="628651" y="477669"/>
            <a:ext cx="7886700"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3600"/>
            </a:pPr>
            <a:r>
              <a:rPr lang="en-US" sz="3600" b="1"/>
              <a:t>Tools &amp; Tips: OBSERVE</a:t>
            </a:r>
            <a:endParaRPr sz="3600" b="1"/>
          </a:p>
        </p:txBody>
      </p:sp>
      <p:sp>
        <p:nvSpPr>
          <p:cNvPr id="408" name="Google Shape;408;p31"/>
          <p:cNvSpPr txBox="1">
            <a:spLocks noGrp="1"/>
          </p:cNvSpPr>
          <p:nvPr>
            <p:ph idx="1"/>
          </p:nvPr>
        </p:nvSpPr>
        <p:spPr>
          <a:xfrm>
            <a:off x="281199" y="1569311"/>
            <a:ext cx="5762735" cy="5226169"/>
          </a:xfrm>
          <a:prstGeom prst="rect">
            <a:avLst/>
          </a:prstGeom>
          <a:noFill/>
          <a:ln>
            <a:noFill/>
          </a:ln>
        </p:spPr>
        <p:txBody>
          <a:bodyPr spcFirstLastPara="1" vert="horz" wrap="square" lIns="91425" tIns="45700" rIns="91425" bIns="45700" rtlCol="0" anchor="t" anchorCtr="0">
            <a:normAutofit/>
          </a:bodyPr>
          <a:lstStyle/>
          <a:p>
            <a:pPr marL="0" indent="0" algn="just">
              <a:lnSpc>
                <a:spcPct val="100000"/>
              </a:lnSpc>
              <a:spcBef>
                <a:spcPts val="0"/>
              </a:spcBef>
              <a:buClr>
                <a:schemeClr val="dk1"/>
              </a:buClr>
              <a:buSzPts val="2200"/>
              <a:buNone/>
            </a:pPr>
            <a:r>
              <a:rPr lang="en-US" sz="2200" b="1"/>
              <a:t>Go on a walk! (Photo Safari)</a:t>
            </a:r>
            <a:endParaRPr sz="2200" b="1"/>
          </a:p>
          <a:p>
            <a:pPr marL="0" indent="0" algn="just">
              <a:lnSpc>
                <a:spcPct val="100000"/>
              </a:lnSpc>
              <a:spcBef>
                <a:spcPts val="0"/>
              </a:spcBef>
              <a:buClr>
                <a:schemeClr val="dk1"/>
              </a:buClr>
              <a:buSzPts val="1800"/>
              <a:buNone/>
            </a:pPr>
            <a:r>
              <a:rPr lang="en-US" sz="1800"/>
              <a:t>Walk, snap, gather &amp; report</a:t>
            </a:r>
            <a:endParaRPr/>
          </a:p>
          <a:p>
            <a:pPr marL="0" indent="0" algn="just">
              <a:lnSpc>
                <a:spcPct val="100000"/>
              </a:lnSpc>
              <a:spcBef>
                <a:spcPts val="0"/>
              </a:spcBef>
              <a:buClr>
                <a:schemeClr val="dk1"/>
              </a:buClr>
              <a:buSzPts val="1600"/>
              <a:buNone/>
            </a:pPr>
            <a:r>
              <a:rPr lang="en-US" sz="1600" u="sng">
                <a:solidFill>
                  <a:schemeClr val="hlink"/>
                </a:solidFill>
                <a:hlinkClick r:id="rId4"/>
              </a:rPr>
              <a:t>https://motheringmatters.ch/craft-neighborhood-map/</a:t>
            </a:r>
            <a:r>
              <a:rPr lang="en-US" sz="1600"/>
              <a:t> </a:t>
            </a:r>
            <a:endParaRPr/>
          </a:p>
          <a:p>
            <a:pPr marL="0" indent="0" algn="just">
              <a:lnSpc>
                <a:spcPct val="100000"/>
              </a:lnSpc>
              <a:spcBef>
                <a:spcPts val="0"/>
              </a:spcBef>
              <a:buClr>
                <a:schemeClr val="dk1"/>
              </a:buClr>
              <a:buSzPts val="1600"/>
              <a:buNone/>
            </a:pPr>
            <a:endParaRPr sz="1600"/>
          </a:p>
          <a:p>
            <a:pPr marL="0" indent="0" algn="just">
              <a:lnSpc>
                <a:spcPct val="100000"/>
              </a:lnSpc>
              <a:spcBef>
                <a:spcPts val="0"/>
              </a:spcBef>
              <a:buClr>
                <a:schemeClr val="dk1"/>
              </a:buClr>
              <a:buSzPts val="1600"/>
              <a:buNone/>
            </a:pPr>
            <a:endParaRPr sz="1600"/>
          </a:p>
          <a:p>
            <a:pPr marL="0" indent="0" algn="just">
              <a:lnSpc>
                <a:spcPct val="100000"/>
              </a:lnSpc>
              <a:spcBef>
                <a:spcPts val="0"/>
              </a:spcBef>
              <a:buClr>
                <a:schemeClr val="dk1"/>
              </a:buClr>
              <a:buSzPts val="2200"/>
              <a:buNone/>
            </a:pPr>
            <a:r>
              <a:rPr lang="en-US" sz="2200" b="1"/>
              <a:t>Windshield/Walking Survey</a:t>
            </a:r>
            <a:endParaRPr/>
          </a:p>
          <a:p>
            <a:pPr marL="0" indent="0" algn="just">
              <a:lnSpc>
                <a:spcPct val="100000"/>
              </a:lnSpc>
              <a:spcBef>
                <a:spcPts val="0"/>
              </a:spcBef>
              <a:buClr>
                <a:schemeClr val="dk1"/>
              </a:buClr>
              <a:buSzPts val="1600"/>
              <a:buNone/>
            </a:pPr>
            <a:r>
              <a:rPr lang="en-US" sz="1600" u="sng">
                <a:solidFill>
                  <a:schemeClr val="hlink"/>
                </a:solidFill>
                <a:hlinkClick r:id="rId5"/>
              </a:rPr>
              <a:t>http://ctb.ku.edu/en/table-of-contents Chapter 3</a:t>
            </a:r>
            <a:endParaRPr sz="1200"/>
          </a:p>
          <a:p>
            <a:pPr marL="0" indent="0" algn="just">
              <a:lnSpc>
                <a:spcPct val="100000"/>
              </a:lnSpc>
              <a:spcBef>
                <a:spcPts val="0"/>
              </a:spcBef>
              <a:buClr>
                <a:schemeClr val="dk1"/>
              </a:buClr>
              <a:buSzPts val="1200"/>
              <a:buNone/>
            </a:pPr>
            <a:endParaRPr sz="1200"/>
          </a:p>
          <a:p>
            <a:pPr marL="0" indent="0" algn="just">
              <a:lnSpc>
                <a:spcPct val="100000"/>
              </a:lnSpc>
              <a:spcBef>
                <a:spcPts val="0"/>
              </a:spcBef>
              <a:buClr>
                <a:schemeClr val="dk1"/>
              </a:buClr>
              <a:buSzPts val="1200"/>
              <a:buNone/>
            </a:pPr>
            <a:endParaRPr sz="1200"/>
          </a:p>
          <a:p>
            <a:pPr marL="0" indent="0" algn="just">
              <a:lnSpc>
                <a:spcPct val="100000"/>
              </a:lnSpc>
              <a:spcBef>
                <a:spcPts val="0"/>
              </a:spcBef>
              <a:buClr>
                <a:schemeClr val="dk1"/>
              </a:buClr>
              <a:buSzPts val="2200"/>
              <a:buNone/>
            </a:pPr>
            <a:r>
              <a:rPr lang="en-US" sz="2200" b="1"/>
              <a:t>Walking Audit</a:t>
            </a:r>
            <a:endParaRPr/>
          </a:p>
          <a:p>
            <a:pPr marL="0" indent="0" algn="just">
              <a:lnSpc>
                <a:spcPct val="100000"/>
              </a:lnSpc>
              <a:spcBef>
                <a:spcPts val="0"/>
              </a:spcBef>
              <a:buClr>
                <a:schemeClr val="dk1"/>
              </a:buClr>
              <a:buSzPts val="1600"/>
              <a:buNone/>
            </a:pPr>
            <a:r>
              <a:rPr lang="en-US" sz="1600" u="sng">
                <a:solidFill>
                  <a:schemeClr val="hlink"/>
                </a:solidFill>
                <a:hlinkClick r:id="rId6"/>
              </a:rPr>
              <a:t>http://www.pedbikeinfo.org/planning/tools_audits.cfm</a:t>
            </a:r>
            <a:endParaRPr/>
          </a:p>
          <a:p>
            <a:pPr marL="0" indent="0" algn="just">
              <a:lnSpc>
                <a:spcPct val="100000"/>
              </a:lnSpc>
              <a:spcBef>
                <a:spcPts val="0"/>
              </a:spcBef>
              <a:buClr>
                <a:schemeClr val="dk1"/>
              </a:buClr>
              <a:buSzPts val="1200"/>
              <a:buNone/>
            </a:pPr>
            <a:endParaRPr sz="1200"/>
          </a:p>
          <a:p>
            <a:pPr marL="0" indent="0" algn="just">
              <a:lnSpc>
                <a:spcPct val="100000"/>
              </a:lnSpc>
              <a:spcBef>
                <a:spcPts val="0"/>
              </a:spcBef>
              <a:buClr>
                <a:schemeClr val="dk1"/>
              </a:buClr>
              <a:buSzPts val="1200"/>
              <a:buNone/>
            </a:pPr>
            <a:endParaRPr sz="1200"/>
          </a:p>
          <a:p>
            <a:pPr marL="0" indent="0" algn="just">
              <a:lnSpc>
                <a:spcPct val="100000"/>
              </a:lnSpc>
              <a:spcBef>
                <a:spcPts val="0"/>
              </a:spcBef>
              <a:buClr>
                <a:schemeClr val="dk1"/>
              </a:buClr>
              <a:buSzPts val="2200"/>
              <a:buNone/>
            </a:pPr>
            <a:r>
              <a:rPr lang="en-US" sz="2200" b="1"/>
              <a:t>Asset Mapping</a:t>
            </a:r>
            <a:endParaRPr/>
          </a:p>
          <a:p>
            <a:pPr marL="0" indent="0" algn="just">
              <a:lnSpc>
                <a:spcPct val="100000"/>
              </a:lnSpc>
              <a:spcBef>
                <a:spcPts val="0"/>
              </a:spcBef>
              <a:buClr>
                <a:schemeClr val="dk1"/>
              </a:buClr>
              <a:buSzPts val="2200"/>
              <a:buNone/>
            </a:pPr>
            <a:r>
              <a:rPr lang="en-US" sz="2200"/>
              <a:t>Talk to us!</a:t>
            </a:r>
            <a:endParaRPr/>
          </a:p>
          <a:p>
            <a:pPr marL="0" indent="0" algn="just">
              <a:lnSpc>
                <a:spcPct val="100000"/>
              </a:lnSpc>
              <a:spcBef>
                <a:spcPts val="0"/>
              </a:spcBef>
              <a:buClr>
                <a:schemeClr val="dk1"/>
              </a:buClr>
              <a:buSzPts val="2200"/>
              <a:buNone/>
            </a:pPr>
            <a:endParaRPr sz="2200" b="1"/>
          </a:p>
          <a:p>
            <a:pPr marL="0" indent="0" algn="just">
              <a:lnSpc>
                <a:spcPct val="100000"/>
              </a:lnSpc>
              <a:spcBef>
                <a:spcPts val="0"/>
              </a:spcBef>
              <a:buClr>
                <a:schemeClr val="dk1"/>
              </a:buClr>
              <a:buSzPts val="2200"/>
              <a:buNone/>
            </a:pPr>
            <a:r>
              <a:rPr lang="en-US" sz="2200" b="1"/>
              <a:t>Quality of Life Assessment Tools</a:t>
            </a:r>
            <a:endParaRPr/>
          </a:p>
          <a:p>
            <a:pPr marL="0" indent="0" algn="just">
              <a:lnSpc>
                <a:spcPct val="100000"/>
              </a:lnSpc>
              <a:spcBef>
                <a:spcPts val="0"/>
              </a:spcBef>
              <a:buClr>
                <a:schemeClr val="dk1"/>
              </a:buClr>
              <a:buSzPts val="2200"/>
              <a:buNone/>
            </a:pPr>
            <a:r>
              <a:rPr lang="en-US" sz="2200"/>
              <a:t>Food, Services, Parks, Traffic, etc.</a:t>
            </a:r>
            <a:endParaRPr/>
          </a:p>
          <a:p>
            <a:pPr marL="0" indent="0" algn="just">
              <a:lnSpc>
                <a:spcPct val="100000"/>
              </a:lnSpc>
              <a:spcBef>
                <a:spcPts val="0"/>
              </a:spcBef>
              <a:buClr>
                <a:schemeClr val="dk1"/>
              </a:buClr>
              <a:buSzPts val="2200"/>
              <a:buNone/>
            </a:pPr>
            <a:endParaRPr sz="2200" b="1"/>
          </a:p>
          <a:p>
            <a:pPr marL="0" indent="0" algn="just">
              <a:lnSpc>
                <a:spcPct val="100000"/>
              </a:lnSpc>
              <a:spcBef>
                <a:spcPts val="0"/>
              </a:spcBef>
              <a:buClr>
                <a:schemeClr val="dk1"/>
              </a:buClr>
              <a:buSzPts val="2200"/>
              <a:buNone/>
            </a:pPr>
            <a:endParaRPr sz="2200" b="1"/>
          </a:p>
          <a:p>
            <a:pPr marL="0" indent="0" algn="just">
              <a:lnSpc>
                <a:spcPct val="100000"/>
              </a:lnSpc>
              <a:spcBef>
                <a:spcPts val="0"/>
              </a:spcBef>
              <a:buClr>
                <a:schemeClr val="dk1"/>
              </a:buClr>
              <a:buSzPts val="1400"/>
              <a:buNone/>
            </a:pPr>
            <a:endParaRPr sz="1400"/>
          </a:p>
          <a:p>
            <a:pPr marL="0" indent="0" algn="just">
              <a:lnSpc>
                <a:spcPct val="100000"/>
              </a:lnSpc>
              <a:spcBef>
                <a:spcPts val="0"/>
              </a:spcBef>
              <a:buClr>
                <a:schemeClr val="dk1"/>
              </a:buClr>
              <a:buSzPts val="1800"/>
              <a:buNone/>
            </a:pPr>
            <a:endParaRPr sz="1800"/>
          </a:p>
          <a:p>
            <a:pPr marL="0" indent="0" algn="just">
              <a:lnSpc>
                <a:spcPct val="100000"/>
              </a:lnSpc>
              <a:spcBef>
                <a:spcPts val="0"/>
              </a:spcBef>
              <a:buClr>
                <a:schemeClr val="dk1"/>
              </a:buClr>
              <a:buSzPts val="1800"/>
              <a:buNone/>
            </a:pPr>
            <a:endParaRPr sz="1800"/>
          </a:p>
          <a:p>
            <a:pPr marL="0" indent="0" algn="just">
              <a:lnSpc>
                <a:spcPct val="100000"/>
              </a:lnSpc>
              <a:spcBef>
                <a:spcPts val="0"/>
              </a:spcBef>
              <a:buClr>
                <a:schemeClr val="dk1"/>
              </a:buClr>
              <a:buSzPts val="1300"/>
              <a:buNone/>
            </a:pPr>
            <a:endParaRPr sz="1300"/>
          </a:p>
        </p:txBody>
      </p:sp>
      <p:pic>
        <p:nvPicPr>
          <p:cNvPr id="409" name="Google Shape;409;p31"/>
          <p:cNvPicPr preferRelativeResize="0"/>
          <p:nvPr/>
        </p:nvPicPr>
        <p:blipFill rotWithShape="1">
          <a:blip r:embed="rId7">
            <a:alphaModFix/>
          </a:blip>
          <a:srcRect l="23993" t="5764" r="24379" b="74034"/>
          <a:stretch/>
        </p:blipFill>
        <p:spPr>
          <a:xfrm>
            <a:off x="5257800" y="3966812"/>
            <a:ext cx="3657600" cy="758839"/>
          </a:xfrm>
          <a:prstGeom prst="rect">
            <a:avLst/>
          </a:prstGeom>
          <a:noFill/>
          <a:ln>
            <a:noFill/>
          </a:ln>
        </p:spPr>
      </p:pic>
      <p:pic>
        <p:nvPicPr>
          <p:cNvPr id="410" name="Google Shape;410;p31"/>
          <p:cNvPicPr preferRelativeResize="0"/>
          <p:nvPr/>
        </p:nvPicPr>
        <p:blipFill rotWithShape="1">
          <a:blip r:embed="rId8">
            <a:alphaModFix/>
          </a:blip>
          <a:srcRect t="8179" b="28857"/>
          <a:stretch/>
        </p:blipFill>
        <p:spPr>
          <a:xfrm>
            <a:off x="6418955" y="1470818"/>
            <a:ext cx="2121424" cy="1335715"/>
          </a:xfrm>
          <a:prstGeom prst="rect">
            <a:avLst/>
          </a:prstGeom>
          <a:noFill/>
          <a:ln w="9525" cap="flat" cmpd="sng">
            <a:solidFill>
              <a:schemeClr val="dk1"/>
            </a:solidFill>
            <a:prstDash val="solid"/>
            <a:round/>
            <a:headEnd type="none" w="sm" len="sm"/>
            <a:tailEnd type="none" w="sm" len="sm"/>
          </a:ln>
        </p:spPr>
      </p:pic>
      <p:pic>
        <p:nvPicPr>
          <p:cNvPr id="411" name="Google Shape;411;p31"/>
          <p:cNvPicPr preferRelativeResize="0"/>
          <p:nvPr/>
        </p:nvPicPr>
        <p:blipFill rotWithShape="1">
          <a:blip r:embed="rId9">
            <a:alphaModFix/>
          </a:blip>
          <a:srcRect l="23611" t="27684" r="24611" b="15482"/>
          <a:stretch/>
        </p:blipFill>
        <p:spPr>
          <a:xfrm>
            <a:off x="4943475" y="5128054"/>
            <a:ext cx="3571876" cy="2078723"/>
          </a:xfrm>
          <a:prstGeom prst="rect">
            <a:avLst/>
          </a:prstGeom>
          <a:noFill/>
          <a:ln>
            <a:noFill/>
          </a:ln>
        </p:spPr>
      </p:pic>
      <p:pic>
        <p:nvPicPr>
          <p:cNvPr id="412" name="Google Shape;412;p31"/>
          <p:cNvPicPr preferRelativeResize="0"/>
          <p:nvPr/>
        </p:nvPicPr>
        <p:blipFill rotWithShape="1">
          <a:blip r:embed="rId10">
            <a:alphaModFix/>
          </a:blip>
          <a:srcRect/>
          <a:stretch/>
        </p:blipFill>
        <p:spPr>
          <a:xfrm>
            <a:off x="4824619" y="2848411"/>
            <a:ext cx="1883807" cy="7829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32"/>
          <p:cNvPicPr preferRelativeResize="0"/>
          <p:nvPr/>
        </p:nvPicPr>
        <p:blipFill rotWithShape="1">
          <a:blip r:embed="rId4">
            <a:alphaModFix/>
          </a:blip>
          <a:srcRect/>
          <a:stretch/>
        </p:blipFill>
        <p:spPr>
          <a:xfrm>
            <a:off x="3886200" y="188488"/>
            <a:ext cx="1371600" cy="282931"/>
          </a:xfrm>
          <a:prstGeom prst="rect">
            <a:avLst/>
          </a:prstGeom>
          <a:noFill/>
          <a:ln>
            <a:noFill/>
          </a:ln>
        </p:spPr>
      </p:pic>
      <p:sp>
        <p:nvSpPr>
          <p:cNvPr id="419" name="Google Shape;419;p32"/>
          <p:cNvSpPr txBox="1">
            <a:spLocks noGrp="1"/>
          </p:cNvSpPr>
          <p:nvPr>
            <p:ph idx="1"/>
          </p:nvPr>
        </p:nvSpPr>
        <p:spPr>
          <a:xfrm>
            <a:off x="436608" y="885574"/>
            <a:ext cx="8522043" cy="5756387"/>
          </a:xfrm>
          <a:prstGeom prst="rect">
            <a:avLst/>
          </a:prstGeom>
          <a:noFill/>
          <a:ln>
            <a:noFill/>
          </a:ln>
        </p:spPr>
        <p:txBody>
          <a:bodyPr spcFirstLastPara="1" vert="horz" wrap="square" lIns="91425" tIns="45700" rIns="91425" bIns="45700" rtlCol="0" anchor="t" anchorCtr="0">
            <a:normAutofit/>
          </a:bodyPr>
          <a:lstStyle/>
          <a:p>
            <a:pPr marL="0" indent="0" algn="just">
              <a:lnSpc>
                <a:spcPct val="100000"/>
              </a:lnSpc>
              <a:spcBef>
                <a:spcPts val="0"/>
              </a:spcBef>
              <a:buClr>
                <a:schemeClr val="dk1"/>
              </a:buClr>
              <a:buSzPts val="2400"/>
              <a:buNone/>
            </a:pPr>
            <a:r>
              <a:rPr lang="en-US" sz="2400" b="1"/>
              <a:t>Neighborhood Assessments</a:t>
            </a:r>
            <a:endParaRPr/>
          </a:p>
          <a:p>
            <a:pPr marL="0" indent="0" algn="just">
              <a:lnSpc>
                <a:spcPct val="100000"/>
              </a:lnSpc>
              <a:spcBef>
                <a:spcPts val="0"/>
              </a:spcBef>
              <a:buClr>
                <a:schemeClr val="dk1"/>
              </a:buClr>
              <a:buSzPts val="1600"/>
              <a:buNone/>
            </a:pPr>
            <a:r>
              <a:rPr lang="en-US" sz="1600" u="sng">
                <a:solidFill>
                  <a:schemeClr val="hlink"/>
                </a:solidFill>
                <a:hlinkClick r:id="rId5"/>
              </a:rPr>
              <a:t>https://www.centerforneighborhoods.org/neighborhood-assessments</a:t>
            </a:r>
            <a:endParaRPr sz="1600"/>
          </a:p>
          <a:p>
            <a:pPr marL="0" indent="0" algn="just">
              <a:lnSpc>
                <a:spcPct val="100000"/>
              </a:lnSpc>
              <a:spcBef>
                <a:spcPts val="0"/>
              </a:spcBef>
              <a:buClr>
                <a:schemeClr val="dk1"/>
              </a:buClr>
              <a:buSzPts val="1300"/>
              <a:buNone/>
            </a:pPr>
            <a:endParaRPr sz="1300" b="1"/>
          </a:p>
          <a:p>
            <a:pPr marL="0" indent="0" algn="just">
              <a:lnSpc>
                <a:spcPct val="100000"/>
              </a:lnSpc>
              <a:spcBef>
                <a:spcPts val="0"/>
              </a:spcBef>
              <a:buClr>
                <a:schemeClr val="dk1"/>
              </a:buClr>
              <a:buSzPts val="1300"/>
              <a:buNone/>
            </a:pPr>
            <a:endParaRPr sz="1300" b="1"/>
          </a:p>
          <a:p>
            <a:pPr marL="0" indent="0" algn="just">
              <a:lnSpc>
                <a:spcPct val="100000"/>
              </a:lnSpc>
              <a:spcBef>
                <a:spcPts val="0"/>
              </a:spcBef>
              <a:buClr>
                <a:schemeClr val="dk1"/>
              </a:buClr>
              <a:buSzPts val="1300"/>
              <a:buNone/>
            </a:pPr>
            <a:endParaRPr sz="1300" b="1"/>
          </a:p>
          <a:p>
            <a:pPr marL="0" indent="0" algn="just">
              <a:lnSpc>
                <a:spcPct val="100000"/>
              </a:lnSpc>
              <a:spcBef>
                <a:spcPts val="0"/>
              </a:spcBef>
              <a:buClr>
                <a:schemeClr val="dk1"/>
              </a:buClr>
              <a:buSzPts val="2400"/>
              <a:buNone/>
            </a:pPr>
            <a:r>
              <a:rPr lang="en-US" sz="2400" b="1"/>
              <a:t>Walkability Assessments</a:t>
            </a:r>
            <a:endParaRPr/>
          </a:p>
          <a:p>
            <a:pPr marL="0" indent="0" algn="just">
              <a:lnSpc>
                <a:spcPct val="100000"/>
              </a:lnSpc>
              <a:spcBef>
                <a:spcPts val="0"/>
              </a:spcBef>
              <a:buClr>
                <a:schemeClr val="dk1"/>
              </a:buClr>
              <a:buSzPts val="1800"/>
              <a:buNone/>
            </a:pPr>
            <a:r>
              <a:rPr lang="en-US" sz="1800" u="sng">
                <a:solidFill>
                  <a:schemeClr val="hlink"/>
                </a:solidFill>
                <a:hlinkClick r:id="rId6"/>
              </a:rPr>
              <a:t>https://docs.wixstatic.com/ugd/c8c661_4b93d668bd0b47dda85135bf0d79733e.pdf</a:t>
            </a:r>
            <a:endParaRPr sz="1800"/>
          </a:p>
        </p:txBody>
      </p:sp>
      <p:graphicFrame>
        <p:nvGraphicFramePr>
          <p:cNvPr id="420" name="Google Shape;420;p32"/>
          <p:cNvGraphicFramePr/>
          <p:nvPr/>
        </p:nvGraphicFramePr>
        <p:xfrm>
          <a:off x="906567" y="3236093"/>
          <a:ext cx="2223855" cy="2878195"/>
        </p:xfrm>
        <a:graphic>
          <a:graphicData uri="http://schemas.openxmlformats.org/presentationml/2006/ole">
            <mc:AlternateContent xmlns:mc="http://schemas.openxmlformats.org/markup-compatibility/2006">
              <mc:Choice xmlns:v="urn:schemas-microsoft-com:vml" Requires="v">
                <p:oleObj spid="_x0000_s1034" r:id="rId7" imgW="2223855" imgH="2878194" progId="Acrobat.Document.11">
                  <p:embed/>
                </p:oleObj>
              </mc:Choice>
              <mc:Fallback>
                <p:oleObj r:id="rId7" imgW="2223855" imgH="2878194" progId="Acrobat.Document.11">
                  <p:embed/>
                  <p:pic>
                    <p:nvPicPr>
                      <p:cNvPr id="420" name="Google Shape;420;p32"/>
                      <p:cNvPicPr preferRelativeResize="0"/>
                      <p:nvPr/>
                    </p:nvPicPr>
                    <p:blipFill rotWithShape="1">
                      <a:blip r:embed="rId8">
                        <a:alphaModFix/>
                      </a:blip>
                      <a:srcRect/>
                      <a:stretch/>
                    </p:blipFill>
                    <p:spPr>
                      <a:xfrm>
                        <a:off x="906567" y="3236093"/>
                        <a:ext cx="2223855" cy="2878195"/>
                      </a:xfrm>
                      <a:prstGeom prst="rect">
                        <a:avLst/>
                      </a:prstGeom>
                      <a:noFill/>
                      <a:ln w="9525" cap="flat" cmpd="sng">
                        <a:solidFill>
                          <a:schemeClr val="dk1"/>
                        </a:solidFill>
                        <a:prstDash val="solid"/>
                        <a:round/>
                        <a:headEnd type="none" w="sm" len="sm"/>
                        <a:tailEnd type="none" w="sm" len="sm"/>
                      </a:ln>
                    </p:spPr>
                  </p:pic>
                </p:oleObj>
              </mc:Fallback>
            </mc:AlternateContent>
          </a:graphicData>
        </a:graphic>
      </p:graphicFrame>
      <p:graphicFrame>
        <p:nvGraphicFramePr>
          <p:cNvPr id="421" name="Google Shape;421;p32"/>
          <p:cNvGraphicFramePr/>
          <p:nvPr/>
        </p:nvGraphicFramePr>
        <p:xfrm>
          <a:off x="6096089" y="3249302"/>
          <a:ext cx="2244721" cy="2905203"/>
        </p:xfrm>
        <a:graphic>
          <a:graphicData uri="http://schemas.openxmlformats.org/presentationml/2006/ole">
            <mc:AlternateContent xmlns:mc="http://schemas.openxmlformats.org/markup-compatibility/2006">
              <mc:Choice xmlns:v="urn:schemas-microsoft-com:vml" Requires="v">
                <p:oleObj spid="_x0000_s1035" r:id="rId9" imgW="2244721" imgH="2905202" progId="Acrobat.Document.11">
                  <p:embed/>
                </p:oleObj>
              </mc:Choice>
              <mc:Fallback>
                <p:oleObj r:id="rId9" imgW="2244721" imgH="2905202" progId="Acrobat.Document.11">
                  <p:embed/>
                  <p:pic>
                    <p:nvPicPr>
                      <p:cNvPr id="421" name="Google Shape;421;p32"/>
                      <p:cNvPicPr preferRelativeResize="0"/>
                      <p:nvPr/>
                    </p:nvPicPr>
                    <p:blipFill rotWithShape="1">
                      <a:blip r:embed="rId10">
                        <a:alphaModFix/>
                      </a:blip>
                      <a:srcRect/>
                      <a:stretch/>
                    </p:blipFill>
                    <p:spPr>
                      <a:xfrm>
                        <a:off x="6096089" y="3249302"/>
                        <a:ext cx="2244721" cy="2905203"/>
                      </a:xfrm>
                      <a:prstGeom prst="rect">
                        <a:avLst/>
                      </a:prstGeom>
                      <a:noFill/>
                      <a:ln w="9525" cap="flat" cmpd="sng">
                        <a:solidFill>
                          <a:schemeClr val="dk1"/>
                        </a:solidFill>
                        <a:prstDash val="solid"/>
                        <a:round/>
                        <a:headEnd type="none" w="sm" len="sm"/>
                        <a:tailEnd type="none" w="sm" len="sm"/>
                      </a:ln>
                    </p:spPr>
                  </p:pic>
                </p:oleObj>
              </mc:Fallback>
            </mc:AlternateContent>
          </a:graphicData>
        </a:graphic>
      </p:graphicFrame>
      <p:pic>
        <p:nvPicPr>
          <p:cNvPr id="422" name="Google Shape;422;p32"/>
          <p:cNvPicPr preferRelativeResize="0"/>
          <p:nvPr/>
        </p:nvPicPr>
        <p:blipFill rotWithShape="1">
          <a:blip r:embed="rId11">
            <a:alphaModFix/>
          </a:blip>
          <a:srcRect t="3456" b="19285"/>
          <a:stretch/>
        </p:blipFill>
        <p:spPr>
          <a:xfrm>
            <a:off x="3305938" y="3257142"/>
            <a:ext cx="2614633" cy="2897363"/>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3"/>
          <p:cNvSpPr txBox="1">
            <a:spLocks noGrp="1"/>
          </p:cNvSpPr>
          <p:nvPr>
            <p:ph type="title"/>
          </p:nvPr>
        </p:nvSpPr>
        <p:spPr>
          <a:xfrm>
            <a:off x="3" y="168176"/>
            <a:ext cx="9143999"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4000"/>
            </a:pPr>
            <a:r>
              <a:rPr lang="en-US" sz="4000" b="1"/>
              <a:t>Additional reading for nerds</a:t>
            </a:r>
            <a:endParaRPr/>
          </a:p>
        </p:txBody>
      </p:sp>
      <p:sp>
        <p:nvSpPr>
          <p:cNvPr id="429" name="Google Shape;429;p33"/>
          <p:cNvSpPr txBox="1">
            <a:spLocks noGrp="1"/>
          </p:cNvSpPr>
          <p:nvPr>
            <p:ph idx="1"/>
          </p:nvPr>
        </p:nvSpPr>
        <p:spPr>
          <a:xfrm>
            <a:off x="428628" y="1825626"/>
            <a:ext cx="8515349" cy="4351339"/>
          </a:xfrm>
          <a:prstGeom prst="rect">
            <a:avLst/>
          </a:prstGeom>
          <a:noFill/>
          <a:ln>
            <a:noFill/>
          </a:ln>
        </p:spPr>
        <p:txBody>
          <a:bodyPr spcFirstLastPara="1" vert="horz" wrap="square" lIns="91425" tIns="45700" rIns="91425" bIns="45700" rtlCol="0" anchor="t" anchorCtr="0">
            <a:normAutofit/>
          </a:bodyPr>
          <a:lstStyle/>
          <a:p>
            <a:pPr>
              <a:spcBef>
                <a:spcPts val="0"/>
              </a:spcBef>
              <a:buClr>
                <a:schemeClr val="accent5"/>
              </a:buClr>
              <a:buSzPts val="2100"/>
            </a:pPr>
            <a:r>
              <a:rPr lang="en-US" i="1">
                <a:solidFill>
                  <a:schemeClr val="accent5"/>
                </a:solidFill>
              </a:rPr>
              <a:t>The Image of the City </a:t>
            </a:r>
            <a:r>
              <a:rPr lang="en-US"/>
              <a:t>- Kevin Lynch</a:t>
            </a:r>
            <a:endParaRPr/>
          </a:p>
          <a:p>
            <a:pPr>
              <a:buClr>
                <a:srgbClr val="C55A11"/>
              </a:buClr>
              <a:buSzPts val="2100"/>
            </a:pPr>
            <a:r>
              <a:rPr lang="en-US" i="1">
                <a:solidFill>
                  <a:srgbClr val="C55A11"/>
                </a:solidFill>
              </a:rPr>
              <a:t>How to Read the American City </a:t>
            </a:r>
            <a:r>
              <a:rPr lang="en-US"/>
              <a:t>- Grady Clay</a:t>
            </a:r>
            <a:endParaRPr/>
          </a:p>
          <a:p>
            <a:pPr>
              <a:buClr>
                <a:schemeClr val="accent5"/>
              </a:buClr>
              <a:buSzPts val="2100"/>
            </a:pPr>
            <a:r>
              <a:rPr lang="en-US" i="1">
                <a:solidFill>
                  <a:schemeClr val="accent5"/>
                </a:solidFill>
              </a:rPr>
              <a:t>The Death &amp; Life of Great American Cities </a:t>
            </a:r>
            <a:r>
              <a:rPr lang="en-US"/>
              <a:t>- Jane Jacobs</a:t>
            </a:r>
            <a:endParaRPr/>
          </a:p>
          <a:p>
            <a:pPr>
              <a:buClr>
                <a:srgbClr val="C55A11"/>
              </a:buClr>
              <a:buSzPts val="2100"/>
            </a:pPr>
            <a:r>
              <a:rPr lang="en-US" i="1">
                <a:solidFill>
                  <a:srgbClr val="C55A11"/>
                </a:solidFill>
              </a:rPr>
              <a:t>Planning To Stay </a:t>
            </a:r>
            <a:r>
              <a:rPr lang="en-US"/>
              <a:t>– William Morrish, Catherine Brown</a:t>
            </a:r>
            <a:endParaRPr/>
          </a:p>
          <a:p>
            <a:pPr>
              <a:buClr>
                <a:schemeClr val="accent5"/>
              </a:buClr>
              <a:buSzPts val="2100"/>
            </a:pPr>
            <a:r>
              <a:rPr lang="en-US" i="1">
                <a:solidFill>
                  <a:schemeClr val="accent5"/>
                </a:solidFill>
              </a:rPr>
              <a:t>Neighbors and Neighborhoods </a:t>
            </a:r>
            <a:r>
              <a:rPr lang="en-US" i="1"/>
              <a:t>- </a:t>
            </a:r>
            <a:r>
              <a:rPr lang="en-US"/>
              <a:t>Sidney Brower</a:t>
            </a:r>
            <a:endParaRPr/>
          </a:p>
          <a:p>
            <a:pPr indent="-38099">
              <a:buClr>
                <a:schemeClr val="dk1"/>
              </a:buClr>
              <a:buSzPts val="2100"/>
              <a:buNone/>
            </a:pPr>
            <a:endParaRPr/>
          </a:p>
          <a:p>
            <a:pPr>
              <a:buClr>
                <a:schemeClr val="dk1"/>
              </a:buClr>
              <a:buSzPts val="2100"/>
            </a:pPr>
            <a:r>
              <a:rPr lang="en-US"/>
              <a:t>Movie: “Citizen Jane: Battle for the City”</a:t>
            </a:r>
            <a:br>
              <a:rPr lang="en-US"/>
            </a:br>
            <a:endParaRPr/>
          </a:p>
        </p:txBody>
      </p:sp>
      <p:pic>
        <p:nvPicPr>
          <p:cNvPr id="430" name="Google Shape;430;p33"/>
          <p:cNvPicPr preferRelativeResize="0"/>
          <p:nvPr/>
        </p:nvPicPr>
        <p:blipFill rotWithShape="1">
          <a:blip r:embed="rId3">
            <a:alphaModFix/>
          </a:blip>
          <a:srcRect/>
          <a:stretch/>
        </p:blipFill>
        <p:spPr>
          <a:xfrm>
            <a:off x="3886200" y="188488"/>
            <a:ext cx="1371600" cy="2829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4"/>
          <p:cNvSpPr txBox="1">
            <a:spLocks noGrp="1"/>
          </p:cNvSpPr>
          <p:nvPr>
            <p:ph type="title"/>
          </p:nvPr>
        </p:nvSpPr>
        <p:spPr>
          <a:xfrm>
            <a:off x="387926" y="1165194"/>
            <a:ext cx="8368147"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4400"/>
            </a:pPr>
            <a:r>
              <a:rPr lang="en-US" sz="5400" b="1"/>
              <a:t>Break</a:t>
            </a:r>
            <a:endParaRPr sz="4000"/>
          </a:p>
        </p:txBody>
      </p:sp>
      <p:pic>
        <p:nvPicPr>
          <p:cNvPr id="437" name="Google Shape;437;p34">
            <a:hlinkClick r:id="rId3"/>
          </p:cNvPr>
          <p:cNvPicPr preferRelativeResize="0">
            <a:picLocks noGrp="1"/>
          </p:cNvPicPr>
          <p:nvPr>
            <p:ph idx="1"/>
          </p:nvPr>
        </p:nvPicPr>
        <p:blipFill rotWithShape="1">
          <a:blip r:embed="rId4">
            <a:alphaModFix/>
          </a:blip>
          <a:stretch/>
        </p:blipFill>
        <p:spPr>
          <a:xfrm>
            <a:off x="2495799" y="3184530"/>
            <a:ext cx="4152407" cy="1633531"/>
          </a:xfrm>
          <a:prstGeom prst="rect">
            <a:avLst/>
          </a:prstGeom>
          <a:noFill/>
          <a:ln>
            <a:noFill/>
          </a:ln>
        </p:spPr>
      </p:pic>
      <p:pic>
        <p:nvPicPr>
          <p:cNvPr id="438" name="Google Shape;438;p34"/>
          <p:cNvPicPr preferRelativeResize="0"/>
          <p:nvPr/>
        </p:nvPicPr>
        <p:blipFill rotWithShape="1">
          <a:blip r:embed="rId5">
            <a:alphaModFix/>
          </a:blip>
          <a:srcRect/>
          <a:stretch/>
        </p:blipFill>
        <p:spPr>
          <a:xfrm>
            <a:off x="3886200" y="188488"/>
            <a:ext cx="1371600" cy="2829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0"/>
          <p:cNvSpPr txBox="1">
            <a:spLocks noGrp="1"/>
          </p:cNvSpPr>
          <p:nvPr>
            <p:ph type="title"/>
          </p:nvPr>
        </p:nvSpPr>
        <p:spPr>
          <a:prstGeom prst="rect">
            <a:avLst/>
          </a:prstGeom>
          <a:noFill/>
          <a:ln>
            <a:noFill/>
          </a:ln>
        </p:spPr>
        <p:txBody>
          <a:bodyPr spcFirstLastPara="1" vert="horz" wrap="square" lIns="91425" tIns="45700" rIns="91425" bIns="45700" rtlCol="0" anchor="b" anchorCtr="0">
            <a:noAutofit/>
          </a:bodyPr>
          <a:lstStyle/>
          <a:p>
            <a:pPr>
              <a:spcBef>
                <a:spcPts val="0"/>
              </a:spcBef>
              <a:buClr>
                <a:schemeClr val="dk1"/>
              </a:buClr>
              <a:buSzPts val="3000"/>
            </a:pPr>
            <a:r>
              <a:rPr lang="en-US" sz="3000" b="1"/>
              <a:t>Ideal Neighborhoods Exercise</a:t>
            </a:r>
            <a:endParaRPr/>
          </a:p>
        </p:txBody>
      </p:sp>
      <p:pic>
        <p:nvPicPr>
          <p:cNvPr id="444" name="Google Shape;444;p50"/>
          <p:cNvPicPr preferRelativeResize="0">
            <a:picLocks noGrp="1"/>
          </p:cNvPicPr>
          <p:nvPr>
            <p:ph type="pic" idx="1"/>
          </p:nvPr>
        </p:nvPicPr>
        <p:blipFill rotWithShape="1">
          <a:blip r:embed="rId3">
            <a:alphaModFix/>
          </a:blip>
          <a:srcRect l="14389" r="14389"/>
          <a:stretch/>
        </p:blipFill>
        <p:spPr>
          <a:prstGeom prst="rect">
            <a:avLst/>
          </a:prstGeom>
          <a:noFill/>
          <a:ln>
            <a:noFill/>
          </a:ln>
        </p:spPr>
      </p:pic>
      <p:sp>
        <p:nvSpPr>
          <p:cNvPr id="445" name="Google Shape;445;p50"/>
          <p:cNvSpPr txBox="1">
            <a:spLocks noGrp="1"/>
          </p:cNvSpPr>
          <p:nvPr>
            <p:ph type="body" sz="half" idx="2"/>
          </p:nvPr>
        </p:nvSpPr>
        <p:spPr>
          <a:prstGeom prst="rect">
            <a:avLst/>
          </a:prstGeom>
          <a:noFill/>
          <a:ln>
            <a:noFill/>
          </a:ln>
        </p:spPr>
        <p:txBody>
          <a:bodyPr spcFirstLastPara="1" vert="horz" wrap="square" lIns="91425" tIns="45700" rIns="91425" bIns="45700" rtlCol="0" anchor="t" anchorCtr="0">
            <a:normAutofit/>
          </a:bodyPr>
          <a:lstStyle/>
          <a:p>
            <a:pPr marL="428615" indent="-428615">
              <a:spcBef>
                <a:spcPts val="0"/>
              </a:spcBef>
              <a:buClr>
                <a:schemeClr val="dk1"/>
              </a:buClr>
              <a:buSzPts val="2700"/>
              <a:buFont typeface="Arial"/>
              <a:buChar char="•"/>
            </a:pPr>
            <a:r>
              <a:rPr lang="en-US" sz="2700"/>
              <a:t>Purpose</a:t>
            </a:r>
            <a:endParaRPr/>
          </a:p>
          <a:p>
            <a:pPr marL="428615" indent="-428615">
              <a:buClr>
                <a:schemeClr val="dk1"/>
              </a:buClr>
              <a:buSzPts val="2700"/>
              <a:buFont typeface="Arial"/>
              <a:buChar char="•"/>
            </a:pPr>
            <a:r>
              <a:rPr lang="en-US" sz="2700"/>
              <a:t>Timeframe</a:t>
            </a:r>
            <a:endParaRPr/>
          </a:p>
          <a:p>
            <a:pPr marL="428615" indent="-428615">
              <a:buClr>
                <a:schemeClr val="dk1"/>
              </a:buClr>
              <a:buSzPts val="2700"/>
              <a:buFont typeface="Arial"/>
              <a:buChar char="•"/>
            </a:pPr>
            <a:r>
              <a:rPr lang="en-US" sz="2700"/>
              <a:t>Group</a:t>
            </a:r>
            <a:endParaRPr/>
          </a:p>
          <a:p>
            <a:pPr marL="428615" indent="-428615">
              <a:buClr>
                <a:schemeClr val="dk1"/>
              </a:buClr>
              <a:buSzPts val="2700"/>
              <a:buFont typeface="Arial"/>
              <a:buChar char="•"/>
            </a:pPr>
            <a:r>
              <a:rPr lang="en-US" sz="2700"/>
              <a:t>Report out</a:t>
            </a:r>
            <a:endParaRPr/>
          </a:p>
          <a:p>
            <a:pPr>
              <a:buClr>
                <a:schemeClr val="dk1"/>
              </a:buClr>
              <a:buSzPts val="2700"/>
            </a:pPr>
            <a:r>
              <a:rPr lang="en-US" sz="2700"/>
              <a:t/>
            </a:r>
            <a:br>
              <a:rPr lang="en-US" sz="2700"/>
            </a:br>
            <a:endParaRPr sz="27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1"/>
          <p:cNvSpPr txBox="1">
            <a:spLocks noGrp="1"/>
          </p:cNvSpPr>
          <p:nvPr>
            <p:ph type="body" idx="4294967295"/>
          </p:nvPr>
        </p:nvSpPr>
        <p:spPr>
          <a:xfrm>
            <a:off x="2" y="1552575"/>
            <a:ext cx="6391275" cy="4775200"/>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2800"/>
              <a:buNone/>
            </a:pPr>
            <a:r>
              <a:rPr lang="en-US" sz="2800"/>
              <a:t>• Give it a Name! </a:t>
            </a:r>
            <a:endParaRPr/>
          </a:p>
          <a:p>
            <a:pPr marL="0" indent="0">
              <a:buClr>
                <a:schemeClr val="dk1"/>
              </a:buClr>
              <a:buSzPts val="2800"/>
              <a:buNone/>
            </a:pPr>
            <a:r>
              <a:rPr lang="en-US" sz="2800"/>
              <a:t>• Public Space </a:t>
            </a:r>
            <a:endParaRPr/>
          </a:p>
          <a:p>
            <a:pPr marL="0" indent="0">
              <a:buClr>
                <a:schemeClr val="dk1"/>
              </a:buClr>
              <a:buSzPts val="2800"/>
              <a:buNone/>
            </a:pPr>
            <a:r>
              <a:rPr lang="en-US" sz="2800"/>
              <a:t>• Public Services </a:t>
            </a:r>
            <a:endParaRPr/>
          </a:p>
          <a:p>
            <a:pPr marL="0" indent="0">
              <a:buClr>
                <a:schemeClr val="dk1"/>
              </a:buClr>
              <a:buSzPts val="2800"/>
              <a:buNone/>
            </a:pPr>
            <a:r>
              <a:rPr lang="en-US" sz="2800"/>
              <a:t>• Infrastructure </a:t>
            </a:r>
            <a:endParaRPr/>
          </a:p>
          <a:p>
            <a:pPr marL="0" indent="0">
              <a:buClr>
                <a:schemeClr val="dk1"/>
              </a:buClr>
              <a:buSzPts val="2800"/>
              <a:buNone/>
            </a:pPr>
            <a:r>
              <a:rPr lang="en-US" sz="2800"/>
              <a:t>• Housing </a:t>
            </a:r>
            <a:endParaRPr/>
          </a:p>
          <a:p>
            <a:pPr marL="0" indent="0">
              <a:buClr>
                <a:schemeClr val="dk1"/>
              </a:buClr>
              <a:buSzPts val="2800"/>
              <a:buNone/>
            </a:pPr>
            <a:r>
              <a:rPr lang="en-US" sz="2800"/>
              <a:t>• Transportation </a:t>
            </a:r>
            <a:endParaRPr/>
          </a:p>
          <a:p>
            <a:pPr marL="0" indent="0">
              <a:buClr>
                <a:schemeClr val="dk1"/>
              </a:buClr>
              <a:buSzPts val="2800"/>
              <a:buNone/>
            </a:pPr>
            <a:r>
              <a:rPr lang="en-US" sz="2800"/>
              <a:t>• Amenities </a:t>
            </a:r>
            <a:endParaRPr/>
          </a:p>
          <a:p>
            <a:pPr marL="0" indent="0">
              <a:buClr>
                <a:schemeClr val="dk1"/>
              </a:buClr>
              <a:buSzPts val="2800"/>
              <a:buNone/>
            </a:pPr>
            <a:r>
              <a:rPr lang="en-US" sz="2800"/>
              <a:t>• Recreation </a:t>
            </a:r>
            <a:endParaRPr/>
          </a:p>
          <a:p>
            <a:pPr marL="0" indent="0">
              <a:buClr>
                <a:schemeClr val="dk1"/>
              </a:buClr>
              <a:buSzPts val="2800"/>
              <a:buNone/>
            </a:pPr>
            <a:r>
              <a:rPr lang="en-US" sz="2800"/>
              <a:t>• Aging and Younger Population </a:t>
            </a:r>
            <a:endParaRPr/>
          </a:p>
          <a:p>
            <a:pPr marL="0" indent="0">
              <a:buClr>
                <a:schemeClr val="dk1"/>
              </a:buClr>
              <a:buSzPts val="2000"/>
              <a:buNone/>
            </a:pPr>
            <a:r>
              <a:rPr lang="en-US" sz="2000"/>
              <a:t/>
            </a:r>
            <a:br>
              <a:rPr lang="en-US" sz="2000"/>
            </a:br>
            <a:endParaRPr sz="2000"/>
          </a:p>
        </p:txBody>
      </p:sp>
      <p:pic>
        <p:nvPicPr>
          <p:cNvPr id="451" name="Google Shape;451;p51"/>
          <p:cNvPicPr preferRelativeResize="0"/>
          <p:nvPr/>
        </p:nvPicPr>
        <p:blipFill rotWithShape="1">
          <a:blip r:embed="rId3">
            <a:alphaModFix/>
          </a:blip>
          <a:srcRect l="54545" t="26996" r="26752" b="28190"/>
          <a:stretch/>
        </p:blipFill>
        <p:spPr>
          <a:xfrm>
            <a:off x="5607234" y="1552848"/>
            <a:ext cx="3154681" cy="4163787"/>
          </a:xfrm>
          <a:prstGeom prst="rect">
            <a:avLst/>
          </a:prstGeom>
          <a:noFill/>
          <a:ln>
            <a:noFill/>
          </a:ln>
        </p:spPr>
      </p:pic>
      <p:sp>
        <p:nvSpPr>
          <p:cNvPr id="452" name="Google Shape;452;p51"/>
          <p:cNvSpPr txBox="1"/>
          <p:nvPr/>
        </p:nvSpPr>
        <p:spPr>
          <a:xfrm>
            <a:off x="793451" y="669396"/>
            <a:ext cx="5955695" cy="584735"/>
          </a:xfrm>
          <a:prstGeom prst="rect">
            <a:avLst/>
          </a:prstGeom>
          <a:noFill/>
          <a:ln>
            <a:noFill/>
          </a:ln>
        </p:spPr>
        <p:txBody>
          <a:bodyPr spcFirstLastPara="1" wrap="square" lIns="91425" tIns="45700" rIns="91425" bIns="45700" anchor="t" anchorCtr="0">
            <a:spAutoFit/>
          </a:bodyPr>
          <a:lstStyle/>
          <a:p>
            <a:r>
              <a:rPr lang="en-US" sz="3200" b="1">
                <a:latin typeface="Garamond"/>
                <a:ea typeface="Garamond"/>
                <a:cs typeface="Garamond"/>
                <a:sym typeface="Garamond"/>
              </a:rPr>
              <a:t>Ideal Neighborhoods Exercise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2"/>
          <p:cNvSpPr txBox="1">
            <a:spLocks noGrp="1"/>
          </p:cNvSpPr>
          <p:nvPr>
            <p:ph type="title"/>
          </p:nvPr>
        </p:nvSpPr>
        <p:spPr>
          <a:xfrm>
            <a:off x="560070" y="1225571"/>
            <a:ext cx="7886700" cy="994172"/>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050"/>
            </a:pPr>
            <a:r>
              <a:rPr lang="en-US" sz="4051" b="1"/>
              <a:t>Considering End Goals</a:t>
            </a:r>
            <a:br>
              <a:rPr lang="en-US" sz="4051" b="1"/>
            </a:br>
            <a:endParaRPr sz="4051" b="1"/>
          </a:p>
        </p:txBody>
      </p:sp>
      <p:sp>
        <p:nvSpPr>
          <p:cNvPr id="458" name="Google Shape;458;p52"/>
          <p:cNvSpPr txBox="1"/>
          <p:nvPr/>
        </p:nvSpPr>
        <p:spPr>
          <a:xfrm>
            <a:off x="5595803" y="2171450"/>
            <a:ext cx="2850968" cy="3323946"/>
          </a:xfrm>
          <a:prstGeom prst="rect">
            <a:avLst/>
          </a:prstGeom>
          <a:noFill/>
          <a:ln>
            <a:noFill/>
          </a:ln>
        </p:spPr>
        <p:txBody>
          <a:bodyPr spcFirstLastPara="1" wrap="square" lIns="91425" tIns="45700" rIns="91425" bIns="45700" anchor="t" anchorCtr="0">
            <a:spAutoFit/>
          </a:bodyPr>
          <a:lstStyle/>
          <a:p>
            <a:pPr algn="ctr"/>
            <a:r>
              <a:rPr lang="en-US" sz="3000">
                <a:latin typeface="Garamond"/>
                <a:ea typeface="Garamond"/>
                <a:cs typeface="Garamond"/>
                <a:sym typeface="Garamond"/>
              </a:rPr>
              <a:t>What do you want to see/hear/feel at the end? </a:t>
            </a:r>
            <a:endParaRPr/>
          </a:p>
          <a:p>
            <a:pPr algn="ctr"/>
            <a:r>
              <a:rPr lang="en-US" sz="3000">
                <a:latin typeface="Garamond"/>
                <a:ea typeface="Garamond"/>
                <a:cs typeface="Garamond"/>
                <a:sym typeface="Garamond"/>
              </a:rPr>
              <a:t>What are you hoping to achieve?</a:t>
            </a:r>
            <a:endParaRPr/>
          </a:p>
        </p:txBody>
      </p:sp>
      <p:pic>
        <p:nvPicPr>
          <p:cNvPr id="459" name="Google Shape;459;p52"/>
          <p:cNvPicPr preferRelativeResize="0"/>
          <p:nvPr/>
        </p:nvPicPr>
        <p:blipFill rotWithShape="1">
          <a:blip r:embed="rId3">
            <a:alphaModFix/>
          </a:blip>
          <a:srcRect/>
          <a:stretch/>
        </p:blipFill>
        <p:spPr>
          <a:xfrm>
            <a:off x="560073" y="2171450"/>
            <a:ext cx="3814763" cy="3319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3"/>
          <p:cNvSpPr txBox="1">
            <a:spLocks noGrp="1"/>
          </p:cNvSpPr>
          <p:nvPr>
            <p:ph type="title"/>
          </p:nvPr>
        </p:nvSpPr>
        <p:spPr>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4050"/>
            </a:pPr>
            <a:r>
              <a:rPr lang="en-US" sz="4051"/>
              <a:t>Examples:</a:t>
            </a:r>
            <a:endParaRPr/>
          </a:p>
        </p:txBody>
      </p:sp>
      <p:pic>
        <p:nvPicPr>
          <p:cNvPr id="465" name="Google Shape;465;p53" descr="https://lh4.googleusercontent.com/q7xc1gWpx3Ifi4PBtzL0dLEe0Lv0z6tgPtIdhOUHxTdWqhbJMzT6BuOZhYDyeVLkSrgnbayzlaNTI-MucdRPDmvUHb66EdizuzhU8vnpVLE_Kn2gLBJyW6UXvAYckNaGzs47OV4"/>
          <p:cNvPicPr preferRelativeResize="0"/>
          <p:nvPr/>
        </p:nvPicPr>
        <p:blipFill rotWithShape="1">
          <a:blip r:embed="rId3">
            <a:alphaModFix/>
          </a:blip>
          <a:srcRect l="25325" t="24899" r="7358" b="30693"/>
          <a:stretch/>
        </p:blipFill>
        <p:spPr>
          <a:xfrm>
            <a:off x="947711" y="1922239"/>
            <a:ext cx="7248583" cy="39560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7"/>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1100"/>
            </a:pPr>
            <a:r>
              <a:rPr lang="en-US" sz="2800" b="1"/>
              <a:t>Utilizing Center for Neighborhoods NeighborMap Tools for Neighborhood Assessment</a:t>
            </a:r>
            <a:endParaRPr sz="2800" b="1"/>
          </a:p>
          <a:p>
            <a:pPr algn="ctr">
              <a:spcBef>
                <a:spcPts val="0"/>
              </a:spcBef>
              <a:buClr>
                <a:schemeClr val="dk1"/>
              </a:buClr>
              <a:buSzPts val="3300"/>
            </a:pPr>
            <a:r>
              <a:rPr lang="en-US" sz="1800" b="1" i="1" u="sng">
                <a:solidFill>
                  <a:schemeClr val="hlink"/>
                </a:solidFill>
                <a:hlinkClick r:id="rId3"/>
              </a:rPr>
              <a:t>https://www.centerforneighborhoods.org/resources</a:t>
            </a:r>
            <a:r>
              <a:rPr lang="en-US" sz="1800"/>
              <a:t>, </a:t>
            </a:r>
            <a:r>
              <a:rPr lang="en-US" sz="1800" b="1" i="1" u="sng">
                <a:solidFill>
                  <a:schemeClr val="hlink"/>
                </a:solidFill>
                <a:hlinkClick r:id="rId4"/>
              </a:rPr>
              <a:t>NeighborMap</a:t>
            </a:r>
            <a:r>
              <a:rPr lang="en-US" sz="1800" b="1" i="1"/>
              <a:t>,</a:t>
            </a:r>
            <a:r>
              <a:rPr lang="en-US" sz="1800" b="1" i="1">
                <a:solidFill>
                  <a:schemeClr val="hlink"/>
                </a:solidFill>
                <a:uFill>
                  <a:noFill/>
                </a:uFill>
                <a:hlinkClick r:id="rId5"/>
              </a:rPr>
              <a:t> </a:t>
            </a:r>
            <a:r>
              <a:rPr lang="en-US" sz="1800" b="1" i="1" u="sng">
                <a:solidFill>
                  <a:schemeClr val="hlink"/>
                </a:solidFill>
                <a:hlinkClick r:id="rId5"/>
              </a:rPr>
              <a:t>Asset Mapper</a:t>
            </a:r>
            <a:endParaRPr sz="1800"/>
          </a:p>
        </p:txBody>
      </p:sp>
      <p:sp>
        <p:nvSpPr>
          <p:cNvPr id="471" name="Google Shape;471;p37"/>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indent="-38099">
              <a:spcBef>
                <a:spcPts val="0"/>
              </a:spcBef>
              <a:buClr>
                <a:schemeClr val="dk1"/>
              </a:buClr>
              <a:buSzPts val="2100"/>
              <a:buNone/>
            </a:pPr>
            <a:endParaRPr/>
          </a:p>
        </p:txBody>
      </p:sp>
      <p:pic>
        <p:nvPicPr>
          <p:cNvPr id="472" name="Google Shape;472;p37"/>
          <p:cNvPicPr preferRelativeResize="0"/>
          <p:nvPr/>
        </p:nvPicPr>
        <p:blipFill rotWithShape="1">
          <a:blip r:embed="rId6">
            <a:alphaModFix/>
          </a:blip>
          <a:srcRect/>
          <a:stretch/>
        </p:blipFill>
        <p:spPr>
          <a:xfrm>
            <a:off x="628651" y="1825628"/>
            <a:ext cx="7843000" cy="4308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6"/>
          <p:cNvSpPr txBox="1">
            <a:spLocks noGrp="1"/>
          </p:cNvSpPr>
          <p:nvPr>
            <p:ph type="title"/>
          </p:nvPr>
        </p:nvSpPr>
        <p:spPr>
          <a:xfrm>
            <a:off x="628651" y="491734"/>
            <a:ext cx="7886700"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3600"/>
            </a:pPr>
            <a:r>
              <a:rPr lang="en-US" sz="3600">
                <a:latin typeface="Constantia"/>
                <a:ea typeface="Constantia"/>
                <a:cs typeface="Constantia"/>
                <a:sym typeface="Constantia"/>
              </a:rPr>
              <a:t>Next Week:</a:t>
            </a:r>
            <a:endParaRPr sz="3600">
              <a:latin typeface="Constantia"/>
              <a:ea typeface="Constantia"/>
              <a:cs typeface="Constantia"/>
              <a:sym typeface="Constantia"/>
            </a:endParaRPr>
          </a:p>
        </p:txBody>
      </p:sp>
      <p:sp>
        <p:nvSpPr>
          <p:cNvPr id="479" name="Google Shape;479;p36"/>
          <p:cNvSpPr txBox="1">
            <a:spLocks noGrp="1"/>
          </p:cNvSpPr>
          <p:nvPr>
            <p:ph idx="1"/>
          </p:nvPr>
        </p:nvSpPr>
        <p:spPr>
          <a:xfrm>
            <a:off x="371792" y="1966305"/>
            <a:ext cx="8581291" cy="4351339"/>
          </a:xfrm>
          <a:prstGeom prst="rect">
            <a:avLst/>
          </a:prstGeom>
          <a:noFill/>
          <a:ln>
            <a:noFill/>
          </a:ln>
        </p:spPr>
        <p:txBody>
          <a:bodyPr spcFirstLastPara="1" vert="horz" wrap="square" lIns="91425" tIns="45700" rIns="91425" bIns="45700" rtlCol="0" anchor="t" anchorCtr="0">
            <a:normAutofit/>
          </a:bodyPr>
          <a:lstStyle/>
          <a:p>
            <a:pPr algn="just">
              <a:lnSpc>
                <a:spcPct val="200000"/>
              </a:lnSpc>
              <a:spcBef>
                <a:spcPts val="0"/>
              </a:spcBef>
              <a:buClr>
                <a:schemeClr val="dk1"/>
              </a:buClr>
              <a:buSzPts val="4000"/>
            </a:pPr>
            <a:r>
              <a:rPr lang="en-US" sz="4000">
                <a:latin typeface="Constantia"/>
                <a:ea typeface="Constantia"/>
                <a:cs typeface="Constantia"/>
                <a:sym typeface="Constantia"/>
              </a:rPr>
              <a:t>Community Organizing</a:t>
            </a:r>
            <a:endParaRPr/>
          </a:p>
          <a:p>
            <a:pPr algn="just">
              <a:lnSpc>
                <a:spcPct val="200000"/>
              </a:lnSpc>
              <a:spcBef>
                <a:spcPts val="0"/>
              </a:spcBef>
              <a:buClr>
                <a:schemeClr val="dk1"/>
              </a:buClr>
              <a:buSzPts val="4000"/>
            </a:pPr>
            <a:r>
              <a:rPr lang="en-US" sz="4000">
                <a:latin typeface="Constantia"/>
                <a:ea typeface="Constantia"/>
                <a:cs typeface="Constantia"/>
                <a:sym typeface="Constantia"/>
              </a:rPr>
              <a:t>Community Engagement</a:t>
            </a:r>
            <a:endParaRPr/>
          </a:p>
          <a:p>
            <a:pPr algn="just">
              <a:lnSpc>
                <a:spcPct val="200000"/>
              </a:lnSpc>
              <a:spcBef>
                <a:spcPts val="0"/>
              </a:spcBef>
              <a:buClr>
                <a:schemeClr val="dk1"/>
              </a:buClr>
              <a:buSzPts val="4000"/>
            </a:pPr>
            <a:r>
              <a:rPr lang="en-US" sz="4000">
                <a:latin typeface="Constantia"/>
                <a:ea typeface="Constantia"/>
                <a:cs typeface="Constantia"/>
                <a:sym typeface="Constantia"/>
              </a:rPr>
              <a:t>Effective Media &amp; Communication</a:t>
            </a:r>
            <a:endParaRPr sz="4000">
              <a:latin typeface="Constantia"/>
              <a:ea typeface="Constantia"/>
              <a:cs typeface="Constantia"/>
              <a:sym typeface="Constantia"/>
            </a:endParaRPr>
          </a:p>
        </p:txBody>
      </p:sp>
      <p:pic>
        <p:nvPicPr>
          <p:cNvPr id="480" name="Google Shape;480;p36"/>
          <p:cNvPicPr preferRelativeResize="0"/>
          <p:nvPr/>
        </p:nvPicPr>
        <p:blipFill rotWithShape="1">
          <a:blip r:embed="rId3">
            <a:alphaModFix/>
          </a:blip>
          <a:srcRect/>
          <a:stretch/>
        </p:blipFill>
        <p:spPr>
          <a:xfrm>
            <a:off x="3886200" y="188488"/>
            <a:ext cx="1371600" cy="2829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4"/>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117" name="Google Shape;117;p4"/>
          <p:cNvSpPr txBox="1">
            <a:spLocks noGrp="1"/>
          </p:cNvSpPr>
          <p:nvPr>
            <p:ph type="title"/>
          </p:nvPr>
        </p:nvSpPr>
        <p:spPr>
          <a:xfrm>
            <a:off x="276618" y="231278"/>
            <a:ext cx="8590764"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3600"/>
            </a:pPr>
            <a:r>
              <a:rPr lang="en-US" sz="3600">
                <a:latin typeface="Constantia"/>
                <a:ea typeface="Constantia"/>
                <a:cs typeface="Constantia"/>
                <a:sym typeface="Constantia"/>
              </a:rPr>
              <a:t>Six Asset Areas</a:t>
            </a:r>
            <a:endParaRPr/>
          </a:p>
        </p:txBody>
      </p:sp>
      <p:pic>
        <p:nvPicPr>
          <p:cNvPr id="118" name="Google Shape;118;p4" descr="A close up of a logo&#10;&#10;Description generated with very high confidence"/>
          <p:cNvPicPr preferRelativeResize="0"/>
          <p:nvPr/>
        </p:nvPicPr>
        <p:blipFill rotWithShape="1">
          <a:blip r:embed="rId4">
            <a:alphaModFix/>
          </a:blip>
          <a:srcRect/>
          <a:stretch/>
        </p:blipFill>
        <p:spPr>
          <a:xfrm>
            <a:off x="1935535" y="1238276"/>
            <a:ext cx="5272935" cy="52729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a:spLocks noGrp="1"/>
          </p:cNvSpPr>
          <p:nvPr>
            <p:ph type="title"/>
          </p:nvPr>
        </p:nvSpPr>
        <p:spPr>
          <a:xfrm>
            <a:off x="628651" y="477669"/>
            <a:ext cx="7886700"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4400"/>
            </a:pPr>
            <a:r>
              <a:rPr lang="en-US" sz="4400" b="1"/>
              <a:t>Review:</a:t>
            </a:r>
            <a:br>
              <a:rPr lang="en-US" sz="4400" b="1"/>
            </a:br>
            <a:r>
              <a:rPr lang="en-US" sz="4400" b="1"/>
              <a:t>Three Challenges</a:t>
            </a:r>
            <a:endParaRPr/>
          </a:p>
        </p:txBody>
      </p:sp>
      <p:sp>
        <p:nvSpPr>
          <p:cNvPr id="125" name="Google Shape;125;p5"/>
          <p:cNvSpPr txBox="1">
            <a:spLocks noGrp="1"/>
          </p:cNvSpPr>
          <p:nvPr>
            <p:ph idx="1"/>
          </p:nvPr>
        </p:nvSpPr>
        <p:spPr>
          <a:xfrm>
            <a:off x="628651" y="1803232"/>
            <a:ext cx="7886700" cy="4514413"/>
          </a:xfrm>
          <a:prstGeom prst="rect">
            <a:avLst/>
          </a:prstGeom>
          <a:noFill/>
          <a:ln>
            <a:noFill/>
          </a:ln>
        </p:spPr>
        <p:txBody>
          <a:bodyPr spcFirstLastPara="1" vert="horz" wrap="square" lIns="91425" tIns="45700" rIns="91425" bIns="45700" rtlCol="0" anchor="t" anchorCtr="0">
            <a:normAutofit/>
          </a:bodyPr>
          <a:lstStyle/>
          <a:p>
            <a:pPr marL="0" indent="0" algn="just">
              <a:lnSpc>
                <a:spcPct val="150000"/>
              </a:lnSpc>
              <a:spcBef>
                <a:spcPts val="0"/>
              </a:spcBef>
              <a:buClr>
                <a:schemeClr val="dk1"/>
              </a:buClr>
              <a:buSzPts val="3600"/>
              <a:buNone/>
            </a:pPr>
            <a:r>
              <a:rPr lang="en-US" sz="3600"/>
              <a:t>Interview a neighbor? </a:t>
            </a:r>
            <a:endParaRPr/>
          </a:p>
          <a:p>
            <a:pPr marL="0" indent="0" algn="just">
              <a:lnSpc>
                <a:spcPct val="150000"/>
              </a:lnSpc>
              <a:buClr>
                <a:schemeClr val="dk1"/>
              </a:buClr>
              <a:buSzPts val="3600"/>
              <a:buNone/>
            </a:pPr>
            <a:r>
              <a:rPr lang="en-US" sz="3600"/>
              <a:t>Community Toolbox?</a:t>
            </a:r>
            <a:endParaRPr/>
          </a:p>
          <a:p>
            <a:pPr marL="0" indent="0" algn="just">
              <a:lnSpc>
                <a:spcPct val="150000"/>
              </a:lnSpc>
              <a:buClr>
                <a:schemeClr val="dk1"/>
              </a:buClr>
              <a:buSzPts val="3600"/>
              <a:buNone/>
            </a:pPr>
            <a:r>
              <a:rPr lang="en-US" sz="3600"/>
              <a:t>What LMPD Division do you live in?</a:t>
            </a:r>
            <a:endParaRPr/>
          </a:p>
        </p:txBody>
      </p:sp>
      <p:pic>
        <p:nvPicPr>
          <p:cNvPr id="126" name="Google Shape;126;p5"/>
          <p:cNvPicPr preferRelativeResize="0"/>
          <p:nvPr/>
        </p:nvPicPr>
        <p:blipFill rotWithShape="1">
          <a:blip r:embed="rId3">
            <a:alphaModFix/>
          </a:blip>
          <a:srcRect/>
          <a:stretch/>
        </p:blipFill>
        <p:spPr>
          <a:xfrm>
            <a:off x="3886200" y="188488"/>
            <a:ext cx="1371600" cy="282931"/>
          </a:xfrm>
          <a:prstGeom prst="rect">
            <a:avLst/>
          </a:prstGeom>
          <a:noFill/>
          <a:ln>
            <a:noFill/>
          </a:ln>
        </p:spPr>
      </p:pic>
      <p:pic>
        <p:nvPicPr>
          <p:cNvPr id="127" name="Google Shape;127;p5"/>
          <p:cNvPicPr preferRelativeResize="0"/>
          <p:nvPr/>
        </p:nvPicPr>
        <p:blipFill rotWithShape="1">
          <a:blip r:embed="rId4">
            <a:alphaModFix/>
          </a:blip>
          <a:srcRect t="19510" b="1772"/>
          <a:stretch/>
        </p:blipFill>
        <p:spPr>
          <a:xfrm>
            <a:off x="4989167" y="4858297"/>
            <a:ext cx="2743200" cy="1462976"/>
          </a:xfrm>
          <a:prstGeom prst="rect">
            <a:avLst/>
          </a:prstGeom>
          <a:noFill/>
          <a:ln w="9525" cap="flat" cmpd="sng">
            <a:solidFill>
              <a:schemeClr val="dk1"/>
            </a:solidFill>
            <a:prstDash val="solid"/>
            <a:round/>
            <a:headEnd type="none" w="sm" len="sm"/>
            <a:tailEnd type="none" w="sm" len="sm"/>
          </a:ln>
        </p:spPr>
      </p:pic>
      <p:pic>
        <p:nvPicPr>
          <p:cNvPr id="128" name="Google Shape;128;p5"/>
          <p:cNvPicPr preferRelativeResize="0"/>
          <p:nvPr/>
        </p:nvPicPr>
        <p:blipFill rotWithShape="1">
          <a:blip r:embed="rId5">
            <a:alphaModFix/>
          </a:blip>
          <a:srcRect t="16032" b="13035"/>
          <a:stretch/>
        </p:blipFill>
        <p:spPr>
          <a:xfrm>
            <a:off x="1143000" y="4858301"/>
            <a:ext cx="2743200" cy="1459345"/>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6"/>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135" name="Google Shape;135;p6"/>
          <p:cNvSpPr txBox="1">
            <a:spLocks noGrp="1"/>
          </p:cNvSpPr>
          <p:nvPr>
            <p:ph type="title"/>
          </p:nvPr>
        </p:nvSpPr>
        <p:spPr>
          <a:xfrm>
            <a:off x="2533134" y="2344397"/>
            <a:ext cx="6610867" cy="1325563"/>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3300"/>
            </a:pPr>
            <a:r>
              <a:rPr lang="en-US" b="1">
                <a:latin typeface="Constantia"/>
                <a:ea typeface="Constantia"/>
                <a:cs typeface="Constantia"/>
                <a:sym typeface="Constantia"/>
              </a:rPr>
              <a:t>Neighborhood </a:t>
            </a:r>
            <a:br>
              <a:rPr lang="en-US" b="1">
                <a:latin typeface="Constantia"/>
                <a:ea typeface="Constantia"/>
                <a:cs typeface="Constantia"/>
                <a:sym typeface="Constantia"/>
              </a:rPr>
            </a:br>
            <a:r>
              <a:rPr lang="en-US" b="1">
                <a:latin typeface="Constantia"/>
                <a:ea typeface="Constantia"/>
                <a:cs typeface="Constantia"/>
                <a:sym typeface="Constantia"/>
              </a:rPr>
              <a:t>Assessment</a:t>
            </a:r>
            <a:endParaRPr b="1">
              <a:latin typeface="Constantia"/>
              <a:ea typeface="Constantia"/>
              <a:cs typeface="Constantia"/>
              <a:sym typeface="Constantia"/>
            </a:endParaRPr>
          </a:p>
        </p:txBody>
      </p:sp>
      <p:pic>
        <p:nvPicPr>
          <p:cNvPr id="136" name="Google Shape;136;p6"/>
          <p:cNvPicPr preferRelativeResize="0">
            <a:picLocks noGrp="1"/>
          </p:cNvPicPr>
          <p:nvPr>
            <p:ph idx="1"/>
          </p:nvPr>
        </p:nvPicPr>
        <p:blipFill rotWithShape="1">
          <a:blip r:embed="rId4">
            <a:alphaModFix/>
          </a:blip>
          <a:srcRect l="15684" t="1552"/>
          <a:stretch/>
        </p:blipFill>
        <p:spPr>
          <a:xfrm rot="5400000">
            <a:off x="788212" y="469094"/>
            <a:ext cx="7549047" cy="66108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7"/>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143" name="Google Shape;143;p7"/>
          <p:cNvSpPr txBox="1"/>
          <p:nvPr/>
        </p:nvSpPr>
        <p:spPr>
          <a:xfrm>
            <a:off x="1219202" y="6414870"/>
            <a:ext cx="2667001" cy="307736"/>
          </a:xfrm>
          <a:prstGeom prst="rect">
            <a:avLst/>
          </a:prstGeom>
          <a:noFill/>
          <a:ln>
            <a:noFill/>
          </a:ln>
        </p:spPr>
        <p:txBody>
          <a:bodyPr spcFirstLastPara="1" wrap="square" lIns="91425" tIns="45700" rIns="91425" bIns="45700" anchor="t" anchorCtr="0">
            <a:spAutoFit/>
          </a:bodyPr>
          <a:lstStyle/>
          <a:p>
            <a:pPr>
              <a:buSzPts val="1400"/>
            </a:pPr>
            <a:r>
              <a:rPr lang="en-US">
                <a:solidFill>
                  <a:schemeClr val="lt1"/>
                </a:solidFill>
                <a:latin typeface="Garamond"/>
                <a:ea typeface="Garamond"/>
                <a:cs typeface="Garamond"/>
                <a:sym typeface="Garamond"/>
              </a:rPr>
              <a:t>WFPL</a:t>
            </a:r>
            <a:endParaRPr sz="1800">
              <a:solidFill>
                <a:schemeClr val="lt1"/>
              </a:solidFill>
              <a:latin typeface="Garamond"/>
              <a:ea typeface="Garamond"/>
              <a:cs typeface="Garamond"/>
              <a:sym typeface="Garamond"/>
            </a:endParaRPr>
          </a:p>
        </p:txBody>
      </p:sp>
      <p:sp>
        <p:nvSpPr>
          <p:cNvPr id="144" name="Google Shape;144;p7"/>
          <p:cNvSpPr txBox="1"/>
          <p:nvPr/>
        </p:nvSpPr>
        <p:spPr>
          <a:xfrm>
            <a:off x="2457451" y="5708922"/>
            <a:ext cx="7886700" cy="705947"/>
          </a:xfrm>
          <a:prstGeom prst="rect">
            <a:avLst/>
          </a:prstGeom>
          <a:noFill/>
          <a:ln>
            <a:noFill/>
          </a:ln>
        </p:spPr>
        <p:txBody>
          <a:bodyPr spcFirstLastPara="1" wrap="square" lIns="91425" tIns="45700" rIns="91425" bIns="45700" anchor="ctr" anchorCtr="0">
            <a:normAutofit/>
          </a:bodyPr>
          <a:lstStyle/>
          <a:p>
            <a:pPr>
              <a:lnSpc>
                <a:spcPct val="90000"/>
              </a:lnSpc>
              <a:buClr>
                <a:schemeClr val="dk1"/>
              </a:buClr>
              <a:buSzPts val="3600"/>
            </a:pPr>
            <a:r>
              <a:rPr lang="en-US" sz="3600" b="1">
                <a:solidFill>
                  <a:schemeClr val="dk1"/>
                </a:solidFill>
                <a:latin typeface="Garamond"/>
                <a:ea typeface="Garamond"/>
                <a:cs typeface="Garamond"/>
                <a:sym typeface="Garamond"/>
              </a:rPr>
              <a:t>Natural Environment</a:t>
            </a:r>
            <a:endParaRPr/>
          </a:p>
        </p:txBody>
      </p:sp>
      <p:pic>
        <p:nvPicPr>
          <p:cNvPr id="145" name="Google Shape;145;p7" descr="A body of water surrounded by trees&#10;&#10;Description automatically generated"/>
          <p:cNvPicPr preferRelativeResize="0"/>
          <p:nvPr/>
        </p:nvPicPr>
        <p:blipFill rotWithShape="1">
          <a:blip r:embed="rId4">
            <a:alphaModFix/>
          </a:blip>
          <a:srcRect/>
          <a:stretch/>
        </p:blipFill>
        <p:spPr>
          <a:xfrm>
            <a:off x="923927" y="188486"/>
            <a:ext cx="7296151" cy="54721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8"/>
          <p:cNvPicPr preferRelativeResize="0"/>
          <p:nvPr/>
        </p:nvPicPr>
        <p:blipFill rotWithShape="1">
          <a:blip r:embed="rId3">
            <a:alphaModFix/>
          </a:blip>
          <a:srcRect/>
          <a:stretch/>
        </p:blipFill>
        <p:spPr>
          <a:xfrm>
            <a:off x="3886200" y="188488"/>
            <a:ext cx="1371600" cy="282931"/>
          </a:xfrm>
          <a:prstGeom prst="rect">
            <a:avLst/>
          </a:prstGeom>
          <a:noFill/>
          <a:ln>
            <a:noFill/>
          </a:ln>
        </p:spPr>
      </p:pic>
      <p:sp>
        <p:nvSpPr>
          <p:cNvPr id="152" name="Google Shape;152;p8"/>
          <p:cNvSpPr txBox="1"/>
          <p:nvPr/>
        </p:nvSpPr>
        <p:spPr>
          <a:xfrm>
            <a:off x="1219202" y="6414870"/>
            <a:ext cx="2667001" cy="307736"/>
          </a:xfrm>
          <a:prstGeom prst="rect">
            <a:avLst/>
          </a:prstGeom>
          <a:noFill/>
          <a:ln>
            <a:noFill/>
          </a:ln>
        </p:spPr>
        <p:txBody>
          <a:bodyPr spcFirstLastPara="1" wrap="square" lIns="91425" tIns="45700" rIns="91425" bIns="45700" anchor="t" anchorCtr="0">
            <a:spAutoFit/>
          </a:bodyPr>
          <a:lstStyle/>
          <a:p>
            <a:pPr>
              <a:buSzPts val="1400"/>
            </a:pPr>
            <a:r>
              <a:rPr lang="en-US">
                <a:solidFill>
                  <a:schemeClr val="lt1"/>
                </a:solidFill>
                <a:latin typeface="Garamond"/>
                <a:ea typeface="Garamond"/>
                <a:cs typeface="Garamond"/>
                <a:sym typeface="Garamond"/>
              </a:rPr>
              <a:t>WFPL</a:t>
            </a:r>
            <a:endParaRPr sz="1800">
              <a:solidFill>
                <a:schemeClr val="lt1"/>
              </a:solidFill>
              <a:latin typeface="Garamond"/>
              <a:ea typeface="Garamond"/>
              <a:cs typeface="Garamond"/>
              <a:sym typeface="Garamond"/>
            </a:endParaRPr>
          </a:p>
        </p:txBody>
      </p:sp>
      <p:sp>
        <p:nvSpPr>
          <p:cNvPr id="153" name="Google Shape;153;p8"/>
          <p:cNvSpPr txBox="1"/>
          <p:nvPr/>
        </p:nvSpPr>
        <p:spPr>
          <a:xfrm>
            <a:off x="2667515" y="5332312"/>
            <a:ext cx="7886700" cy="705947"/>
          </a:xfrm>
          <a:prstGeom prst="rect">
            <a:avLst/>
          </a:prstGeom>
          <a:noFill/>
          <a:ln>
            <a:noFill/>
          </a:ln>
        </p:spPr>
        <p:txBody>
          <a:bodyPr spcFirstLastPara="1" wrap="square" lIns="91425" tIns="45700" rIns="91425" bIns="45700" anchor="ctr" anchorCtr="0">
            <a:normAutofit/>
          </a:bodyPr>
          <a:lstStyle/>
          <a:p>
            <a:pPr>
              <a:lnSpc>
                <a:spcPct val="90000"/>
              </a:lnSpc>
              <a:buClr>
                <a:schemeClr val="dk1"/>
              </a:buClr>
              <a:buSzPts val="3600"/>
            </a:pPr>
            <a:r>
              <a:rPr lang="en-US" sz="3600">
                <a:solidFill>
                  <a:schemeClr val="dk1"/>
                </a:solidFill>
                <a:latin typeface="Garamond"/>
                <a:ea typeface="Garamond"/>
                <a:cs typeface="Garamond"/>
                <a:sym typeface="Garamond"/>
              </a:rPr>
              <a:t>Built Environment</a:t>
            </a:r>
            <a:endParaRPr/>
          </a:p>
        </p:txBody>
      </p:sp>
      <p:pic>
        <p:nvPicPr>
          <p:cNvPr id="154" name="Google Shape;154;p8" descr="A view of a city street&#10;&#10;Description automatically generated"/>
          <p:cNvPicPr preferRelativeResize="0"/>
          <p:nvPr/>
        </p:nvPicPr>
        <p:blipFill rotWithShape="1">
          <a:blip r:embed="rId4">
            <a:alphaModFix/>
          </a:blip>
          <a:srcRect/>
          <a:stretch/>
        </p:blipFill>
        <p:spPr>
          <a:xfrm>
            <a:off x="0" y="566581"/>
            <a:ext cx="9144000" cy="43891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9"/>
          <p:cNvPicPr preferRelativeResize="0"/>
          <p:nvPr/>
        </p:nvPicPr>
        <p:blipFill rotWithShape="1">
          <a:blip r:embed="rId3">
            <a:alphaModFix/>
          </a:blip>
          <a:srcRect/>
          <a:stretch/>
        </p:blipFill>
        <p:spPr>
          <a:xfrm>
            <a:off x="3886200" y="188488"/>
            <a:ext cx="1371600" cy="282931"/>
          </a:xfrm>
          <a:prstGeom prst="rect">
            <a:avLst/>
          </a:prstGeom>
          <a:noFill/>
          <a:ln>
            <a:noFill/>
          </a:ln>
        </p:spPr>
      </p:pic>
      <p:pic>
        <p:nvPicPr>
          <p:cNvPr id="161" name="Google Shape;161;p9" descr="A picture containing table, furniture&#10;&#10;Description automatically generated"/>
          <p:cNvPicPr preferRelativeResize="0">
            <a:picLocks noGrp="1"/>
          </p:cNvPicPr>
          <p:nvPr>
            <p:ph idx="1"/>
          </p:nvPr>
        </p:nvPicPr>
        <p:blipFill rotWithShape="1">
          <a:blip r:embed="rId4">
            <a:alphaModFix/>
          </a:blip>
          <a:srcRect/>
          <a:stretch/>
        </p:blipFill>
        <p:spPr>
          <a:xfrm>
            <a:off x="552563" y="1626551"/>
            <a:ext cx="4366476" cy="4366476"/>
          </a:xfrm>
          <a:prstGeom prst="rect">
            <a:avLst/>
          </a:prstGeom>
          <a:noFill/>
          <a:ln>
            <a:noFill/>
          </a:ln>
        </p:spPr>
      </p:pic>
      <p:sp>
        <p:nvSpPr>
          <p:cNvPr id="162" name="Google Shape;162;p9"/>
          <p:cNvSpPr txBox="1"/>
          <p:nvPr/>
        </p:nvSpPr>
        <p:spPr>
          <a:xfrm>
            <a:off x="552565" y="460893"/>
            <a:ext cx="8090693" cy="1283507"/>
          </a:xfrm>
          <a:prstGeom prst="rect">
            <a:avLst/>
          </a:prstGeom>
          <a:noFill/>
          <a:ln>
            <a:noFill/>
          </a:ln>
        </p:spPr>
        <p:txBody>
          <a:bodyPr spcFirstLastPara="1" wrap="square" lIns="91425" tIns="45700" rIns="91425" bIns="45700" anchor="ctr" anchorCtr="0">
            <a:normAutofit/>
          </a:bodyPr>
          <a:lstStyle/>
          <a:p>
            <a:pPr algn="ctr">
              <a:lnSpc>
                <a:spcPct val="90000"/>
              </a:lnSpc>
              <a:buClr>
                <a:schemeClr val="dk1"/>
              </a:buClr>
              <a:buSzPts val="3600"/>
            </a:pPr>
            <a:r>
              <a:rPr lang="en-US" sz="3600">
                <a:solidFill>
                  <a:schemeClr val="dk1"/>
                </a:solidFill>
                <a:latin typeface="Garamond"/>
                <a:ea typeface="Garamond"/>
                <a:cs typeface="Garamond"/>
                <a:sym typeface="Garamond"/>
              </a:rPr>
              <a:t>Local Regulatory Framework</a:t>
            </a:r>
            <a:endParaRPr sz="2400">
              <a:solidFill>
                <a:schemeClr val="dk1"/>
              </a:solidFill>
              <a:latin typeface="Garamond"/>
              <a:ea typeface="Garamond"/>
              <a:cs typeface="Garamond"/>
              <a:sym typeface="Garamond"/>
            </a:endParaRPr>
          </a:p>
        </p:txBody>
      </p:sp>
      <p:sp>
        <p:nvSpPr>
          <p:cNvPr id="163" name="Google Shape;163;p9"/>
          <p:cNvSpPr txBox="1"/>
          <p:nvPr/>
        </p:nvSpPr>
        <p:spPr>
          <a:xfrm>
            <a:off x="5029198" y="1878550"/>
            <a:ext cx="6055179" cy="705947"/>
          </a:xfrm>
          <a:prstGeom prst="rect">
            <a:avLst/>
          </a:prstGeom>
          <a:noFill/>
          <a:ln>
            <a:noFill/>
          </a:ln>
        </p:spPr>
        <p:txBody>
          <a:bodyPr spcFirstLastPara="1" wrap="square" lIns="91425" tIns="45700" rIns="91425" bIns="45700" anchor="ctr" anchorCtr="0">
            <a:normAutofit/>
          </a:bodyPr>
          <a:lstStyle/>
          <a:p>
            <a:pPr>
              <a:lnSpc>
                <a:spcPct val="90000"/>
              </a:lnSpc>
              <a:buClr>
                <a:schemeClr val="dk1"/>
              </a:buClr>
              <a:buSzPts val="2400"/>
            </a:pPr>
            <a:r>
              <a:rPr lang="en-US" sz="2400">
                <a:solidFill>
                  <a:schemeClr val="dk1"/>
                </a:solidFill>
                <a:latin typeface="Garamond"/>
                <a:ea typeface="Garamond"/>
                <a:cs typeface="Garamond"/>
                <a:sym typeface="Garamond"/>
              </a:rPr>
              <a:t>Comprehensive Plan</a:t>
            </a:r>
            <a:endParaRPr/>
          </a:p>
        </p:txBody>
      </p:sp>
      <p:sp>
        <p:nvSpPr>
          <p:cNvPr id="164" name="Google Shape;164;p9"/>
          <p:cNvSpPr txBox="1"/>
          <p:nvPr/>
        </p:nvSpPr>
        <p:spPr>
          <a:xfrm>
            <a:off x="5004822" y="3064474"/>
            <a:ext cx="6055179" cy="705947"/>
          </a:xfrm>
          <a:prstGeom prst="rect">
            <a:avLst/>
          </a:prstGeom>
          <a:noFill/>
          <a:ln>
            <a:noFill/>
          </a:ln>
        </p:spPr>
        <p:txBody>
          <a:bodyPr spcFirstLastPara="1" wrap="square" lIns="91425" tIns="45700" rIns="91425" bIns="45700" anchor="ctr" anchorCtr="0">
            <a:normAutofit/>
          </a:bodyPr>
          <a:lstStyle/>
          <a:p>
            <a:pPr>
              <a:lnSpc>
                <a:spcPct val="90000"/>
              </a:lnSpc>
              <a:buClr>
                <a:schemeClr val="dk1"/>
              </a:buClr>
              <a:buSzPts val="2400"/>
            </a:pPr>
            <a:r>
              <a:rPr lang="en-US" sz="2400">
                <a:solidFill>
                  <a:schemeClr val="dk1"/>
                </a:solidFill>
                <a:latin typeface="Garamond"/>
                <a:ea typeface="Garamond"/>
                <a:cs typeface="Garamond"/>
                <a:sym typeface="Garamond"/>
              </a:rPr>
              <a:t>Neighborhood/Area Plans</a:t>
            </a:r>
            <a:endParaRPr/>
          </a:p>
        </p:txBody>
      </p:sp>
      <p:sp>
        <p:nvSpPr>
          <p:cNvPr id="165" name="Google Shape;165;p9"/>
          <p:cNvSpPr txBox="1"/>
          <p:nvPr/>
        </p:nvSpPr>
        <p:spPr>
          <a:xfrm>
            <a:off x="4985654" y="4360484"/>
            <a:ext cx="6055179" cy="1468816"/>
          </a:xfrm>
          <a:prstGeom prst="rect">
            <a:avLst/>
          </a:prstGeom>
          <a:noFill/>
          <a:ln>
            <a:noFill/>
          </a:ln>
        </p:spPr>
        <p:txBody>
          <a:bodyPr spcFirstLastPara="1" wrap="square" lIns="91425" tIns="45700" rIns="91425" bIns="45700" anchor="ctr" anchorCtr="0">
            <a:noAutofit/>
          </a:bodyPr>
          <a:lstStyle/>
          <a:p>
            <a:pPr>
              <a:lnSpc>
                <a:spcPct val="120000"/>
              </a:lnSpc>
              <a:buClr>
                <a:schemeClr val="dk1"/>
              </a:buClr>
              <a:buSzPts val="2000"/>
            </a:pPr>
            <a:r>
              <a:rPr lang="en-US" sz="2000" b="1">
                <a:solidFill>
                  <a:schemeClr val="dk1"/>
                </a:solidFill>
                <a:latin typeface="Garamond"/>
                <a:ea typeface="Garamond"/>
                <a:cs typeface="Garamond"/>
                <a:sym typeface="Garamond"/>
              </a:rPr>
              <a:t>Land Development Code</a:t>
            </a:r>
            <a:endParaRPr/>
          </a:p>
          <a:p>
            <a:pPr>
              <a:lnSpc>
                <a:spcPct val="120000"/>
              </a:lnSpc>
              <a:buClr>
                <a:schemeClr val="dk1"/>
              </a:buClr>
              <a:buSzPts val="2000"/>
            </a:pPr>
            <a:r>
              <a:rPr lang="en-US" sz="2000" b="1">
                <a:solidFill>
                  <a:schemeClr val="dk1"/>
                </a:solidFill>
                <a:latin typeface="Garamond"/>
                <a:ea typeface="Garamond"/>
                <a:cs typeface="Garamond"/>
                <a:sym typeface="Garamond"/>
              </a:rPr>
              <a:t>Development Proposals</a:t>
            </a:r>
            <a:endParaRPr/>
          </a:p>
          <a:p>
            <a:pPr>
              <a:lnSpc>
                <a:spcPct val="120000"/>
              </a:lnSpc>
              <a:buClr>
                <a:schemeClr val="dk1"/>
              </a:buClr>
              <a:buSzPts val="2000"/>
            </a:pPr>
            <a:r>
              <a:rPr lang="en-US" sz="2000" b="1">
                <a:solidFill>
                  <a:schemeClr val="dk1"/>
                </a:solidFill>
                <a:latin typeface="Garamond"/>
                <a:ea typeface="Garamond"/>
                <a:cs typeface="Garamond"/>
                <a:sym typeface="Garamond"/>
              </a:rPr>
              <a:t>Planning Commission</a:t>
            </a:r>
            <a:endParaRPr/>
          </a:p>
          <a:p>
            <a:pPr>
              <a:lnSpc>
                <a:spcPct val="120000"/>
              </a:lnSpc>
              <a:buClr>
                <a:schemeClr val="dk1"/>
              </a:buClr>
              <a:buSzPts val="2000"/>
            </a:pPr>
            <a:r>
              <a:rPr lang="en-US" sz="2000" b="1">
                <a:solidFill>
                  <a:schemeClr val="dk1"/>
                </a:solidFill>
                <a:latin typeface="Garamond"/>
                <a:ea typeface="Garamond"/>
                <a:cs typeface="Garamond"/>
                <a:sym typeface="Garamond"/>
              </a:rPr>
              <a:t>Board of Zoning Adjustment</a:t>
            </a:r>
            <a:endParaRPr/>
          </a:p>
        </p:txBody>
      </p:sp>
      <p:sp>
        <p:nvSpPr>
          <p:cNvPr id="166" name="Google Shape;166;p9"/>
          <p:cNvSpPr txBox="1"/>
          <p:nvPr/>
        </p:nvSpPr>
        <p:spPr>
          <a:xfrm>
            <a:off x="705531" y="6054389"/>
            <a:ext cx="7784700" cy="707846"/>
          </a:xfrm>
          <a:prstGeom prst="rect">
            <a:avLst/>
          </a:prstGeom>
          <a:noFill/>
          <a:ln>
            <a:noFill/>
          </a:ln>
        </p:spPr>
        <p:txBody>
          <a:bodyPr spcFirstLastPara="1" wrap="square" lIns="91425" tIns="45700" rIns="91425" bIns="45700" anchor="t" anchorCtr="0">
            <a:spAutoFit/>
          </a:bodyPr>
          <a:lstStyle/>
          <a:p>
            <a:pPr>
              <a:buSzPts val="2000"/>
            </a:pPr>
            <a:r>
              <a:rPr lang="en-US" sz="2000" u="sng">
                <a:solidFill>
                  <a:schemeClr val="hlink"/>
                </a:solidFill>
                <a:latin typeface="Garamond"/>
                <a:ea typeface="Garamond"/>
                <a:cs typeface="Garamond"/>
                <a:sym typeface="Garamond"/>
                <a:hlinkClick r:id="rId5"/>
              </a:rPr>
              <a:t>https://louisvilleky.gov/government/advanced-planning-and-sustainability/completedadopted-neighborhood-plans-and-studies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NI 2">
  <a:themeElements>
    <a:clrScheme name="CFN Color scheme">
      <a:dk1>
        <a:sysClr val="windowText" lastClr="000000"/>
      </a:dk1>
      <a:lt1>
        <a:sysClr val="window" lastClr="FFFFFF"/>
      </a:lt1>
      <a:dk2>
        <a:srgbClr val="44546A"/>
      </a:dk2>
      <a:lt2>
        <a:srgbClr val="E7E6E6"/>
      </a:lt2>
      <a:accent1>
        <a:srgbClr val="47104A"/>
      </a:accent1>
      <a:accent2>
        <a:srgbClr val="64A098"/>
      </a:accent2>
      <a:accent3>
        <a:srgbClr val="EAC774"/>
      </a:accent3>
      <a:accent4>
        <a:srgbClr val="47104A"/>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 2" id="{B7C28A20-70AA-45BC-81AC-7267EAC3E2B7}" vid="{7451B3FE-B626-4DA2-BD07-DA12D313E520}"/>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TotalTime>
  <Words>790</Words>
  <Application>Microsoft Office PowerPoint</Application>
  <PresentationFormat>On-screen Show (4:3)</PresentationFormat>
  <Paragraphs>245</Paragraphs>
  <Slides>39</Slides>
  <Notes>39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6" baseType="lpstr">
      <vt:lpstr>Calibri Light</vt:lpstr>
      <vt:lpstr>Calibri</vt:lpstr>
      <vt:lpstr>Garamond</vt:lpstr>
      <vt:lpstr>Constantia</vt:lpstr>
      <vt:lpstr>Arial</vt:lpstr>
      <vt:lpstr>NI 2</vt:lpstr>
      <vt:lpstr>Acrobat.Document.11</vt:lpstr>
      <vt:lpstr>PowerPoint Presentation</vt:lpstr>
      <vt:lpstr>Welcome to Week 4</vt:lpstr>
      <vt:lpstr>Review: Asset Based Community Development (ABCD)</vt:lpstr>
      <vt:lpstr>Six Asset Areas</vt:lpstr>
      <vt:lpstr>Review: Three Challenges</vt:lpstr>
      <vt:lpstr>Neighborhood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Physical Features</vt:lpstr>
      <vt:lpstr>Five Organizing Themes</vt:lpstr>
      <vt:lpstr>Quality of Life</vt:lpstr>
      <vt:lpstr>PowerPoint Presentation</vt:lpstr>
      <vt:lpstr>How do you read the street?</vt:lpstr>
      <vt:lpstr>How does perspective change your assessment?</vt:lpstr>
      <vt:lpstr>Which one is the greater landmark?</vt:lpstr>
      <vt:lpstr>What are the uses? Where’s the edge?</vt:lpstr>
      <vt:lpstr>Where’s the path?</vt:lpstr>
      <vt:lpstr>Where’s the path?</vt:lpstr>
      <vt:lpstr>Dangerous by Design</vt:lpstr>
      <vt:lpstr>Dangerous by Design</vt:lpstr>
      <vt:lpstr>How do you use this for understanding your community?</vt:lpstr>
      <vt:lpstr>Tools &amp; Tips : ASK &amp; LISTEN</vt:lpstr>
      <vt:lpstr>Tools &amp; Tips: STUDY</vt:lpstr>
      <vt:lpstr>Existing Louisville Reports</vt:lpstr>
      <vt:lpstr>Tools &amp; Tips: OBSERVE</vt:lpstr>
      <vt:lpstr>PowerPoint Presentation</vt:lpstr>
      <vt:lpstr>Additional reading for nerds</vt:lpstr>
      <vt:lpstr>Break</vt:lpstr>
      <vt:lpstr>Ideal Neighborhoods Exercise</vt:lpstr>
      <vt:lpstr>PowerPoint Presentation</vt:lpstr>
      <vt:lpstr>Considering End Goals </vt:lpstr>
      <vt:lpstr>Examples:</vt:lpstr>
      <vt:lpstr>Utilizing Center for Neighborhoods NeighborMap Tools for Neighborhood Assessment https://www.centerforneighborhoods.org/resources, NeighborMap, Asset Mapper</vt:lpstr>
      <vt:lpstr>Next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TomS</dc:creator>
  <cp:lastModifiedBy>Senior Liaison</cp:lastModifiedBy>
  <cp:revision>3</cp:revision>
  <cp:lastPrinted>2022-02-17T21:43:34Z</cp:lastPrinted>
  <dcterms:created xsi:type="dcterms:W3CDTF">2015-01-14T21:52:02Z</dcterms:created>
  <dcterms:modified xsi:type="dcterms:W3CDTF">2022-02-22T16:38:22Z</dcterms:modified>
</cp:coreProperties>
</file>