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4" r:id="rId1"/>
  </p:sldMasterIdLst>
  <p:notesMasterIdLst>
    <p:notesMasterId r:id="rId32"/>
  </p:notesMasterIdLst>
  <p:handoutMasterIdLst>
    <p:handoutMasterId r:id="rId33"/>
  </p:handoutMasterIdLst>
  <p:sldIdLst>
    <p:sldId id="256" r:id="rId2"/>
    <p:sldId id="294" r:id="rId3"/>
    <p:sldId id="268" r:id="rId4"/>
    <p:sldId id="295" r:id="rId5"/>
    <p:sldId id="296" r:id="rId6"/>
    <p:sldId id="297" r:id="rId7"/>
    <p:sldId id="298" r:id="rId8"/>
    <p:sldId id="299" r:id="rId9"/>
    <p:sldId id="300" r:id="rId10"/>
    <p:sldId id="269" r:id="rId11"/>
    <p:sldId id="270" r:id="rId12"/>
    <p:sldId id="271" r:id="rId13"/>
    <p:sldId id="272" r:id="rId14"/>
    <p:sldId id="273" r:id="rId15"/>
    <p:sldId id="274" r:id="rId16"/>
    <p:sldId id="275" r:id="rId17"/>
    <p:sldId id="276" r:id="rId18"/>
    <p:sldId id="280" r:id="rId19"/>
    <p:sldId id="301" r:id="rId20"/>
    <p:sldId id="302" r:id="rId21"/>
    <p:sldId id="303" r:id="rId22"/>
    <p:sldId id="304" r:id="rId23"/>
    <p:sldId id="305" r:id="rId24"/>
    <p:sldId id="306" r:id="rId25"/>
    <p:sldId id="307" r:id="rId26"/>
    <p:sldId id="308" r:id="rId27"/>
    <p:sldId id="309" r:id="rId28"/>
    <p:sldId id="310" r:id="rId29"/>
    <p:sldId id="311" r:id="rId30"/>
    <p:sldId id="312" r:id="rId31"/>
  </p:sldIdLst>
  <p:sldSz cx="9144000" cy="6858000" type="screen4x3"/>
  <p:notesSz cx="7010400" cy="9296400"/>
  <p:embeddedFontLst>
    <p:embeddedFont>
      <p:font typeface="Constantia" panose="02030602050306030303" pitchFamily="18" charset="0"/>
      <p:regular r:id="rId34"/>
      <p:bold r:id="rId35"/>
      <p:italic r:id="rId36"/>
      <p:boldItalic r:id="rId37"/>
    </p:embeddedFont>
    <p:embeddedFont>
      <p:font typeface="Garamond" panose="02020404030301010803" pitchFamily="18" charset="0"/>
      <p:regular r:id="rId38"/>
      <p:bold r:id="rId39"/>
      <p:italic r:id="rId40"/>
    </p:embeddedFont>
    <p:embeddedFont>
      <p:font typeface="Merriweather" panose="020B0604020202020204" charset="0"/>
      <p:regular r:id="rId41"/>
      <p:bold r:id="rId42"/>
      <p:italic r:id="rId43"/>
      <p:boldItalic r:id="rId44"/>
    </p:embeddedFont>
    <p:embeddedFont>
      <p:font typeface="Calibri Light" panose="020F0302020204030204" pitchFamily="34" charset="0"/>
      <p:regular r:id="rId45"/>
      <p:italic r:id="rId46"/>
    </p:embeddedFont>
    <p:embeddedFont>
      <p:font typeface="Calibri" panose="020F0502020204030204" pitchFamily="34" charset="0"/>
      <p:regular r:id="rId47"/>
      <p:bold r:id="rId48"/>
      <p:italic r:id="rId49"/>
      <p:boldItalic r:id="rId5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57" roundtripDataSignature="AMtx7mh8CQI8VAdtZJiGYyARyw5xd6tFX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7104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3" autoAdjust="0"/>
    <p:restoredTop sz="94660"/>
  </p:normalViewPr>
  <p:slideViewPr>
    <p:cSldViewPr snapToGrid="0" showGuides="1">
      <p:cViewPr varScale="1">
        <p:scale>
          <a:sx n="91" d="100"/>
          <a:sy n="91" d="100"/>
        </p:scale>
        <p:origin x="1830"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font" Target="fonts/font14.fntdata"/><Relationship Id="rId50" Type="http://schemas.openxmlformats.org/officeDocument/2006/relationships/font" Target="fonts/font1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font" Target="fonts/font5.fntdata"/><Relationship Id="rId46" Type="http://schemas.openxmlformats.org/officeDocument/2006/relationships/font" Target="fonts/font13.fntdata"/><Relationship Id="rId59"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49" Type="http://schemas.openxmlformats.org/officeDocument/2006/relationships/font" Target="fonts/font16.fntdata"/><Relationship Id="rId57" Type="http://customschemas.google.com/relationships/presentationmetadata" Target="metadata"/><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1.fntdata"/><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font" Target="fonts/font15.fntdata"/><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2C6DE1AB-4924-4F00-8325-4AEAE36EA083}" type="datetimeFigureOut">
              <a:rPr lang="en-US" smtClean="0"/>
              <a:t>3/22/2022</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2EFE7F73-BAB3-4853-A688-14E7D02EDAF7}" type="slidenum">
              <a:rPr lang="en-US" smtClean="0"/>
              <a:t>‹#›</a:t>
            </a:fld>
            <a:endParaRPr lang="en-US"/>
          </a:p>
        </p:txBody>
      </p:sp>
    </p:spTree>
    <p:extLst>
      <p:ext uri="{BB962C8B-B14F-4D97-AF65-F5344CB8AC3E}">
        <p14:creationId xmlns:p14="http://schemas.microsoft.com/office/powerpoint/2010/main" val="8367981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34720" y="4415790"/>
            <a:ext cx="5140960" cy="4183380"/>
          </a:xfrm>
          <a:prstGeom prst="rect">
            <a:avLst/>
          </a:prstGeom>
          <a:noFill/>
          <a:ln>
            <a:noFill/>
          </a:ln>
        </p:spPr>
        <p:txBody>
          <a:bodyPr spcFirstLastPara="1" wrap="square" lIns="93175" tIns="46575" rIns="93175" bIns="46575" anchor="t" anchorCtr="0">
            <a:noAutofit/>
          </a:bodyPr>
          <a:lstStyle>
            <a:lvl1pPr marL="457200" marR="0" lvl="0" indent="-228600" algn="l" rtl="0">
              <a:spcBef>
                <a:spcPts val="0"/>
              </a:spcBef>
              <a:spcAft>
                <a:spcPts val="0"/>
              </a:spcAft>
              <a:buSzPts val="1400"/>
              <a:buNone/>
              <a:defRPr sz="1200" b="0" i="0" u="none" strike="noStrike" cap="none">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934720" y="4415790"/>
            <a:ext cx="514096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74" name="Google Shape;174;p16:notes"/>
          <p:cNvSpPr txBox="1">
            <a:spLocks noGrp="1"/>
          </p:cNvSpPr>
          <p:nvPr>
            <p:ph type="body" idx="1"/>
          </p:nvPr>
        </p:nvSpPr>
        <p:spPr>
          <a:xfrm>
            <a:off x="934720" y="4415790"/>
            <a:ext cx="5140960" cy="418338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75" name="Google Shape;175;p16:notes"/>
          <p:cNvSpPr txBox="1">
            <a:spLocks noGrp="1"/>
          </p:cNvSpPr>
          <p:nvPr>
            <p:ph type="sldNum" idx="12"/>
          </p:nvPr>
        </p:nvSpPr>
        <p:spPr>
          <a:xfrm>
            <a:off x="3967341" y="8760606"/>
            <a:ext cx="3035088" cy="46277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10</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82" name="Google Shape;182;p14:notes"/>
          <p:cNvSpPr txBox="1">
            <a:spLocks noGrp="1"/>
          </p:cNvSpPr>
          <p:nvPr>
            <p:ph type="body" idx="1"/>
          </p:nvPr>
        </p:nvSpPr>
        <p:spPr>
          <a:xfrm>
            <a:off x="934720" y="4415790"/>
            <a:ext cx="5140960" cy="418338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83" name="Google Shape;183;p14:notes"/>
          <p:cNvSpPr txBox="1">
            <a:spLocks noGrp="1"/>
          </p:cNvSpPr>
          <p:nvPr>
            <p:ph type="sldNum" idx="12"/>
          </p:nvPr>
        </p:nvSpPr>
        <p:spPr>
          <a:xfrm>
            <a:off x="3967341" y="8760606"/>
            <a:ext cx="3035088" cy="46277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11</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1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92" name="Google Shape;192;p15:notes"/>
          <p:cNvSpPr txBox="1">
            <a:spLocks noGrp="1"/>
          </p:cNvSpPr>
          <p:nvPr>
            <p:ph type="body" idx="1"/>
          </p:nvPr>
        </p:nvSpPr>
        <p:spPr>
          <a:xfrm>
            <a:off x="934720" y="4415790"/>
            <a:ext cx="5140960" cy="418338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93" name="Google Shape;193;p15:notes"/>
          <p:cNvSpPr txBox="1">
            <a:spLocks noGrp="1"/>
          </p:cNvSpPr>
          <p:nvPr>
            <p:ph type="sldNum" idx="12"/>
          </p:nvPr>
        </p:nvSpPr>
        <p:spPr>
          <a:xfrm>
            <a:off x="3967341" y="8760606"/>
            <a:ext cx="3035088" cy="46277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2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01" name="Google Shape;201;p23:notes"/>
          <p:cNvSpPr txBox="1">
            <a:spLocks noGrp="1"/>
          </p:cNvSpPr>
          <p:nvPr>
            <p:ph type="body" idx="1"/>
          </p:nvPr>
        </p:nvSpPr>
        <p:spPr>
          <a:xfrm>
            <a:off x="934720" y="4415790"/>
            <a:ext cx="5140960" cy="418338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02" name="Google Shape;202;p23:notes"/>
          <p:cNvSpPr txBox="1">
            <a:spLocks noGrp="1"/>
          </p:cNvSpPr>
          <p:nvPr>
            <p:ph type="sldNum" idx="12"/>
          </p:nvPr>
        </p:nvSpPr>
        <p:spPr>
          <a:xfrm>
            <a:off x="3967341" y="8760606"/>
            <a:ext cx="3035088" cy="46277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2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10" name="Google Shape;210;p24:notes"/>
          <p:cNvSpPr txBox="1">
            <a:spLocks noGrp="1"/>
          </p:cNvSpPr>
          <p:nvPr>
            <p:ph type="body" idx="1"/>
          </p:nvPr>
        </p:nvSpPr>
        <p:spPr>
          <a:xfrm>
            <a:off x="934720" y="4415790"/>
            <a:ext cx="5140960" cy="418338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11" name="Google Shape;211;p24:notes"/>
          <p:cNvSpPr txBox="1">
            <a:spLocks noGrp="1"/>
          </p:cNvSpPr>
          <p:nvPr>
            <p:ph type="sldNum" idx="12"/>
          </p:nvPr>
        </p:nvSpPr>
        <p:spPr>
          <a:xfrm>
            <a:off x="3967341" y="8760606"/>
            <a:ext cx="3035088" cy="46277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2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19" name="Google Shape;219;p25:notes"/>
          <p:cNvSpPr txBox="1">
            <a:spLocks noGrp="1"/>
          </p:cNvSpPr>
          <p:nvPr>
            <p:ph type="body" idx="1"/>
          </p:nvPr>
        </p:nvSpPr>
        <p:spPr>
          <a:xfrm>
            <a:off x="934720" y="4415790"/>
            <a:ext cx="5140960" cy="418338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20" name="Google Shape;220;p25:notes"/>
          <p:cNvSpPr txBox="1">
            <a:spLocks noGrp="1"/>
          </p:cNvSpPr>
          <p:nvPr>
            <p:ph type="sldNum" idx="12"/>
          </p:nvPr>
        </p:nvSpPr>
        <p:spPr>
          <a:xfrm>
            <a:off x="3967341" y="8760606"/>
            <a:ext cx="3035088" cy="46277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15</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2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27" name="Google Shape;227;p26:notes"/>
          <p:cNvSpPr txBox="1">
            <a:spLocks noGrp="1"/>
          </p:cNvSpPr>
          <p:nvPr>
            <p:ph type="body" idx="1"/>
          </p:nvPr>
        </p:nvSpPr>
        <p:spPr>
          <a:xfrm>
            <a:off x="934720" y="4415790"/>
            <a:ext cx="5140960" cy="418338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28" name="Google Shape;228;p26:notes"/>
          <p:cNvSpPr txBox="1">
            <a:spLocks noGrp="1"/>
          </p:cNvSpPr>
          <p:nvPr>
            <p:ph type="sldNum" idx="12"/>
          </p:nvPr>
        </p:nvSpPr>
        <p:spPr>
          <a:xfrm>
            <a:off x="3967341" y="8760606"/>
            <a:ext cx="3035088" cy="46277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16</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2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35" name="Google Shape;235;p27:notes"/>
          <p:cNvSpPr txBox="1">
            <a:spLocks noGrp="1"/>
          </p:cNvSpPr>
          <p:nvPr>
            <p:ph type="body" idx="1"/>
          </p:nvPr>
        </p:nvSpPr>
        <p:spPr>
          <a:xfrm>
            <a:off x="934720" y="4415790"/>
            <a:ext cx="5140960" cy="418338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36" name="Google Shape;236;p27:notes"/>
          <p:cNvSpPr txBox="1">
            <a:spLocks noGrp="1"/>
          </p:cNvSpPr>
          <p:nvPr>
            <p:ph type="sldNum" idx="12"/>
          </p:nvPr>
        </p:nvSpPr>
        <p:spPr>
          <a:xfrm>
            <a:off x="3967341" y="8760606"/>
            <a:ext cx="3035088" cy="46277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17</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30:notes"/>
          <p:cNvSpPr txBox="1">
            <a:spLocks noGrp="1"/>
          </p:cNvSpPr>
          <p:nvPr>
            <p:ph type="body" idx="1"/>
          </p:nvPr>
        </p:nvSpPr>
        <p:spPr>
          <a:xfrm>
            <a:off x="934720" y="4415790"/>
            <a:ext cx="514096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64" name="Google Shape;264;p3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31:notes"/>
          <p:cNvSpPr txBox="1">
            <a:spLocks noGrp="1"/>
          </p:cNvSpPr>
          <p:nvPr>
            <p:ph type="body" idx="1"/>
          </p:nvPr>
        </p:nvSpPr>
        <p:spPr>
          <a:xfrm>
            <a:off x="934720" y="4415790"/>
            <a:ext cx="514096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71" name="Google Shape;271;p3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019496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BE5AC0-8DAF-43FA-80D9-569F49CAA8F6}" type="slidenum">
              <a:rPr lang="en-US" smtClean="0"/>
              <a:t>2</a:t>
            </a:fld>
            <a:endParaRPr lang="en-US"/>
          </a:p>
        </p:txBody>
      </p:sp>
    </p:spTree>
    <p:extLst>
      <p:ext uri="{BB962C8B-B14F-4D97-AF65-F5344CB8AC3E}">
        <p14:creationId xmlns:p14="http://schemas.microsoft.com/office/powerpoint/2010/main" val="22010236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32:notes"/>
          <p:cNvSpPr txBox="1">
            <a:spLocks noGrp="1"/>
          </p:cNvSpPr>
          <p:nvPr>
            <p:ph type="body" idx="1"/>
          </p:nvPr>
        </p:nvSpPr>
        <p:spPr>
          <a:xfrm>
            <a:off x="934720" y="4415790"/>
            <a:ext cx="514096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77" name="Google Shape;277;p3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564000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33:notes"/>
          <p:cNvSpPr>
            <a:spLocks noGrp="1" noRot="1" noChangeAspect="1"/>
          </p:cNvSpPr>
          <p:nvPr>
            <p:ph type="sldImg" idx="2"/>
          </p:nvPr>
        </p:nvSpPr>
        <p:spPr>
          <a:xfrm>
            <a:off x="1425575" y="1150938"/>
            <a:ext cx="4152900" cy="31146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5" name="Google Shape;285;p33:notes"/>
          <p:cNvSpPr txBox="1">
            <a:spLocks noGrp="1"/>
          </p:cNvSpPr>
          <p:nvPr>
            <p:ph type="body" idx="1"/>
          </p:nvPr>
        </p:nvSpPr>
        <p:spPr>
          <a:xfrm>
            <a:off x="700404" y="4438749"/>
            <a:ext cx="5603240" cy="3631703"/>
          </a:xfrm>
          <a:prstGeom prst="rect">
            <a:avLst/>
          </a:prstGeom>
          <a:noFill/>
          <a:ln>
            <a:noFill/>
          </a:ln>
        </p:spPr>
        <p:txBody>
          <a:bodyPr spcFirstLastPara="1" wrap="square" lIns="92700" tIns="46350" rIns="92700" bIns="46350" anchor="t" anchorCtr="0">
            <a:noAutofit/>
          </a:bodyPr>
          <a:lstStyle/>
          <a:p>
            <a:pPr marL="0" marR="0" lvl="0" indent="0" algn="l" rtl="0">
              <a:spcBef>
                <a:spcPts val="0"/>
              </a:spcBef>
              <a:spcAft>
                <a:spcPts val="0"/>
              </a:spcAft>
              <a:buSzPts val="300"/>
              <a:buFont typeface="Arial"/>
              <a:buNone/>
            </a:pPr>
            <a:endParaRPr sz="1200" b="0" i="0" u="none" strike="noStrike" cap="none">
              <a:solidFill>
                <a:schemeClr val="dk1"/>
              </a:solidFill>
              <a:latin typeface="Calibri"/>
              <a:ea typeface="Calibri"/>
              <a:cs typeface="Calibri"/>
              <a:sym typeface="Calibri"/>
            </a:endParaRPr>
          </a:p>
        </p:txBody>
      </p:sp>
      <p:sp>
        <p:nvSpPr>
          <p:cNvPr id="286" name="Google Shape;286;p33:notes"/>
          <p:cNvSpPr txBox="1">
            <a:spLocks noGrp="1"/>
          </p:cNvSpPr>
          <p:nvPr>
            <p:ph type="sldNum" idx="12"/>
          </p:nvPr>
        </p:nvSpPr>
        <p:spPr>
          <a:xfrm>
            <a:off x="3967342" y="8760606"/>
            <a:ext cx="3035087" cy="462770"/>
          </a:xfrm>
          <a:prstGeom prst="rect">
            <a:avLst/>
          </a:prstGeom>
          <a:noFill/>
          <a:ln>
            <a:noFill/>
          </a:ln>
        </p:spPr>
        <p:txBody>
          <a:bodyPr spcFirstLastPara="1" wrap="square" lIns="92700" tIns="46350" rIns="92700" bIns="4635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21</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831525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34:notes"/>
          <p:cNvSpPr>
            <a:spLocks noGrp="1" noRot="1" noChangeAspect="1"/>
          </p:cNvSpPr>
          <p:nvPr>
            <p:ph type="sldImg" idx="2"/>
          </p:nvPr>
        </p:nvSpPr>
        <p:spPr>
          <a:xfrm>
            <a:off x="1425575" y="1150938"/>
            <a:ext cx="4152900" cy="31146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3" name="Google Shape;293;p34:notes"/>
          <p:cNvSpPr txBox="1">
            <a:spLocks noGrp="1"/>
          </p:cNvSpPr>
          <p:nvPr>
            <p:ph type="body" idx="1"/>
          </p:nvPr>
        </p:nvSpPr>
        <p:spPr>
          <a:xfrm>
            <a:off x="700404" y="4438749"/>
            <a:ext cx="5603240" cy="3631703"/>
          </a:xfrm>
          <a:prstGeom prst="rect">
            <a:avLst/>
          </a:prstGeom>
          <a:noFill/>
          <a:ln>
            <a:noFill/>
          </a:ln>
        </p:spPr>
        <p:txBody>
          <a:bodyPr spcFirstLastPara="1" wrap="square" lIns="92700" tIns="46350" rIns="92700" bIns="46350" anchor="t" anchorCtr="0">
            <a:noAutofit/>
          </a:bodyPr>
          <a:lstStyle/>
          <a:p>
            <a:pPr marL="0" marR="0" lvl="0" indent="0" algn="l" rtl="0">
              <a:spcBef>
                <a:spcPts val="0"/>
              </a:spcBef>
              <a:spcAft>
                <a:spcPts val="0"/>
              </a:spcAft>
              <a:buSzPts val="300"/>
              <a:buFont typeface="Arial"/>
              <a:buNone/>
            </a:pPr>
            <a:endParaRPr sz="1200" b="0" i="0" u="none" strike="noStrike" cap="none">
              <a:solidFill>
                <a:schemeClr val="dk1"/>
              </a:solidFill>
              <a:latin typeface="Calibri"/>
              <a:ea typeface="Calibri"/>
              <a:cs typeface="Calibri"/>
              <a:sym typeface="Calibri"/>
            </a:endParaRPr>
          </a:p>
        </p:txBody>
      </p:sp>
      <p:sp>
        <p:nvSpPr>
          <p:cNvPr id="294" name="Google Shape;294;p34:notes"/>
          <p:cNvSpPr txBox="1">
            <a:spLocks noGrp="1"/>
          </p:cNvSpPr>
          <p:nvPr>
            <p:ph type="sldNum" idx="12"/>
          </p:nvPr>
        </p:nvSpPr>
        <p:spPr>
          <a:xfrm>
            <a:off x="3967342" y="8760606"/>
            <a:ext cx="3035087" cy="462770"/>
          </a:xfrm>
          <a:prstGeom prst="rect">
            <a:avLst/>
          </a:prstGeom>
          <a:noFill/>
          <a:ln>
            <a:noFill/>
          </a:ln>
        </p:spPr>
        <p:txBody>
          <a:bodyPr spcFirstLastPara="1" wrap="square" lIns="92700" tIns="46350" rIns="92700" bIns="4635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22</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890867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35:notes"/>
          <p:cNvSpPr txBox="1">
            <a:spLocks noGrp="1"/>
          </p:cNvSpPr>
          <p:nvPr>
            <p:ph type="body" idx="1"/>
          </p:nvPr>
        </p:nvSpPr>
        <p:spPr>
          <a:xfrm>
            <a:off x="934720" y="4415790"/>
            <a:ext cx="514096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301" name="Google Shape;301;p3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722812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36:notes"/>
          <p:cNvSpPr txBox="1">
            <a:spLocks noGrp="1"/>
          </p:cNvSpPr>
          <p:nvPr>
            <p:ph type="body" idx="1"/>
          </p:nvPr>
        </p:nvSpPr>
        <p:spPr>
          <a:xfrm>
            <a:off x="934720" y="4415790"/>
            <a:ext cx="514096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308" name="Google Shape;308;p3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335594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37:notes"/>
          <p:cNvSpPr>
            <a:spLocks noGrp="1" noRot="1" noChangeAspect="1"/>
          </p:cNvSpPr>
          <p:nvPr>
            <p:ph type="sldImg" idx="2"/>
          </p:nvPr>
        </p:nvSpPr>
        <p:spPr>
          <a:xfrm>
            <a:off x="1425575" y="1150938"/>
            <a:ext cx="4152900" cy="31146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2" name="Google Shape;322;p37:notes"/>
          <p:cNvSpPr txBox="1">
            <a:spLocks noGrp="1"/>
          </p:cNvSpPr>
          <p:nvPr>
            <p:ph type="body" idx="1"/>
          </p:nvPr>
        </p:nvSpPr>
        <p:spPr>
          <a:xfrm>
            <a:off x="700404" y="4438749"/>
            <a:ext cx="5603240" cy="3631703"/>
          </a:xfrm>
          <a:prstGeom prst="rect">
            <a:avLst/>
          </a:prstGeom>
          <a:noFill/>
          <a:ln>
            <a:noFill/>
          </a:ln>
        </p:spPr>
        <p:txBody>
          <a:bodyPr spcFirstLastPara="1" wrap="square" lIns="92700" tIns="46350" rIns="92700" bIns="46350" anchor="t" anchorCtr="0">
            <a:noAutofit/>
          </a:bodyPr>
          <a:lstStyle/>
          <a:p>
            <a:pPr marL="0" marR="0" lvl="0" indent="0" algn="l" rtl="0">
              <a:spcBef>
                <a:spcPts val="0"/>
              </a:spcBef>
              <a:spcAft>
                <a:spcPts val="0"/>
              </a:spcAft>
              <a:buSzPts val="300"/>
              <a:buFont typeface="Arial"/>
              <a:buNone/>
            </a:pPr>
            <a:endParaRPr sz="1200" b="0" i="0" u="none" strike="noStrike" cap="none">
              <a:solidFill>
                <a:schemeClr val="dk1"/>
              </a:solidFill>
              <a:latin typeface="Calibri"/>
              <a:ea typeface="Calibri"/>
              <a:cs typeface="Calibri"/>
              <a:sym typeface="Calibri"/>
            </a:endParaRPr>
          </a:p>
        </p:txBody>
      </p:sp>
      <p:sp>
        <p:nvSpPr>
          <p:cNvPr id="323" name="Google Shape;323;p37:notes"/>
          <p:cNvSpPr txBox="1">
            <a:spLocks noGrp="1"/>
          </p:cNvSpPr>
          <p:nvPr>
            <p:ph type="sldNum" idx="12"/>
          </p:nvPr>
        </p:nvSpPr>
        <p:spPr>
          <a:xfrm>
            <a:off x="3967342" y="8760606"/>
            <a:ext cx="3035087" cy="462770"/>
          </a:xfrm>
          <a:prstGeom prst="rect">
            <a:avLst/>
          </a:prstGeom>
          <a:noFill/>
          <a:ln>
            <a:noFill/>
          </a:ln>
        </p:spPr>
        <p:txBody>
          <a:bodyPr spcFirstLastPara="1" wrap="square" lIns="92700" tIns="46350" rIns="92700" bIns="4635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25</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061335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38:notes"/>
          <p:cNvSpPr>
            <a:spLocks noGrp="1" noRot="1" noChangeAspect="1"/>
          </p:cNvSpPr>
          <p:nvPr>
            <p:ph type="sldImg" idx="2"/>
          </p:nvPr>
        </p:nvSpPr>
        <p:spPr>
          <a:xfrm>
            <a:off x="1425575" y="1150938"/>
            <a:ext cx="4152900" cy="31146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1" name="Google Shape;331;p38:notes"/>
          <p:cNvSpPr txBox="1">
            <a:spLocks noGrp="1"/>
          </p:cNvSpPr>
          <p:nvPr>
            <p:ph type="body" idx="1"/>
          </p:nvPr>
        </p:nvSpPr>
        <p:spPr>
          <a:xfrm>
            <a:off x="700404" y="4438749"/>
            <a:ext cx="5603240" cy="3631703"/>
          </a:xfrm>
          <a:prstGeom prst="rect">
            <a:avLst/>
          </a:prstGeom>
          <a:noFill/>
          <a:ln>
            <a:noFill/>
          </a:ln>
        </p:spPr>
        <p:txBody>
          <a:bodyPr spcFirstLastPara="1" wrap="square" lIns="92700" tIns="46350" rIns="92700" bIns="46350" anchor="t" anchorCtr="0">
            <a:noAutofit/>
          </a:bodyPr>
          <a:lstStyle/>
          <a:p>
            <a:pPr marL="0" marR="0" lvl="0" indent="0" algn="l" rtl="0">
              <a:spcBef>
                <a:spcPts val="0"/>
              </a:spcBef>
              <a:spcAft>
                <a:spcPts val="0"/>
              </a:spcAft>
              <a:buSzPts val="300"/>
              <a:buFont typeface="Arial"/>
              <a:buNone/>
            </a:pPr>
            <a:endParaRPr sz="1200" b="0" i="0" u="none" strike="noStrike" cap="none">
              <a:solidFill>
                <a:schemeClr val="dk1"/>
              </a:solidFill>
              <a:latin typeface="Calibri"/>
              <a:ea typeface="Calibri"/>
              <a:cs typeface="Calibri"/>
              <a:sym typeface="Calibri"/>
            </a:endParaRPr>
          </a:p>
        </p:txBody>
      </p:sp>
      <p:sp>
        <p:nvSpPr>
          <p:cNvPr id="332" name="Google Shape;332;p38:notes"/>
          <p:cNvSpPr txBox="1">
            <a:spLocks noGrp="1"/>
          </p:cNvSpPr>
          <p:nvPr>
            <p:ph type="sldNum" idx="12"/>
          </p:nvPr>
        </p:nvSpPr>
        <p:spPr>
          <a:xfrm>
            <a:off x="3967342" y="8760606"/>
            <a:ext cx="3035087" cy="462770"/>
          </a:xfrm>
          <a:prstGeom prst="rect">
            <a:avLst/>
          </a:prstGeom>
          <a:noFill/>
          <a:ln>
            <a:noFill/>
          </a:ln>
        </p:spPr>
        <p:txBody>
          <a:bodyPr spcFirstLastPara="1" wrap="square" lIns="92700" tIns="46350" rIns="92700" bIns="4635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26</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607307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39:notes"/>
          <p:cNvSpPr>
            <a:spLocks noGrp="1" noRot="1" noChangeAspect="1"/>
          </p:cNvSpPr>
          <p:nvPr>
            <p:ph type="sldImg" idx="2"/>
          </p:nvPr>
        </p:nvSpPr>
        <p:spPr>
          <a:xfrm>
            <a:off x="1425575" y="1150938"/>
            <a:ext cx="4152900" cy="31146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9" name="Google Shape;339;p39:notes"/>
          <p:cNvSpPr txBox="1">
            <a:spLocks noGrp="1"/>
          </p:cNvSpPr>
          <p:nvPr>
            <p:ph type="body" idx="1"/>
          </p:nvPr>
        </p:nvSpPr>
        <p:spPr>
          <a:xfrm>
            <a:off x="700404" y="4438749"/>
            <a:ext cx="5603240" cy="3631703"/>
          </a:xfrm>
          <a:prstGeom prst="rect">
            <a:avLst/>
          </a:prstGeom>
          <a:noFill/>
          <a:ln>
            <a:noFill/>
          </a:ln>
        </p:spPr>
        <p:txBody>
          <a:bodyPr spcFirstLastPara="1" wrap="square" lIns="92700" tIns="46350" rIns="92700" bIns="46350" anchor="t" anchorCtr="0">
            <a:noAutofit/>
          </a:bodyPr>
          <a:lstStyle/>
          <a:p>
            <a:pPr marL="0" marR="0" lvl="0" indent="0" algn="l" rtl="0">
              <a:spcBef>
                <a:spcPts val="0"/>
              </a:spcBef>
              <a:spcAft>
                <a:spcPts val="0"/>
              </a:spcAft>
              <a:buSzPts val="300"/>
              <a:buFont typeface="Arial"/>
              <a:buNone/>
            </a:pPr>
            <a:endParaRPr sz="1200" b="0" i="0" u="none" strike="noStrike" cap="none">
              <a:solidFill>
                <a:schemeClr val="dk1"/>
              </a:solidFill>
              <a:latin typeface="Calibri"/>
              <a:ea typeface="Calibri"/>
              <a:cs typeface="Calibri"/>
              <a:sym typeface="Calibri"/>
            </a:endParaRPr>
          </a:p>
        </p:txBody>
      </p:sp>
      <p:sp>
        <p:nvSpPr>
          <p:cNvPr id="340" name="Google Shape;340;p39:notes"/>
          <p:cNvSpPr txBox="1">
            <a:spLocks noGrp="1"/>
          </p:cNvSpPr>
          <p:nvPr>
            <p:ph type="sldNum" idx="12"/>
          </p:nvPr>
        </p:nvSpPr>
        <p:spPr>
          <a:xfrm>
            <a:off x="3967342" y="8760606"/>
            <a:ext cx="3035087" cy="462770"/>
          </a:xfrm>
          <a:prstGeom prst="rect">
            <a:avLst/>
          </a:prstGeom>
          <a:noFill/>
          <a:ln>
            <a:noFill/>
          </a:ln>
        </p:spPr>
        <p:txBody>
          <a:bodyPr spcFirstLastPara="1" wrap="square" lIns="92700" tIns="46350" rIns="92700" bIns="4635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27</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67789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p40:notes"/>
          <p:cNvSpPr>
            <a:spLocks noGrp="1" noRot="1" noChangeAspect="1"/>
          </p:cNvSpPr>
          <p:nvPr>
            <p:ph type="sldImg" idx="2"/>
          </p:nvPr>
        </p:nvSpPr>
        <p:spPr>
          <a:xfrm>
            <a:off x="1425575" y="1150938"/>
            <a:ext cx="4152900" cy="31146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7" name="Google Shape;347;p40:notes"/>
          <p:cNvSpPr txBox="1">
            <a:spLocks noGrp="1"/>
          </p:cNvSpPr>
          <p:nvPr>
            <p:ph type="body" idx="1"/>
          </p:nvPr>
        </p:nvSpPr>
        <p:spPr>
          <a:xfrm>
            <a:off x="700404" y="4438749"/>
            <a:ext cx="5603240" cy="3631703"/>
          </a:xfrm>
          <a:prstGeom prst="rect">
            <a:avLst/>
          </a:prstGeom>
          <a:noFill/>
          <a:ln>
            <a:noFill/>
          </a:ln>
        </p:spPr>
        <p:txBody>
          <a:bodyPr spcFirstLastPara="1" wrap="square" lIns="92700" tIns="46350" rIns="92700" bIns="46350" anchor="t" anchorCtr="0">
            <a:noAutofit/>
          </a:bodyPr>
          <a:lstStyle/>
          <a:p>
            <a:pPr marL="0" marR="0" lvl="0" indent="0" algn="l" rtl="0">
              <a:spcBef>
                <a:spcPts val="0"/>
              </a:spcBef>
              <a:spcAft>
                <a:spcPts val="0"/>
              </a:spcAft>
              <a:buSzPts val="300"/>
              <a:buFont typeface="Arial"/>
              <a:buNone/>
            </a:pPr>
            <a:endParaRPr sz="1200" b="0" i="0" u="none" strike="noStrike" cap="none">
              <a:solidFill>
                <a:schemeClr val="dk1"/>
              </a:solidFill>
              <a:latin typeface="Calibri"/>
              <a:ea typeface="Calibri"/>
              <a:cs typeface="Calibri"/>
              <a:sym typeface="Calibri"/>
            </a:endParaRPr>
          </a:p>
        </p:txBody>
      </p:sp>
      <p:sp>
        <p:nvSpPr>
          <p:cNvPr id="348" name="Google Shape;348;p40:notes"/>
          <p:cNvSpPr txBox="1">
            <a:spLocks noGrp="1"/>
          </p:cNvSpPr>
          <p:nvPr>
            <p:ph type="sldNum" idx="12"/>
          </p:nvPr>
        </p:nvSpPr>
        <p:spPr>
          <a:xfrm>
            <a:off x="3967342" y="8760606"/>
            <a:ext cx="3035087" cy="462770"/>
          </a:xfrm>
          <a:prstGeom prst="rect">
            <a:avLst/>
          </a:prstGeom>
          <a:noFill/>
          <a:ln>
            <a:noFill/>
          </a:ln>
        </p:spPr>
        <p:txBody>
          <a:bodyPr spcFirstLastPara="1" wrap="square" lIns="92700" tIns="46350" rIns="92700" bIns="4635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28</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761533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p41:notes"/>
          <p:cNvSpPr>
            <a:spLocks noGrp="1" noRot="1" noChangeAspect="1"/>
          </p:cNvSpPr>
          <p:nvPr>
            <p:ph type="sldImg" idx="2"/>
          </p:nvPr>
        </p:nvSpPr>
        <p:spPr>
          <a:xfrm>
            <a:off x="1425575" y="1150938"/>
            <a:ext cx="4152900" cy="31146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5" name="Google Shape;355;p41:notes"/>
          <p:cNvSpPr txBox="1">
            <a:spLocks noGrp="1"/>
          </p:cNvSpPr>
          <p:nvPr>
            <p:ph type="body" idx="1"/>
          </p:nvPr>
        </p:nvSpPr>
        <p:spPr>
          <a:xfrm>
            <a:off x="700404" y="4438749"/>
            <a:ext cx="5603240" cy="3631703"/>
          </a:xfrm>
          <a:prstGeom prst="rect">
            <a:avLst/>
          </a:prstGeom>
          <a:noFill/>
          <a:ln>
            <a:noFill/>
          </a:ln>
        </p:spPr>
        <p:txBody>
          <a:bodyPr spcFirstLastPara="1" wrap="square" lIns="92700" tIns="46350" rIns="92700" bIns="46350" anchor="t" anchorCtr="0">
            <a:noAutofit/>
          </a:bodyPr>
          <a:lstStyle/>
          <a:p>
            <a:pPr marL="0" marR="0" lvl="0" indent="0" algn="l" rtl="0">
              <a:spcBef>
                <a:spcPts val="0"/>
              </a:spcBef>
              <a:spcAft>
                <a:spcPts val="0"/>
              </a:spcAft>
              <a:buSzPts val="300"/>
              <a:buFont typeface="Arial"/>
              <a:buNone/>
            </a:pPr>
            <a:endParaRPr sz="1200" b="0" i="0" u="none" strike="noStrike" cap="none">
              <a:solidFill>
                <a:schemeClr val="dk1"/>
              </a:solidFill>
              <a:latin typeface="Calibri"/>
              <a:ea typeface="Calibri"/>
              <a:cs typeface="Calibri"/>
              <a:sym typeface="Calibri"/>
            </a:endParaRPr>
          </a:p>
        </p:txBody>
      </p:sp>
      <p:sp>
        <p:nvSpPr>
          <p:cNvPr id="356" name="Google Shape;356;p41:notes"/>
          <p:cNvSpPr txBox="1">
            <a:spLocks noGrp="1"/>
          </p:cNvSpPr>
          <p:nvPr>
            <p:ph type="sldNum" idx="12"/>
          </p:nvPr>
        </p:nvSpPr>
        <p:spPr>
          <a:xfrm>
            <a:off x="3967342" y="8760606"/>
            <a:ext cx="3035087" cy="462770"/>
          </a:xfrm>
          <a:prstGeom prst="rect">
            <a:avLst/>
          </a:prstGeom>
          <a:noFill/>
          <a:ln>
            <a:noFill/>
          </a:ln>
        </p:spPr>
        <p:txBody>
          <a:bodyPr spcFirstLastPara="1" wrap="square" lIns="92700" tIns="46350" rIns="92700" bIns="4635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29</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39289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63d4e21620_0_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6" name="Google Shape;166;g63d4e21620_0_0:notes"/>
          <p:cNvSpPr txBox="1">
            <a:spLocks noGrp="1"/>
          </p:cNvSpPr>
          <p:nvPr>
            <p:ph type="body" idx="1"/>
          </p:nvPr>
        </p:nvSpPr>
        <p:spPr>
          <a:xfrm>
            <a:off x="934720" y="4415790"/>
            <a:ext cx="5141100" cy="4183499"/>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67" name="Google Shape;167;g63d4e21620_0_0:notes"/>
          <p:cNvSpPr txBox="1">
            <a:spLocks noGrp="1"/>
          </p:cNvSpPr>
          <p:nvPr>
            <p:ph type="sldNum" idx="12"/>
          </p:nvPr>
        </p:nvSpPr>
        <p:spPr>
          <a:xfrm>
            <a:off x="3967341" y="8760606"/>
            <a:ext cx="3035100" cy="462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42:notes"/>
          <p:cNvSpPr>
            <a:spLocks noGrp="1" noRot="1" noChangeAspect="1"/>
          </p:cNvSpPr>
          <p:nvPr>
            <p:ph type="sldImg" idx="2"/>
          </p:nvPr>
        </p:nvSpPr>
        <p:spPr>
          <a:xfrm>
            <a:off x="1425575" y="1150938"/>
            <a:ext cx="4152900" cy="31146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3" name="Google Shape;363;p42:notes"/>
          <p:cNvSpPr txBox="1">
            <a:spLocks noGrp="1"/>
          </p:cNvSpPr>
          <p:nvPr>
            <p:ph type="body" idx="1"/>
          </p:nvPr>
        </p:nvSpPr>
        <p:spPr>
          <a:xfrm>
            <a:off x="700404" y="4438749"/>
            <a:ext cx="5603240" cy="3631703"/>
          </a:xfrm>
          <a:prstGeom prst="rect">
            <a:avLst/>
          </a:prstGeom>
          <a:noFill/>
          <a:ln>
            <a:noFill/>
          </a:ln>
        </p:spPr>
        <p:txBody>
          <a:bodyPr spcFirstLastPara="1" wrap="square" lIns="92700" tIns="46350" rIns="92700" bIns="46350" anchor="t" anchorCtr="0">
            <a:noAutofit/>
          </a:bodyPr>
          <a:lstStyle/>
          <a:p>
            <a:pPr marL="0" marR="0" lvl="0" indent="0" algn="l" rtl="0">
              <a:spcBef>
                <a:spcPts val="0"/>
              </a:spcBef>
              <a:spcAft>
                <a:spcPts val="0"/>
              </a:spcAft>
              <a:buSzPts val="300"/>
              <a:buFont typeface="Arial"/>
              <a:buNone/>
            </a:pPr>
            <a:endParaRPr sz="1200" b="0" i="0" u="none" strike="noStrike" cap="none">
              <a:solidFill>
                <a:schemeClr val="dk1"/>
              </a:solidFill>
              <a:latin typeface="Calibri"/>
              <a:ea typeface="Calibri"/>
              <a:cs typeface="Calibri"/>
              <a:sym typeface="Calibri"/>
            </a:endParaRPr>
          </a:p>
        </p:txBody>
      </p:sp>
      <p:sp>
        <p:nvSpPr>
          <p:cNvPr id="364" name="Google Shape;364;p42:notes"/>
          <p:cNvSpPr txBox="1">
            <a:spLocks noGrp="1"/>
          </p:cNvSpPr>
          <p:nvPr>
            <p:ph type="sldNum" idx="12"/>
          </p:nvPr>
        </p:nvSpPr>
        <p:spPr>
          <a:xfrm>
            <a:off x="3967342" y="8760606"/>
            <a:ext cx="3035087" cy="462770"/>
          </a:xfrm>
          <a:prstGeom prst="rect">
            <a:avLst/>
          </a:prstGeom>
          <a:noFill/>
          <a:ln>
            <a:noFill/>
          </a:ln>
        </p:spPr>
        <p:txBody>
          <a:bodyPr spcFirstLastPara="1" wrap="square" lIns="92700" tIns="46350" rIns="92700" bIns="4635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30</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942146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5:notes"/>
          <p:cNvSpPr txBox="1">
            <a:spLocks noGrp="1"/>
          </p:cNvSpPr>
          <p:nvPr>
            <p:ph type="body" idx="1"/>
          </p:nvPr>
        </p:nvSpPr>
        <p:spPr>
          <a:xfrm>
            <a:off x="934720" y="4415790"/>
            <a:ext cx="514096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10" name="Google Shape;110;p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88191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6:notes"/>
          <p:cNvSpPr txBox="1">
            <a:spLocks noGrp="1"/>
          </p:cNvSpPr>
          <p:nvPr>
            <p:ph type="body" idx="1"/>
          </p:nvPr>
        </p:nvSpPr>
        <p:spPr>
          <a:xfrm>
            <a:off x="934720" y="4415790"/>
            <a:ext cx="514096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17" name="Google Shape;117;p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336318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7:notes"/>
          <p:cNvSpPr txBox="1">
            <a:spLocks noGrp="1"/>
          </p:cNvSpPr>
          <p:nvPr>
            <p:ph type="body" idx="1"/>
          </p:nvPr>
        </p:nvSpPr>
        <p:spPr>
          <a:xfrm>
            <a:off x="934720" y="4415790"/>
            <a:ext cx="514096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24" name="Google Shape;124;p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007194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8:notes"/>
          <p:cNvSpPr txBox="1">
            <a:spLocks noGrp="1"/>
          </p:cNvSpPr>
          <p:nvPr>
            <p:ph type="body" idx="1"/>
          </p:nvPr>
        </p:nvSpPr>
        <p:spPr>
          <a:xfrm>
            <a:off x="934720" y="4415790"/>
            <a:ext cx="514096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31" name="Google Shape;131;p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076643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9:notes"/>
          <p:cNvSpPr txBox="1">
            <a:spLocks noGrp="1"/>
          </p:cNvSpPr>
          <p:nvPr>
            <p:ph type="body" idx="1"/>
          </p:nvPr>
        </p:nvSpPr>
        <p:spPr>
          <a:xfrm>
            <a:off x="934720" y="4415790"/>
            <a:ext cx="514096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38" name="Google Shape;138;p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562492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10:notes"/>
          <p:cNvSpPr txBox="1">
            <a:spLocks noGrp="1"/>
          </p:cNvSpPr>
          <p:nvPr>
            <p:ph type="body" idx="1"/>
          </p:nvPr>
        </p:nvSpPr>
        <p:spPr>
          <a:xfrm>
            <a:off x="934720" y="4415790"/>
            <a:ext cx="514096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45" name="Google Shape;145;p1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921503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000000-1234-1234-1234-123412341234}" type="slidenum">
              <a:rPr lang="en-US" smtClean="0"/>
              <a:pPr/>
              <a:t>‹#›</a:t>
            </a:fld>
            <a:endParaRPr lang="en-US"/>
          </a:p>
        </p:txBody>
      </p:sp>
    </p:spTree>
    <p:extLst>
      <p:ext uri="{BB962C8B-B14F-4D97-AF65-F5344CB8AC3E}">
        <p14:creationId xmlns:p14="http://schemas.microsoft.com/office/powerpoint/2010/main" val="2799917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000000-1234-1234-1234-123412341234}" type="slidenum">
              <a:rPr lang="en-US" smtClean="0"/>
              <a:pPr/>
              <a:t>‹#›</a:t>
            </a:fld>
            <a:endParaRPr lang="en-US"/>
          </a:p>
        </p:txBody>
      </p:sp>
    </p:spTree>
    <p:extLst>
      <p:ext uri="{BB962C8B-B14F-4D97-AF65-F5344CB8AC3E}">
        <p14:creationId xmlns:p14="http://schemas.microsoft.com/office/powerpoint/2010/main" val="929710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000000-1234-1234-1234-123412341234}" type="slidenum">
              <a:rPr lang="en-US" smtClean="0"/>
              <a:pPr/>
              <a:t>‹#›</a:t>
            </a:fld>
            <a:endParaRPr lang="en-US"/>
          </a:p>
        </p:txBody>
      </p:sp>
    </p:spTree>
    <p:extLst>
      <p:ext uri="{BB962C8B-B14F-4D97-AF65-F5344CB8AC3E}">
        <p14:creationId xmlns:p14="http://schemas.microsoft.com/office/powerpoint/2010/main" val="341595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000000-1234-1234-1234-123412341234}" type="slidenum">
              <a:rPr lang="en-US" smtClean="0"/>
              <a:pPr/>
              <a:t>‹#›</a:t>
            </a:fld>
            <a:endParaRPr lang="en-US"/>
          </a:p>
        </p:txBody>
      </p:sp>
    </p:spTree>
    <p:extLst>
      <p:ext uri="{BB962C8B-B14F-4D97-AF65-F5344CB8AC3E}">
        <p14:creationId xmlns:p14="http://schemas.microsoft.com/office/powerpoint/2010/main" val="2769362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000000-1234-1234-1234-123412341234}" type="slidenum">
              <a:rPr lang="en-US" smtClean="0"/>
              <a:pPr/>
              <a:t>‹#›</a:t>
            </a:fld>
            <a:endParaRPr lang="en-US"/>
          </a:p>
        </p:txBody>
      </p:sp>
    </p:spTree>
    <p:extLst>
      <p:ext uri="{BB962C8B-B14F-4D97-AF65-F5344CB8AC3E}">
        <p14:creationId xmlns:p14="http://schemas.microsoft.com/office/powerpoint/2010/main" val="280694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000000-1234-1234-1234-123412341234}" type="slidenum">
              <a:rPr lang="en-US" smtClean="0"/>
              <a:pPr/>
              <a:t>‹#›</a:t>
            </a:fld>
            <a:endParaRPr lang="en-US"/>
          </a:p>
        </p:txBody>
      </p:sp>
    </p:spTree>
    <p:extLst>
      <p:ext uri="{BB962C8B-B14F-4D97-AF65-F5344CB8AC3E}">
        <p14:creationId xmlns:p14="http://schemas.microsoft.com/office/powerpoint/2010/main" val="3653383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000000-1234-1234-1234-123412341234}" type="slidenum">
              <a:rPr lang="en-US" smtClean="0"/>
              <a:pPr/>
              <a:t>‹#›</a:t>
            </a:fld>
            <a:endParaRPr lang="en-US"/>
          </a:p>
        </p:txBody>
      </p:sp>
    </p:spTree>
    <p:extLst>
      <p:ext uri="{BB962C8B-B14F-4D97-AF65-F5344CB8AC3E}">
        <p14:creationId xmlns:p14="http://schemas.microsoft.com/office/powerpoint/2010/main" val="1816667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000000-1234-1234-1234-123412341234}" type="slidenum">
              <a:rPr lang="en-US" smtClean="0"/>
              <a:pPr/>
              <a:t>‹#›</a:t>
            </a:fld>
            <a:endParaRPr lang="en-US"/>
          </a:p>
        </p:txBody>
      </p:sp>
    </p:spTree>
    <p:extLst>
      <p:ext uri="{BB962C8B-B14F-4D97-AF65-F5344CB8AC3E}">
        <p14:creationId xmlns:p14="http://schemas.microsoft.com/office/powerpoint/2010/main" val="3812375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0000000-1234-1234-1234-123412341234}" type="slidenum">
              <a:rPr lang="en-US" smtClean="0"/>
              <a:pPr/>
              <a:t>‹#›</a:t>
            </a:fld>
            <a:endParaRPr lang="en-US"/>
          </a:p>
        </p:txBody>
      </p:sp>
    </p:spTree>
    <p:extLst>
      <p:ext uri="{BB962C8B-B14F-4D97-AF65-F5344CB8AC3E}">
        <p14:creationId xmlns:p14="http://schemas.microsoft.com/office/powerpoint/2010/main" val="1863297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000000-1234-1234-1234-123412341234}" type="slidenum">
              <a:rPr lang="en-US" smtClean="0"/>
              <a:pPr/>
              <a:t>‹#›</a:t>
            </a:fld>
            <a:endParaRPr lang="en-US"/>
          </a:p>
        </p:txBody>
      </p:sp>
    </p:spTree>
    <p:extLst>
      <p:ext uri="{BB962C8B-B14F-4D97-AF65-F5344CB8AC3E}">
        <p14:creationId xmlns:p14="http://schemas.microsoft.com/office/powerpoint/2010/main" val="2319942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000000-1234-1234-1234-123412341234}" type="slidenum">
              <a:rPr lang="en-US" smtClean="0"/>
              <a:pPr/>
              <a:t>‹#›</a:t>
            </a:fld>
            <a:endParaRPr lang="en-US"/>
          </a:p>
        </p:txBody>
      </p:sp>
    </p:spTree>
    <p:extLst>
      <p:ext uri="{BB962C8B-B14F-4D97-AF65-F5344CB8AC3E}">
        <p14:creationId xmlns:p14="http://schemas.microsoft.com/office/powerpoint/2010/main" val="756049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0000"/>
            <a:lum/>
          </a:blip>
          <a:srcRect/>
          <a:stretch>
            <a:fillRect l="58000" t="-4000" r="-54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0000000-1234-1234-1234-123412341234}" type="slidenum">
              <a:rPr lang="en-US" smtClean="0"/>
              <a:pPr/>
              <a:t>‹#›</a:t>
            </a:fld>
            <a:endParaRPr lang="en-US"/>
          </a:p>
        </p:txBody>
      </p:sp>
    </p:spTree>
    <p:extLst>
      <p:ext uri="{BB962C8B-B14F-4D97-AF65-F5344CB8AC3E}">
        <p14:creationId xmlns:p14="http://schemas.microsoft.com/office/powerpoint/2010/main" val="273540774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
          <p:cNvPicPr preferRelativeResize="0"/>
          <p:nvPr/>
        </p:nvPicPr>
        <p:blipFill>
          <a:blip r:embed="rId3">
            <a:extLst>
              <a:ext uri="{28A0092B-C50C-407E-A947-70E740481C1C}">
                <a14:useLocalDpi xmlns:a14="http://schemas.microsoft.com/office/drawing/2010/main" val="0"/>
              </a:ext>
            </a:extLst>
          </a:blip>
          <a:stretch>
            <a:fillRect/>
          </a:stretch>
        </p:blipFill>
        <p:spPr>
          <a:xfrm>
            <a:off x="1871794" y="384380"/>
            <a:ext cx="5400411" cy="1320125"/>
          </a:xfrm>
          <a:prstGeom prst="rect">
            <a:avLst/>
          </a:prstGeom>
          <a:noFill/>
          <a:ln>
            <a:noFill/>
          </a:ln>
        </p:spPr>
      </p:pic>
      <p:pic>
        <p:nvPicPr>
          <p:cNvPr id="85" name="Google Shape;85;p1"/>
          <p:cNvPicPr preferRelativeResize="0"/>
          <p:nvPr/>
        </p:nvPicPr>
        <p:blipFill rotWithShape="1">
          <a:blip r:embed="rId4">
            <a:alphaModFix/>
          </a:blip>
          <a:srcRect/>
          <a:stretch/>
        </p:blipFill>
        <p:spPr>
          <a:xfrm>
            <a:off x="0" y="2483731"/>
            <a:ext cx="9144000" cy="2393071"/>
          </a:xfrm>
          <a:prstGeom prst="rect">
            <a:avLst/>
          </a:prstGeom>
          <a:noFill/>
          <a:ln>
            <a:noFill/>
          </a:ln>
          <a:effectLst>
            <a:reflection stA="50000" endPos="40000" sy="-100000" algn="bl" rotWithShape="0"/>
          </a:effectLst>
        </p:spPr>
      </p:pic>
      <p:sp>
        <p:nvSpPr>
          <p:cNvPr id="86" name="Google Shape;86;p1"/>
          <p:cNvSpPr txBox="1">
            <a:spLocks noGrp="1"/>
          </p:cNvSpPr>
          <p:nvPr>
            <p:ph type="subTitle" idx="1"/>
          </p:nvPr>
        </p:nvSpPr>
        <p:spPr>
          <a:xfrm>
            <a:off x="1359291" y="5514378"/>
            <a:ext cx="6425420" cy="931367"/>
          </a:xfrm>
          <a:prstGeom prst="rect">
            <a:avLst/>
          </a:prstGeom>
          <a:noFill/>
          <a:ln>
            <a:noFill/>
          </a:ln>
        </p:spPr>
        <p:txBody>
          <a:bodyPr spcFirstLastPara="1" vert="horz" wrap="square" lIns="34256" tIns="34256" rIns="34256" bIns="34256" rtlCol="0" anchor="t" anchorCtr="0">
            <a:normAutofit/>
          </a:bodyPr>
          <a:lstStyle/>
          <a:p>
            <a:pPr>
              <a:lnSpc>
                <a:spcPct val="100000"/>
              </a:lnSpc>
              <a:spcBef>
                <a:spcPts val="0"/>
              </a:spcBef>
              <a:buClr>
                <a:schemeClr val="dk1"/>
              </a:buClr>
              <a:buSzPts val="1800"/>
            </a:pPr>
            <a:r>
              <a:rPr lang="en-US" sz="2800" dirty="0" smtClean="0">
                <a:latin typeface="Constantia"/>
                <a:ea typeface="Constantia"/>
                <a:cs typeface="Constantia"/>
                <a:sym typeface="Constantia"/>
              </a:rPr>
              <a:t>Neighborhood Institute Spring 2022</a:t>
            </a:r>
          </a:p>
          <a:p>
            <a:pPr>
              <a:lnSpc>
                <a:spcPct val="100000"/>
              </a:lnSpc>
              <a:spcBef>
                <a:spcPts val="0"/>
              </a:spcBef>
              <a:buClr>
                <a:schemeClr val="dk1"/>
              </a:buClr>
              <a:buSzPts val="1800"/>
            </a:pPr>
            <a:r>
              <a:rPr lang="en-US" sz="2800" dirty="0" smtClean="0">
                <a:latin typeface="Constantia"/>
                <a:ea typeface="Constantia"/>
                <a:cs typeface="Constantia"/>
                <a:sym typeface="Constantia"/>
              </a:rPr>
              <a:t>Week 9</a:t>
            </a:r>
            <a:endParaRPr sz="2800" dirty="0">
              <a:latin typeface="Constantia"/>
              <a:ea typeface="Constantia"/>
              <a:cs typeface="Constantia"/>
              <a:sym typeface="Constantia"/>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pic>
        <p:nvPicPr>
          <p:cNvPr id="177" name="Google Shape;177;p16"/>
          <p:cNvPicPr preferRelativeResize="0"/>
          <p:nvPr/>
        </p:nvPicPr>
        <p:blipFill rotWithShape="1">
          <a:blip r:embed="rId3">
            <a:alphaModFix/>
          </a:blip>
          <a:srcRect/>
          <a:stretch/>
        </p:blipFill>
        <p:spPr>
          <a:xfrm>
            <a:off x="4057655" y="272902"/>
            <a:ext cx="1028700" cy="212199"/>
          </a:xfrm>
          <a:prstGeom prst="rect">
            <a:avLst/>
          </a:prstGeom>
          <a:noFill/>
          <a:ln>
            <a:noFill/>
          </a:ln>
        </p:spPr>
      </p:pic>
      <p:sp>
        <p:nvSpPr>
          <p:cNvPr id="178" name="Google Shape;178;p16"/>
          <p:cNvSpPr txBox="1"/>
          <p:nvPr/>
        </p:nvSpPr>
        <p:spPr>
          <a:xfrm>
            <a:off x="1614492" y="485101"/>
            <a:ext cx="5915025" cy="994172"/>
          </a:xfrm>
          <a:prstGeom prst="rect">
            <a:avLst/>
          </a:prstGeom>
          <a:noFill/>
          <a:ln>
            <a:noFill/>
          </a:ln>
        </p:spPr>
        <p:txBody>
          <a:bodyPr spcFirstLastPara="1" wrap="square" lIns="68569" tIns="34275" rIns="68569" bIns="34275" anchor="ctr" anchorCtr="0">
            <a:normAutofit/>
          </a:bodyPr>
          <a:lstStyle/>
          <a:p>
            <a:pPr algn="ctr">
              <a:lnSpc>
                <a:spcPct val="90000"/>
              </a:lnSpc>
              <a:buClr>
                <a:schemeClr val="dk1"/>
              </a:buClr>
              <a:buSzPts val="3600"/>
            </a:pPr>
            <a:r>
              <a:rPr lang="en-US" sz="2700">
                <a:solidFill>
                  <a:schemeClr val="dk1"/>
                </a:solidFill>
                <a:latin typeface="Constantia"/>
                <a:ea typeface="Constantia"/>
                <a:cs typeface="Constantia"/>
                <a:sym typeface="Constantia"/>
              </a:rPr>
              <a:t>Neighborhood Development Fund Grants</a:t>
            </a:r>
            <a:endParaRPr sz="1800">
              <a:solidFill>
                <a:schemeClr val="dk1"/>
              </a:solidFill>
              <a:latin typeface="Constantia"/>
              <a:ea typeface="Constantia"/>
              <a:cs typeface="Constantia"/>
              <a:sym typeface="Constantia"/>
            </a:endParaRPr>
          </a:p>
        </p:txBody>
      </p:sp>
      <p:sp>
        <p:nvSpPr>
          <p:cNvPr id="179" name="Google Shape;179;p16"/>
          <p:cNvSpPr txBox="1">
            <a:spLocks noGrp="1"/>
          </p:cNvSpPr>
          <p:nvPr>
            <p:ph idx="1"/>
          </p:nvPr>
        </p:nvSpPr>
        <p:spPr>
          <a:xfrm>
            <a:off x="116117" y="1479273"/>
            <a:ext cx="8911770" cy="5574670"/>
          </a:xfrm>
          <a:prstGeom prst="rect">
            <a:avLst/>
          </a:prstGeom>
          <a:noFill/>
          <a:ln>
            <a:noFill/>
          </a:ln>
        </p:spPr>
        <p:txBody>
          <a:bodyPr spcFirstLastPara="1" vert="horz" wrap="square" lIns="68569" tIns="34275" rIns="68569" bIns="34275" rtlCol="0" anchor="t" anchorCtr="0">
            <a:normAutofit fontScale="92500" lnSpcReduction="20000"/>
          </a:bodyPr>
          <a:lstStyle/>
          <a:p>
            <a:pPr indent="-123822">
              <a:spcBef>
                <a:spcPts val="0"/>
              </a:spcBef>
              <a:buClr>
                <a:schemeClr val="dk1"/>
              </a:buClr>
              <a:buSzPts val="2400"/>
            </a:pPr>
            <a:r>
              <a:rPr lang="en-US" sz="1800" dirty="0">
                <a:latin typeface="+mj-lt"/>
                <a:ea typeface="Constantia"/>
                <a:cs typeface="Constantia"/>
                <a:sym typeface="Constantia"/>
              </a:rPr>
              <a:t> </a:t>
            </a:r>
            <a:r>
              <a:rPr lang="en-US" sz="2800" dirty="0">
                <a:latin typeface="+mj-lt"/>
                <a:ea typeface="Constantia"/>
                <a:cs typeface="Constantia"/>
                <a:sym typeface="Constantia"/>
              </a:rPr>
              <a:t>All NDF applications require sponsorship from a council member. Speak with your council member / aide about your project before submitting an application</a:t>
            </a:r>
            <a:r>
              <a:rPr lang="en-US" sz="2800" dirty="0" smtClean="0">
                <a:latin typeface="+mj-lt"/>
                <a:ea typeface="Constantia"/>
                <a:cs typeface="Constantia"/>
                <a:sym typeface="Constantia"/>
              </a:rPr>
              <a:t>.</a:t>
            </a:r>
          </a:p>
          <a:p>
            <a:pPr marL="47624" indent="0">
              <a:spcBef>
                <a:spcPts val="0"/>
              </a:spcBef>
              <a:buClr>
                <a:schemeClr val="dk1"/>
              </a:buClr>
              <a:buSzPts val="2400"/>
              <a:buNone/>
            </a:pPr>
            <a:endParaRPr sz="2800" dirty="0">
              <a:latin typeface="+mj-lt"/>
              <a:ea typeface="Constantia"/>
              <a:cs typeface="Constantia"/>
              <a:sym typeface="Constantia"/>
            </a:endParaRPr>
          </a:p>
          <a:p>
            <a:pPr indent="-157159">
              <a:spcBef>
                <a:spcPts val="0"/>
              </a:spcBef>
              <a:buSzPts val="2400"/>
            </a:pPr>
            <a:r>
              <a:rPr lang="en-US" sz="2800" dirty="0">
                <a:latin typeface="+mj-lt"/>
                <a:ea typeface="Constantia"/>
                <a:cs typeface="Constantia"/>
                <a:sym typeface="Constantia"/>
              </a:rPr>
              <a:t> Each council member is appropriated the same level of funding (reduced this fiscal year</a:t>
            </a:r>
            <a:r>
              <a:rPr lang="en-US" sz="2800" dirty="0" smtClean="0">
                <a:latin typeface="+mj-lt"/>
                <a:ea typeface="Constantia"/>
                <a:cs typeface="Constantia"/>
                <a:sym typeface="Constantia"/>
              </a:rPr>
              <a:t>)</a:t>
            </a:r>
          </a:p>
          <a:p>
            <a:pPr marL="14287" indent="0">
              <a:spcBef>
                <a:spcPts val="0"/>
              </a:spcBef>
              <a:buSzPts val="2400"/>
              <a:buNone/>
            </a:pPr>
            <a:endParaRPr sz="2800" dirty="0">
              <a:latin typeface="+mj-lt"/>
              <a:ea typeface="Constantia"/>
              <a:cs typeface="Constantia"/>
              <a:sym typeface="Constantia"/>
            </a:endParaRPr>
          </a:p>
          <a:p>
            <a:pPr indent="-157159">
              <a:spcBef>
                <a:spcPts val="0"/>
              </a:spcBef>
              <a:buSzPts val="2400"/>
              <a:buFont typeface="Constantia"/>
              <a:buChar char="•"/>
            </a:pPr>
            <a:r>
              <a:rPr lang="en-US" sz="2800" dirty="0">
                <a:latin typeface="+mj-lt"/>
                <a:ea typeface="Constantia"/>
                <a:cs typeface="Constantia"/>
                <a:sym typeface="Constantia"/>
              </a:rPr>
              <a:t>Project must be for a public purpose. </a:t>
            </a:r>
            <a:endParaRPr lang="en-US" sz="2800" dirty="0" smtClean="0">
              <a:latin typeface="+mj-lt"/>
              <a:ea typeface="Constantia"/>
              <a:cs typeface="Constantia"/>
              <a:sym typeface="Constantia"/>
            </a:endParaRPr>
          </a:p>
          <a:p>
            <a:pPr indent="-157159">
              <a:spcBef>
                <a:spcPts val="0"/>
              </a:spcBef>
              <a:buSzPts val="2400"/>
              <a:buFont typeface="Constantia"/>
              <a:buChar char="•"/>
            </a:pPr>
            <a:endParaRPr sz="2800" dirty="0">
              <a:latin typeface="+mj-lt"/>
              <a:ea typeface="Constantia"/>
              <a:cs typeface="Constantia"/>
              <a:sym typeface="Constantia"/>
            </a:endParaRPr>
          </a:p>
          <a:p>
            <a:pPr indent="-157159">
              <a:spcBef>
                <a:spcPts val="0"/>
              </a:spcBef>
              <a:buSzPts val="2400"/>
              <a:buFont typeface="Constantia"/>
              <a:buChar char="•"/>
            </a:pPr>
            <a:r>
              <a:rPr lang="en-US" sz="2800" dirty="0">
                <a:latin typeface="+mj-lt"/>
                <a:ea typeface="Constantia"/>
                <a:cs typeface="Constantia"/>
                <a:sym typeface="Constantia"/>
              </a:rPr>
              <a:t>Grant must be to an non-profit organization, not an individual. Organization must be in good standing</a:t>
            </a:r>
            <a:r>
              <a:rPr lang="en-US" sz="2800" dirty="0" smtClean="0">
                <a:latin typeface="+mj-lt"/>
                <a:ea typeface="Constantia"/>
                <a:cs typeface="Constantia"/>
                <a:sym typeface="Constantia"/>
              </a:rPr>
              <a:t>.</a:t>
            </a:r>
          </a:p>
          <a:p>
            <a:pPr indent="-157159">
              <a:spcBef>
                <a:spcPts val="0"/>
              </a:spcBef>
              <a:buSzPts val="2400"/>
              <a:buFont typeface="Constantia"/>
              <a:buChar char="•"/>
            </a:pPr>
            <a:endParaRPr sz="2800" dirty="0">
              <a:latin typeface="+mj-lt"/>
              <a:ea typeface="Constantia"/>
              <a:cs typeface="Constantia"/>
              <a:sym typeface="Constantia"/>
            </a:endParaRPr>
          </a:p>
          <a:p>
            <a:pPr indent="-157159">
              <a:buSzPts val="2400"/>
            </a:pPr>
            <a:r>
              <a:rPr lang="en-US" sz="2800" dirty="0">
                <a:latin typeface="+mj-lt"/>
                <a:ea typeface="Constantia"/>
                <a:cs typeface="Constantia"/>
                <a:sym typeface="Constantia"/>
              </a:rPr>
              <a:t> Unspent funds only carry over to next year if:</a:t>
            </a:r>
            <a:endParaRPr sz="2800" dirty="0">
              <a:latin typeface="+mj-lt"/>
            </a:endParaRPr>
          </a:p>
          <a:p>
            <a:pPr lvl="1" indent="-157159">
              <a:buSzPts val="2400"/>
            </a:pPr>
            <a:r>
              <a:rPr lang="en-US" sz="2800" dirty="0">
                <a:latin typeface="+mj-lt"/>
                <a:ea typeface="Constantia"/>
                <a:cs typeface="Constantia"/>
                <a:sym typeface="Constantia"/>
              </a:rPr>
              <a:t> Council requests Office of Management and Budget</a:t>
            </a:r>
            <a:endParaRPr sz="2800" dirty="0">
              <a:latin typeface="+mj-lt"/>
            </a:endParaRPr>
          </a:p>
          <a:p>
            <a:pPr lvl="1" indent="-157159">
              <a:buSzPts val="2400"/>
            </a:pPr>
            <a:r>
              <a:rPr lang="en-US" sz="2800" dirty="0">
                <a:latin typeface="+mj-lt"/>
                <a:ea typeface="Constantia"/>
                <a:cs typeface="Constantia"/>
                <a:sym typeface="Constantia"/>
              </a:rPr>
              <a:t> Approved in overall </a:t>
            </a:r>
            <a:r>
              <a:rPr lang="en-US" sz="2800" dirty="0" smtClean="0">
                <a:latin typeface="+mj-lt"/>
                <a:ea typeface="Constantia"/>
                <a:cs typeface="Constantia"/>
                <a:sym typeface="Constantia"/>
              </a:rPr>
              <a:t>budget</a:t>
            </a:r>
          </a:p>
          <a:p>
            <a:pPr lvl="1" indent="-157159">
              <a:buSzPts val="2400"/>
            </a:pPr>
            <a:endParaRPr sz="2800" dirty="0">
              <a:latin typeface="+mj-lt"/>
            </a:endParaRPr>
          </a:p>
          <a:p>
            <a:pPr indent="-157159">
              <a:buSzPts val="2400"/>
            </a:pPr>
            <a:r>
              <a:rPr lang="en-US" sz="2800" dirty="0">
                <a:latin typeface="+mj-lt"/>
                <a:ea typeface="Constantia"/>
                <a:cs typeface="Constantia"/>
                <a:sym typeface="Constantia"/>
              </a:rPr>
              <a:t> Under/Over $5,000</a:t>
            </a:r>
            <a:endParaRPr sz="2800" dirty="0">
              <a:latin typeface="+mj-lt"/>
              <a:ea typeface="Constantia"/>
              <a:cs typeface="Constantia"/>
              <a:sym typeface="Constantia"/>
            </a:endParaRPr>
          </a:p>
          <a:p>
            <a:pPr indent="-9525">
              <a:buClr>
                <a:schemeClr val="dk1"/>
              </a:buClr>
              <a:buSzPts val="2500"/>
              <a:buNone/>
            </a:pPr>
            <a:endParaRPr sz="1875" dirty="0">
              <a:latin typeface="Constantia"/>
              <a:ea typeface="Constantia"/>
              <a:cs typeface="Constantia"/>
              <a:sym typeface="Constantia"/>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pic>
        <p:nvPicPr>
          <p:cNvPr id="185" name="Google Shape;185;p14"/>
          <p:cNvPicPr preferRelativeResize="0"/>
          <p:nvPr/>
        </p:nvPicPr>
        <p:blipFill rotWithShape="1">
          <a:blip r:embed="rId3">
            <a:alphaModFix/>
          </a:blip>
          <a:srcRect/>
          <a:stretch/>
        </p:blipFill>
        <p:spPr>
          <a:xfrm>
            <a:off x="4057651" y="998616"/>
            <a:ext cx="1028700" cy="212199"/>
          </a:xfrm>
          <a:prstGeom prst="rect">
            <a:avLst/>
          </a:prstGeom>
          <a:noFill/>
          <a:ln>
            <a:noFill/>
          </a:ln>
        </p:spPr>
      </p:pic>
      <p:sp>
        <p:nvSpPr>
          <p:cNvPr id="186" name="Google Shape;186;p14"/>
          <p:cNvSpPr txBox="1"/>
          <p:nvPr/>
        </p:nvSpPr>
        <p:spPr>
          <a:xfrm>
            <a:off x="1614493" y="1215502"/>
            <a:ext cx="5915025" cy="994172"/>
          </a:xfrm>
          <a:prstGeom prst="rect">
            <a:avLst/>
          </a:prstGeom>
          <a:noFill/>
          <a:ln>
            <a:noFill/>
          </a:ln>
        </p:spPr>
        <p:txBody>
          <a:bodyPr spcFirstLastPara="1" wrap="square" lIns="68569" tIns="34275" rIns="68569" bIns="34275" anchor="ctr" anchorCtr="0">
            <a:normAutofit/>
          </a:bodyPr>
          <a:lstStyle/>
          <a:p>
            <a:pPr algn="ctr">
              <a:lnSpc>
                <a:spcPct val="90000"/>
              </a:lnSpc>
              <a:buClr>
                <a:schemeClr val="dk1"/>
              </a:buClr>
              <a:buSzPts val="3600"/>
            </a:pPr>
            <a:r>
              <a:rPr lang="en-US" sz="2700">
                <a:solidFill>
                  <a:schemeClr val="dk1"/>
                </a:solidFill>
                <a:latin typeface="Constantia"/>
                <a:ea typeface="Constantia"/>
                <a:cs typeface="Constantia"/>
                <a:sym typeface="Constantia"/>
              </a:rPr>
              <a:t>Neighborhood Development Fund Grants</a:t>
            </a:r>
            <a:endParaRPr sz="1800">
              <a:solidFill>
                <a:schemeClr val="dk1"/>
              </a:solidFill>
              <a:latin typeface="Constantia"/>
              <a:ea typeface="Constantia"/>
              <a:cs typeface="Constantia"/>
              <a:sym typeface="Constantia"/>
            </a:endParaRPr>
          </a:p>
        </p:txBody>
      </p:sp>
      <p:sp>
        <p:nvSpPr>
          <p:cNvPr id="187" name="Google Shape;187;p14"/>
          <p:cNvSpPr txBox="1">
            <a:spLocks noGrp="1"/>
          </p:cNvSpPr>
          <p:nvPr>
            <p:ph idx="1"/>
          </p:nvPr>
        </p:nvSpPr>
        <p:spPr>
          <a:prstGeom prst="rect">
            <a:avLst/>
          </a:prstGeom>
          <a:noFill/>
          <a:ln>
            <a:noFill/>
          </a:ln>
        </p:spPr>
        <p:txBody>
          <a:bodyPr spcFirstLastPara="1" vert="horz" wrap="square" lIns="68569" tIns="34275" rIns="68569" bIns="34275" rtlCol="0" anchor="t" anchorCtr="0">
            <a:normAutofit/>
          </a:bodyPr>
          <a:lstStyle/>
          <a:p>
            <a:pPr marL="0" indent="0">
              <a:spcBef>
                <a:spcPts val="0"/>
              </a:spcBef>
              <a:buClr>
                <a:schemeClr val="dk1"/>
              </a:buClr>
              <a:buSzPts val="2100"/>
              <a:buNone/>
            </a:pPr>
            <a:endParaRPr>
              <a:latin typeface="Constantia"/>
              <a:ea typeface="Constantia"/>
              <a:cs typeface="Constantia"/>
              <a:sym typeface="Constantia"/>
            </a:endParaRPr>
          </a:p>
          <a:p>
            <a:pPr indent="-28574">
              <a:buClr>
                <a:schemeClr val="dk1"/>
              </a:buClr>
              <a:buSzPts val="2100"/>
              <a:buNone/>
            </a:pPr>
            <a:endParaRPr>
              <a:latin typeface="Constantia"/>
              <a:ea typeface="Constantia"/>
              <a:cs typeface="Constantia"/>
              <a:sym typeface="Constantia"/>
            </a:endParaRPr>
          </a:p>
        </p:txBody>
      </p:sp>
      <p:pic>
        <p:nvPicPr>
          <p:cNvPr id="188" name="Google Shape;188;p14"/>
          <p:cNvPicPr preferRelativeResize="0"/>
          <p:nvPr/>
        </p:nvPicPr>
        <p:blipFill rotWithShape="1">
          <a:blip r:embed="rId4">
            <a:alphaModFix/>
          </a:blip>
          <a:srcRect/>
          <a:stretch/>
        </p:blipFill>
        <p:spPr>
          <a:xfrm>
            <a:off x="1614485" y="3927615"/>
            <a:ext cx="5995659" cy="1881415"/>
          </a:xfrm>
          <a:prstGeom prst="rect">
            <a:avLst/>
          </a:prstGeom>
          <a:noFill/>
          <a:ln>
            <a:noFill/>
          </a:ln>
          <a:effectLst>
            <a:outerShdw blurRad="292100" dist="139700" dir="2700000" algn="tl" rotWithShape="0">
              <a:srgbClr val="333333">
                <a:alpha val="64705"/>
              </a:srgbClr>
            </a:outerShdw>
          </a:effectLst>
        </p:spPr>
      </p:pic>
      <p:pic>
        <p:nvPicPr>
          <p:cNvPr id="189" name="Google Shape;189;p14"/>
          <p:cNvPicPr preferRelativeResize="0"/>
          <p:nvPr/>
        </p:nvPicPr>
        <p:blipFill rotWithShape="1">
          <a:blip r:embed="rId5">
            <a:alphaModFix/>
          </a:blip>
          <a:srcRect/>
          <a:stretch/>
        </p:blipFill>
        <p:spPr>
          <a:xfrm>
            <a:off x="1614485" y="2272380"/>
            <a:ext cx="5995659" cy="1363915"/>
          </a:xfrm>
          <a:prstGeom prst="rect">
            <a:avLst/>
          </a:prstGeom>
          <a:noFill/>
          <a:ln>
            <a:noFill/>
          </a:ln>
          <a:effectLst>
            <a:outerShdw blurRad="292100" dist="139700" dir="2700000" algn="tl" rotWithShape="0">
              <a:srgbClr val="333333">
                <a:alpha val="64709"/>
              </a:srgbClr>
            </a:outerShdw>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pic>
        <p:nvPicPr>
          <p:cNvPr id="195" name="Google Shape;195;p15"/>
          <p:cNvPicPr preferRelativeResize="0"/>
          <p:nvPr/>
        </p:nvPicPr>
        <p:blipFill rotWithShape="1">
          <a:blip r:embed="rId3">
            <a:alphaModFix/>
          </a:blip>
          <a:srcRect/>
          <a:stretch/>
        </p:blipFill>
        <p:spPr>
          <a:xfrm>
            <a:off x="4057651" y="998616"/>
            <a:ext cx="1028700" cy="212199"/>
          </a:xfrm>
          <a:prstGeom prst="rect">
            <a:avLst/>
          </a:prstGeom>
          <a:noFill/>
          <a:ln>
            <a:noFill/>
          </a:ln>
        </p:spPr>
      </p:pic>
      <p:sp>
        <p:nvSpPr>
          <p:cNvPr id="196" name="Google Shape;196;p15"/>
          <p:cNvSpPr txBox="1"/>
          <p:nvPr/>
        </p:nvSpPr>
        <p:spPr>
          <a:xfrm>
            <a:off x="1614493" y="1215502"/>
            <a:ext cx="5915025" cy="994172"/>
          </a:xfrm>
          <a:prstGeom prst="rect">
            <a:avLst/>
          </a:prstGeom>
          <a:noFill/>
          <a:ln>
            <a:noFill/>
          </a:ln>
        </p:spPr>
        <p:txBody>
          <a:bodyPr spcFirstLastPara="1" wrap="square" lIns="68569" tIns="34275" rIns="68569" bIns="34275" anchor="ctr" anchorCtr="0">
            <a:normAutofit/>
          </a:bodyPr>
          <a:lstStyle/>
          <a:p>
            <a:pPr algn="ctr">
              <a:lnSpc>
                <a:spcPct val="90000"/>
              </a:lnSpc>
              <a:buClr>
                <a:schemeClr val="dk1"/>
              </a:buClr>
              <a:buSzPts val="3600"/>
            </a:pPr>
            <a:r>
              <a:rPr lang="en-US" sz="2700">
                <a:solidFill>
                  <a:schemeClr val="dk1"/>
                </a:solidFill>
                <a:latin typeface="Constantia"/>
                <a:ea typeface="Constantia"/>
                <a:cs typeface="Constantia"/>
                <a:sym typeface="Constantia"/>
              </a:rPr>
              <a:t>Neighborhood Development Fund Grants</a:t>
            </a:r>
            <a:endParaRPr sz="1800">
              <a:solidFill>
                <a:schemeClr val="dk1"/>
              </a:solidFill>
              <a:latin typeface="Constantia"/>
              <a:ea typeface="Constantia"/>
              <a:cs typeface="Constantia"/>
              <a:sym typeface="Constantia"/>
            </a:endParaRPr>
          </a:p>
        </p:txBody>
      </p:sp>
      <p:sp>
        <p:nvSpPr>
          <p:cNvPr id="197" name="Google Shape;197;p15"/>
          <p:cNvSpPr txBox="1">
            <a:spLocks noGrp="1"/>
          </p:cNvSpPr>
          <p:nvPr>
            <p:ph idx="1"/>
          </p:nvPr>
        </p:nvSpPr>
        <p:spPr>
          <a:prstGeom prst="rect">
            <a:avLst/>
          </a:prstGeom>
          <a:noFill/>
          <a:ln>
            <a:noFill/>
          </a:ln>
        </p:spPr>
        <p:txBody>
          <a:bodyPr spcFirstLastPara="1" vert="horz" wrap="square" lIns="68569" tIns="34275" rIns="68569" bIns="34275" rtlCol="0" anchor="t" anchorCtr="0">
            <a:normAutofit/>
          </a:bodyPr>
          <a:lstStyle/>
          <a:p>
            <a:pPr marL="0" indent="0">
              <a:spcBef>
                <a:spcPts val="0"/>
              </a:spcBef>
              <a:buClr>
                <a:schemeClr val="dk1"/>
              </a:buClr>
              <a:buSzPts val="2100"/>
              <a:buNone/>
            </a:pPr>
            <a:endParaRPr>
              <a:latin typeface="Constantia"/>
              <a:ea typeface="Constantia"/>
              <a:cs typeface="Constantia"/>
              <a:sym typeface="Constantia"/>
            </a:endParaRPr>
          </a:p>
          <a:p>
            <a:pPr indent="-28574">
              <a:buClr>
                <a:schemeClr val="dk1"/>
              </a:buClr>
              <a:buSzPts val="2100"/>
              <a:buNone/>
            </a:pPr>
            <a:endParaRPr>
              <a:latin typeface="Constantia"/>
              <a:ea typeface="Constantia"/>
              <a:cs typeface="Constantia"/>
              <a:sym typeface="Constantia"/>
            </a:endParaRPr>
          </a:p>
        </p:txBody>
      </p:sp>
      <p:pic>
        <p:nvPicPr>
          <p:cNvPr id="198" name="Google Shape;198;p15"/>
          <p:cNvPicPr preferRelativeResize="0"/>
          <p:nvPr/>
        </p:nvPicPr>
        <p:blipFill rotWithShape="1">
          <a:blip r:embed="rId4">
            <a:alphaModFix/>
          </a:blip>
          <a:srcRect/>
          <a:stretch/>
        </p:blipFill>
        <p:spPr>
          <a:xfrm>
            <a:off x="2068098" y="2603227"/>
            <a:ext cx="5007815" cy="1881415"/>
          </a:xfrm>
          <a:prstGeom prst="rect">
            <a:avLst/>
          </a:prstGeom>
          <a:noFill/>
          <a:ln>
            <a:noFill/>
          </a:ln>
          <a:effectLst>
            <a:outerShdw blurRad="292100" dist="139700" dir="2700000" algn="tl" rotWithShape="0">
              <a:srgbClr val="333333">
                <a:alpha val="64705"/>
              </a:srgbClr>
            </a:outerShdw>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pic>
        <p:nvPicPr>
          <p:cNvPr id="204" name="Google Shape;204;p23"/>
          <p:cNvPicPr preferRelativeResize="0"/>
          <p:nvPr/>
        </p:nvPicPr>
        <p:blipFill rotWithShape="1">
          <a:blip r:embed="rId3">
            <a:alphaModFix/>
          </a:blip>
          <a:srcRect/>
          <a:stretch/>
        </p:blipFill>
        <p:spPr>
          <a:xfrm>
            <a:off x="4057650" y="65128"/>
            <a:ext cx="1028700" cy="212199"/>
          </a:xfrm>
          <a:prstGeom prst="rect">
            <a:avLst/>
          </a:prstGeom>
          <a:noFill/>
          <a:ln>
            <a:noFill/>
          </a:ln>
        </p:spPr>
      </p:pic>
      <p:sp>
        <p:nvSpPr>
          <p:cNvPr id="205" name="Google Shape;205;p23"/>
          <p:cNvSpPr txBox="1"/>
          <p:nvPr/>
        </p:nvSpPr>
        <p:spPr>
          <a:xfrm>
            <a:off x="1614487" y="0"/>
            <a:ext cx="5915025" cy="994172"/>
          </a:xfrm>
          <a:prstGeom prst="rect">
            <a:avLst/>
          </a:prstGeom>
          <a:noFill/>
          <a:ln>
            <a:noFill/>
          </a:ln>
        </p:spPr>
        <p:txBody>
          <a:bodyPr spcFirstLastPara="1" wrap="square" lIns="68569" tIns="34275" rIns="68569" bIns="34275" anchor="ctr" anchorCtr="0">
            <a:normAutofit/>
          </a:bodyPr>
          <a:lstStyle/>
          <a:p>
            <a:pPr algn="ctr">
              <a:lnSpc>
                <a:spcPct val="90000"/>
              </a:lnSpc>
              <a:buClr>
                <a:schemeClr val="dk1"/>
              </a:buClr>
              <a:buSzPts val="3600"/>
            </a:pPr>
            <a:r>
              <a:rPr lang="en-US" sz="2700" dirty="0">
                <a:solidFill>
                  <a:schemeClr val="dk1"/>
                </a:solidFill>
                <a:latin typeface="Constantia"/>
                <a:ea typeface="Constantia"/>
                <a:cs typeface="Constantia"/>
                <a:sym typeface="Constantia"/>
              </a:rPr>
              <a:t>NDF Grant Application</a:t>
            </a:r>
            <a:endParaRPr sz="2700" dirty="0">
              <a:solidFill>
                <a:schemeClr val="dk1"/>
              </a:solidFill>
              <a:latin typeface="Constantia"/>
              <a:ea typeface="Constantia"/>
              <a:cs typeface="Constantia"/>
              <a:sym typeface="Constantia"/>
            </a:endParaRPr>
          </a:p>
        </p:txBody>
      </p:sp>
      <p:sp>
        <p:nvSpPr>
          <p:cNvPr id="206" name="Google Shape;206;p23"/>
          <p:cNvSpPr txBox="1">
            <a:spLocks noGrp="1"/>
          </p:cNvSpPr>
          <p:nvPr>
            <p:ph idx="1"/>
          </p:nvPr>
        </p:nvSpPr>
        <p:spPr>
          <a:prstGeom prst="rect">
            <a:avLst/>
          </a:prstGeom>
          <a:noFill/>
          <a:ln>
            <a:noFill/>
          </a:ln>
        </p:spPr>
        <p:txBody>
          <a:bodyPr spcFirstLastPara="1" vert="horz" wrap="square" lIns="68569" tIns="34275" rIns="68569" bIns="34275" rtlCol="0" anchor="t" anchorCtr="0">
            <a:normAutofit/>
          </a:bodyPr>
          <a:lstStyle/>
          <a:p>
            <a:pPr marL="0" indent="0">
              <a:spcBef>
                <a:spcPts val="0"/>
              </a:spcBef>
              <a:buClr>
                <a:schemeClr val="dk1"/>
              </a:buClr>
              <a:buSzPts val="2100"/>
              <a:buNone/>
            </a:pPr>
            <a:r>
              <a:rPr lang="en-US">
                <a:latin typeface="Constantia"/>
                <a:ea typeface="Constantia"/>
                <a:cs typeface="Constantia"/>
                <a:sym typeface="Constantia"/>
              </a:rPr>
              <a:t/>
            </a:r>
            <a:br>
              <a:rPr lang="en-US">
                <a:latin typeface="Constantia"/>
                <a:ea typeface="Constantia"/>
                <a:cs typeface="Constantia"/>
                <a:sym typeface="Constantia"/>
              </a:rPr>
            </a:br>
            <a:endParaRPr>
              <a:latin typeface="Constantia"/>
              <a:ea typeface="Constantia"/>
              <a:cs typeface="Constantia"/>
              <a:sym typeface="Constantia"/>
            </a:endParaRPr>
          </a:p>
          <a:p>
            <a:pPr marL="0" indent="0">
              <a:buClr>
                <a:schemeClr val="dk1"/>
              </a:buClr>
              <a:buSzPts val="2100"/>
              <a:buNone/>
            </a:pPr>
            <a:endParaRPr>
              <a:latin typeface="Constantia"/>
              <a:ea typeface="Constantia"/>
              <a:cs typeface="Constantia"/>
              <a:sym typeface="Constantia"/>
            </a:endParaRPr>
          </a:p>
        </p:txBody>
      </p:sp>
      <p:pic>
        <p:nvPicPr>
          <p:cNvPr id="207" name="Google Shape;207;p23"/>
          <p:cNvPicPr preferRelativeResize="0"/>
          <p:nvPr/>
        </p:nvPicPr>
        <p:blipFill rotWithShape="1">
          <a:blip r:embed="rId4">
            <a:alphaModFix/>
          </a:blip>
          <a:srcRect l="10816" t="13178" r="9534" b="16987"/>
          <a:stretch/>
        </p:blipFill>
        <p:spPr>
          <a:xfrm>
            <a:off x="1799303" y="634181"/>
            <a:ext cx="6024716" cy="6356553"/>
          </a:xfrm>
          <a:prstGeom prst="rect">
            <a:avLst/>
          </a:prstGeom>
          <a:noFill/>
          <a:ln w="9525" cap="flat" cmpd="sng">
            <a:solidFill>
              <a:schemeClr val="dk1"/>
            </a:solidFill>
            <a:prstDash val="solid"/>
            <a:round/>
            <a:headEnd type="none" w="sm" len="sm"/>
            <a:tailEnd type="none" w="sm" len="sm"/>
          </a:ln>
          <a:effectLst>
            <a:outerShdw blurRad="292100" dist="139700" dir="2700000" algn="tl" rotWithShape="0">
              <a:srgbClr val="333333">
                <a:alpha val="64705"/>
              </a:srgbClr>
            </a:outerShdw>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pic>
        <p:nvPicPr>
          <p:cNvPr id="213" name="Google Shape;213;p24"/>
          <p:cNvPicPr preferRelativeResize="0"/>
          <p:nvPr/>
        </p:nvPicPr>
        <p:blipFill rotWithShape="1">
          <a:blip r:embed="rId3">
            <a:alphaModFix/>
          </a:blip>
          <a:srcRect/>
          <a:stretch/>
        </p:blipFill>
        <p:spPr>
          <a:xfrm>
            <a:off x="4057650" y="157958"/>
            <a:ext cx="1028700" cy="212199"/>
          </a:xfrm>
          <a:prstGeom prst="rect">
            <a:avLst/>
          </a:prstGeom>
          <a:noFill/>
          <a:ln>
            <a:noFill/>
          </a:ln>
        </p:spPr>
      </p:pic>
      <p:sp>
        <p:nvSpPr>
          <p:cNvPr id="214" name="Google Shape;214;p24"/>
          <p:cNvSpPr txBox="1"/>
          <p:nvPr/>
        </p:nvSpPr>
        <p:spPr>
          <a:xfrm>
            <a:off x="1614487" y="142343"/>
            <a:ext cx="5915025" cy="994172"/>
          </a:xfrm>
          <a:prstGeom prst="rect">
            <a:avLst/>
          </a:prstGeom>
          <a:noFill/>
          <a:ln>
            <a:noFill/>
          </a:ln>
        </p:spPr>
        <p:txBody>
          <a:bodyPr spcFirstLastPara="1" wrap="square" lIns="68569" tIns="34275" rIns="68569" bIns="34275" anchor="ctr" anchorCtr="0">
            <a:normAutofit/>
          </a:bodyPr>
          <a:lstStyle/>
          <a:p>
            <a:pPr algn="ctr">
              <a:lnSpc>
                <a:spcPct val="90000"/>
              </a:lnSpc>
              <a:buClr>
                <a:schemeClr val="dk1"/>
              </a:buClr>
              <a:buSzPts val="3600"/>
            </a:pPr>
            <a:r>
              <a:rPr lang="en-US" sz="2700" dirty="0">
                <a:solidFill>
                  <a:schemeClr val="dk1"/>
                </a:solidFill>
                <a:latin typeface="Constantia"/>
                <a:ea typeface="Constantia"/>
                <a:cs typeface="Constantia"/>
                <a:sym typeface="Constantia"/>
              </a:rPr>
              <a:t>NDF  Grant Report</a:t>
            </a:r>
            <a:endParaRPr sz="2700" dirty="0">
              <a:solidFill>
                <a:schemeClr val="dk1"/>
              </a:solidFill>
              <a:latin typeface="Constantia"/>
              <a:ea typeface="Constantia"/>
              <a:cs typeface="Constantia"/>
              <a:sym typeface="Constantia"/>
            </a:endParaRPr>
          </a:p>
        </p:txBody>
      </p:sp>
      <p:sp>
        <p:nvSpPr>
          <p:cNvPr id="215" name="Google Shape;215;p24"/>
          <p:cNvSpPr txBox="1">
            <a:spLocks noGrp="1"/>
          </p:cNvSpPr>
          <p:nvPr>
            <p:ph idx="1"/>
          </p:nvPr>
        </p:nvSpPr>
        <p:spPr>
          <a:prstGeom prst="rect">
            <a:avLst/>
          </a:prstGeom>
          <a:noFill/>
          <a:ln>
            <a:noFill/>
          </a:ln>
        </p:spPr>
        <p:txBody>
          <a:bodyPr spcFirstLastPara="1" vert="horz" wrap="square" lIns="68569" tIns="34275" rIns="68569" bIns="34275" rtlCol="0" anchor="t" anchorCtr="0">
            <a:normAutofit/>
          </a:bodyPr>
          <a:lstStyle/>
          <a:p>
            <a:pPr marL="0" indent="0">
              <a:spcBef>
                <a:spcPts val="0"/>
              </a:spcBef>
              <a:buClr>
                <a:schemeClr val="dk1"/>
              </a:buClr>
              <a:buSzPts val="2100"/>
              <a:buNone/>
            </a:pPr>
            <a:r>
              <a:rPr lang="en-US">
                <a:latin typeface="Constantia"/>
                <a:ea typeface="Constantia"/>
                <a:cs typeface="Constantia"/>
                <a:sym typeface="Constantia"/>
              </a:rPr>
              <a:t/>
            </a:r>
            <a:br>
              <a:rPr lang="en-US">
                <a:latin typeface="Constantia"/>
                <a:ea typeface="Constantia"/>
                <a:cs typeface="Constantia"/>
                <a:sym typeface="Constantia"/>
              </a:rPr>
            </a:br>
            <a:endParaRPr>
              <a:latin typeface="Constantia"/>
              <a:ea typeface="Constantia"/>
              <a:cs typeface="Constantia"/>
              <a:sym typeface="Constantia"/>
            </a:endParaRPr>
          </a:p>
          <a:p>
            <a:pPr marL="0" indent="0">
              <a:buClr>
                <a:schemeClr val="dk1"/>
              </a:buClr>
              <a:buSzPts val="2100"/>
              <a:buNone/>
            </a:pPr>
            <a:endParaRPr>
              <a:latin typeface="Constantia"/>
              <a:ea typeface="Constantia"/>
              <a:cs typeface="Constantia"/>
              <a:sym typeface="Constantia"/>
            </a:endParaRPr>
          </a:p>
        </p:txBody>
      </p:sp>
      <p:pic>
        <p:nvPicPr>
          <p:cNvPr id="216" name="Google Shape;216;p24"/>
          <p:cNvPicPr preferRelativeResize="0"/>
          <p:nvPr/>
        </p:nvPicPr>
        <p:blipFill rotWithShape="1">
          <a:blip r:embed="rId4">
            <a:alphaModFix/>
          </a:blip>
          <a:srcRect/>
          <a:stretch/>
        </p:blipFill>
        <p:spPr>
          <a:xfrm>
            <a:off x="1898624" y="945653"/>
            <a:ext cx="5346751" cy="5912347"/>
          </a:xfrm>
          <a:prstGeom prst="rect">
            <a:avLst/>
          </a:prstGeom>
          <a:noFill/>
          <a:ln w="9525" cap="flat" cmpd="sng">
            <a:solidFill>
              <a:schemeClr val="dk1"/>
            </a:solidFill>
            <a:prstDash val="solid"/>
            <a:round/>
            <a:headEnd type="none" w="sm" len="sm"/>
            <a:tailEnd type="none" w="sm" len="sm"/>
          </a:ln>
          <a:effectLst>
            <a:outerShdw blurRad="292100" dist="139700" dir="2700000" algn="tl" rotWithShape="0">
              <a:srgbClr val="333333">
                <a:alpha val="64705"/>
              </a:srgbClr>
            </a:outerShdw>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pic>
        <p:nvPicPr>
          <p:cNvPr id="222" name="Google Shape;222;p25"/>
          <p:cNvPicPr preferRelativeResize="0"/>
          <p:nvPr/>
        </p:nvPicPr>
        <p:blipFill rotWithShape="1">
          <a:blip r:embed="rId3">
            <a:alphaModFix/>
          </a:blip>
          <a:srcRect/>
          <a:stretch/>
        </p:blipFill>
        <p:spPr>
          <a:xfrm>
            <a:off x="4057650" y="230520"/>
            <a:ext cx="1028700" cy="212199"/>
          </a:xfrm>
          <a:prstGeom prst="rect">
            <a:avLst/>
          </a:prstGeom>
          <a:noFill/>
          <a:ln>
            <a:noFill/>
          </a:ln>
        </p:spPr>
      </p:pic>
      <p:sp>
        <p:nvSpPr>
          <p:cNvPr id="223" name="Google Shape;223;p25"/>
          <p:cNvSpPr txBox="1"/>
          <p:nvPr/>
        </p:nvSpPr>
        <p:spPr>
          <a:xfrm>
            <a:off x="1614494" y="497176"/>
            <a:ext cx="5915025" cy="994172"/>
          </a:xfrm>
          <a:prstGeom prst="rect">
            <a:avLst/>
          </a:prstGeom>
          <a:noFill/>
          <a:ln>
            <a:noFill/>
          </a:ln>
        </p:spPr>
        <p:txBody>
          <a:bodyPr spcFirstLastPara="1" wrap="square" lIns="68569" tIns="34275" rIns="68569" bIns="34275" anchor="ctr" anchorCtr="0">
            <a:normAutofit/>
          </a:bodyPr>
          <a:lstStyle/>
          <a:p>
            <a:pPr algn="ctr">
              <a:lnSpc>
                <a:spcPct val="90000"/>
              </a:lnSpc>
              <a:buClr>
                <a:schemeClr val="dk1"/>
              </a:buClr>
              <a:buSzPts val="3600"/>
            </a:pPr>
            <a:r>
              <a:rPr lang="en-US" sz="2700" dirty="0">
                <a:solidFill>
                  <a:schemeClr val="dk1"/>
                </a:solidFill>
                <a:latin typeface="Constantia"/>
                <a:ea typeface="Constantia"/>
                <a:cs typeface="Constantia"/>
                <a:sym typeface="Constantia"/>
              </a:rPr>
              <a:t>Fiscal Sponsorship</a:t>
            </a:r>
            <a:endParaRPr sz="2700" dirty="0">
              <a:solidFill>
                <a:schemeClr val="dk1"/>
              </a:solidFill>
              <a:latin typeface="Constantia"/>
              <a:ea typeface="Constantia"/>
              <a:cs typeface="Constantia"/>
              <a:sym typeface="Constantia"/>
            </a:endParaRPr>
          </a:p>
        </p:txBody>
      </p:sp>
      <p:sp>
        <p:nvSpPr>
          <p:cNvPr id="224" name="Google Shape;224;p25"/>
          <p:cNvSpPr txBox="1">
            <a:spLocks noGrp="1"/>
          </p:cNvSpPr>
          <p:nvPr>
            <p:ph idx="1"/>
          </p:nvPr>
        </p:nvSpPr>
        <p:spPr>
          <a:xfrm>
            <a:off x="438913" y="2539978"/>
            <a:ext cx="7090606" cy="3860821"/>
          </a:xfrm>
          <a:prstGeom prst="rect">
            <a:avLst/>
          </a:prstGeom>
          <a:noFill/>
          <a:ln>
            <a:noFill/>
          </a:ln>
        </p:spPr>
        <p:txBody>
          <a:bodyPr spcFirstLastPara="1" vert="horz" wrap="square" lIns="68569" tIns="34275" rIns="68569" bIns="34275" rtlCol="0" anchor="t" anchorCtr="0">
            <a:normAutofit/>
          </a:bodyPr>
          <a:lstStyle/>
          <a:p>
            <a:pPr marL="0" indent="0">
              <a:spcBef>
                <a:spcPts val="0"/>
              </a:spcBef>
              <a:buClr>
                <a:schemeClr val="dk1"/>
              </a:buClr>
              <a:buSzPts val="2500"/>
              <a:buNone/>
            </a:pPr>
            <a:r>
              <a:rPr lang="en-US" sz="2600" b="1" dirty="0">
                <a:latin typeface="Constantia"/>
                <a:ea typeface="Constantia"/>
                <a:cs typeface="Constantia"/>
                <a:sym typeface="Constantia"/>
              </a:rPr>
              <a:t>What is fiscal sponsorship? </a:t>
            </a:r>
            <a:endParaRPr sz="3000" dirty="0"/>
          </a:p>
          <a:p>
            <a:pPr marL="0" indent="0">
              <a:buClr>
                <a:schemeClr val="dk1"/>
              </a:buClr>
              <a:buSzPts val="2500"/>
              <a:buNone/>
            </a:pPr>
            <a:endParaRPr sz="2600" dirty="0">
              <a:latin typeface="Constantia"/>
              <a:ea typeface="Constantia"/>
              <a:cs typeface="Constantia"/>
              <a:sym typeface="Constantia"/>
            </a:endParaRPr>
          </a:p>
          <a:p>
            <a:pPr marL="0" indent="0">
              <a:buClr>
                <a:schemeClr val="dk1"/>
              </a:buClr>
              <a:buSzPts val="2500"/>
              <a:buNone/>
            </a:pPr>
            <a:r>
              <a:rPr lang="en-US" sz="2600" dirty="0">
                <a:latin typeface="Constantia"/>
                <a:ea typeface="Constantia"/>
                <a:cs typeface="Constantia"/>
                <a:sym typeface="Constantia"/>
              </a:rPr>
              <a:t>Fiscal sponsorship is a formal arrangement in which a 501(c)(3) public charity sponsors a project that may lack exempt status. This alternative to starting your own nonprofit allows you to seek grants and solicit tax-deductible donations under your sponsor's exempt status</a:t>
            </a:r>
            <a:endParaRPr sz="3000" dirty="0"/>
          </a:p>
          <a:p>
            <a:pPr indent="-9525">
              <a:buClr>
                <a:schemeClr val="dk1"/>
              </a:buClr>
              <a:buSzPts val="2500"/>
              <a:buNone/>
            </a:pPr>
            <a:endParaRPr sz="2600" dirty="0">
              <a:latin typeface="Constantia"/>
              <a:ea typeface="Constantia"/>
              <a:cs typeface="Constantia"/>
              <a:sym typeface="Constantia"/>
            </a:endParaRPr>
          </a:p>
          <a:p>
            <a:pPr indent="-9525">
              <a:buClr>
                <a:schemeClr val="dk1"/>
              </a:buClr>
              <a:buSzPts val="2500"/>
              <a:buNone/>
            </a:pPr>
            <a:endParaRPr sz="1875" dirty="0">
              <a:latin typeface="Constantia"/>
              <a:ea typeface="Constantia"/>
              <a:cs typeface="Constantia"/>
              <a:sym typeface="Constantia"/>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pic>
        <p:nvPicPr>
          <p:cNvPr id="230" name="Google Shape;230;p26"/>
          <p:cNvPicPr preferRelativeResize="0"/>
          <p:nvPr/>
        </p:nvPicPr>
        <p:blipFill rotWithShape="1">
          <a:blip r:embed="rId3">
            <a:alphaModFix/>
          </a:blip>
          <a:srcRect/>
          <a:stretch/>
        </p:blipFill>
        <p:spPr>
          <a:xfrm>
            <a:off x="4057650" y="267096"/>
            <a:ext cx="1028700" cy="212199"/>
          </a:xfrm>
          <a:prstGeom prst="rect">
            <a:avLst/>
          </a:prstGeom>
          <a:noFill/>
          <a:ln>
            <a:noFill/>
          </a:ln>
        </p:spPr>
      </p:pic>
      <p:sp>
        <p:nvSpPr>
          <p:cNvPr id="231" name="Google Shape;231;p26"/>
          <p:cNvSpPr txBox="1"/>
          <p:nvPr/>
        </p:nvSpPr>
        <p:spPr>
          <a:xfrm>
            <a:off x="1614487" y="267096"/>
            <a:ext cx="5915025" cy="994172"/>
          </a:xfrm>
          <a:prstGeom prst="rect">
            <a:avLst/>
          </a:prstGeom>
          <a:noFill/>
          <a:ln>
            <a:noFill/>
          </a:ln>
        </p:spPr>
        <p:txBody>
          <a:bodyPr spcFirstLastPara="1" wrap="square" lIns="68569" tIns="34275" rIns="68569" bIns="34275" anchor="ctr" anchorCtr="0">
            <a:normAutofit/>
          </a:bodyPr>
          <a:lstStyle/>
          <a:p>
            <a:pPr algn="ctr">
              <a:lnSpc>
                <a:spcPct val="90000"/>
              </a:lnSpc>
              <a:buClr>
                <a:schemeClr val="dk1"/>
              </a:buClr>
              <a:buSzPts val="3600"/>
            </a:pPr>
            <a:r>
              <a:rPr lang="en-US" sz="2700" dirty="0">
                <a:solidFill>
                  <a:schemeClr val="dk1"/>
                </a:solidFill>
                <a:latin typeface="Constantia"/>
                <a:ea typeface="Constantia"/>
                <a:cs typeface="Constantia"/>
                <a:sym typeface="Constantia"/>
              </a:rPr>
              <a:t>Fiscal Sponsorship</a:t>
            </a:r>
            <a:endParaRPr sz="2700" dirty="0">
              <a:solidFill>
                <a:schemeClr val="dk1"/>
              </a:solidFill>
              <a:latin typeface="Constantia"/>
              <a:ea typeface="Constantia"/>
              <a:cs typeface="Constantia"/>
              <a:sym typeface="Constantia"/>
            </a:endParaRPr>
          </a:p>
        </p:txBody>
      </p:sp>
      <p:sp>
        <p:nvSpPr>
          <p:cNvPr id="232" name="Google Shape;232;p26"/>
          <p:cNvSpPr txBox="1">
            <a:spLocks noGrp="1"/>
          </p:cNvSpPr>
          <p:nvPr>
            <p:ph idx="1"/>
          </p:nvPr>
        </p:nvSpPr>
        <p:spPr>
          <a:xfrm>
            <a:off x="502920" y="1773937"/>
            <a:ext cx="8138160" cy="5084063"/>
          </a:xfrm>
          <a:prstGeom prst="rect">
            <a:avLst/>
          </a:prstGeom>
          <a:noFill/>
          <a:ln>
            <a:noFill/>
          </a:ln>
        </p:spPr>
        <p:txBody>
          <a:bodyPr spcFirstLastPara="1" vert="horz" wrap="square" lIns="68569" tIns="34275" rIns="68569" bIns="34275" rtlCol="0" anchor="t" anchorCtr="0">
            <a:normAutofit/>
          </a:bodyPr>
          <a:lstStyle/>
          <a:p>
            <a:pPr marL="0" indent="0">
              <a:spcBef>
                <a:spcPts val="0"/>
              </a:spcBef>
              <a:buClr>
                <a:schemeClr val="dk1"/>
              </a:buClr>
              <a:buSzPts val="2500"/>
              <a:buNone/>
            </a:pPr>
            <a:r>
              <a:rPr lang="en-US" sz="2800" b="1" dirty="0">
                <a:latin typeface="+mj-lt"/>
                <a:ea typeface="Constantia"/>
                <a:cs typeface="Constantia"/>
                <a:sym typeface="Constantia"/>
              </a:rPr>
              <a:t>How do I find a fiscal sponsor?</a:t>
            </a:r>
            <a:endParaRPr sz="3200" dirty="0">
              <a:latin typeface="+mj-lt"/>
            </a:endParaRPr>
          </a:p>
          <a:p>
            <a:pPr marL="0" indent="0">
              <a:buClr>
                <a:schemeClr val="dk1"/>
              </a:buClr>
              <a:buSzPts val="2500"/>
              <a:buNone/>
            </a:pPr>
            <a:endParaRPr sz="2800" dirty="0">
              <a:latin typeface="+mj-lt"/>
              <a:ea typeface="Constantia"/>
              <a:cs typeface="Constantia"/>
              <a:sym typeface="Constantia"/>
            </a:endParaRPr>
          </a:p>
          <a:p>
            <a:pPr marL="0" indent="0">
              <a:buClr>
                <a:schemeClr val="dk1"/>
              </a:buClr>
              <a:buSzPts val="2500"/>
              <a:buNone/>
            </a:pPr>
            <a:r>
              <a:rPr lang="en-US" sz="2800" dirty="0">
                <a:latin typeface="+mj-lt"/>
                <a:ea typeface="Constantia"/>
                <a:cs typeface="Constantia"/>
                <a:sym typeface="Constantia"/>
              </a:rPr>
              <a:t>Look for nonprofits whose missions are similar to yours. You might start with your current affiliations. Make a list of the professional societies, educational associations and institutions, religious organizations, social and recreational clubs, and other groups with which you are already associated, including employers.</a:t>
            </a:r>
            <a:endParaRPr sz="3200" dirty="0">
              <a:latin typeface="+mj-lt"/>
            </a:endParaRPr>
          </a:p>
          <a:p>
            <a:pPr marL="0" indent="0">
              <a:buClr>
                <a:schemeClr val="dk1"/>
              </a:buClr>
              <a:buSzPts val="2500"/>
              <a:buNone/>
            </a:pPr>
            <a:endParaRPr sz="1875" dirty="0">
              <a:latin typeface="Constantia"/>
              <a:ea typeface="Constantia"/>
              <a:cs typeface="Constantia"/>
              <a:sym typeface="Constantia"/>
            </a:endParaRPr>
          </a:p>
          <a:p>
            <a:pPr marL="0" indent="0">
              <a:buClr>
                <a:schemeClr val="dk1"/>
              </a:buClr>
              <a:buSzPts val="2500"/>
              <a:buNone/>
            </a:pPr>
            <a:endParaRPr sz="1875" dirty="0">
              <a:latin typeface="Constantia"/>
              <a:ea typeface="Constantia"/>
              <a:cs typeface="Constantia"/>
              <a:sym typeface="Constantia"/>
            </a:endParaRPr>
          </a:p>
          <a:p>
            <a:pPr indent="-9525">
              <a:buClr>
                <a:schemeClr val="dk1"/>
              </a:buClr>
              <a:buSzPts val="2500"/>
              <a:buNone/>
            </a:pPr>
            <a:endParaRPr sz="1875" dirty="0">
              <a:latin typeface="Constantia"/>
              <a:ea typeface="Constantia"/>
              <a:cs typeface="Constantia"/>
              <a:sym typeface="Constantia"/>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pic>
        <p:nvPicPr>
          <p:cNvPr id="238" name="Google Shape;238;p27"/>
          <p:cNvPicPr preferRelativeResize="0"/>
          <p:nvPr/>
        </p:nvPicPr>
        <p:blipFill rotWithShape="1">
          <a:blip r:embed="rId3">
            <a:alphaModFix/>
          </a:blip>
          <a:srcRect/>
          <a:stretch/>
        </p:blipFill>
        <p:spPr>
          <a:xfrm>
            <a:off x="4057651" y="998616"/>
            <a:ext cx="1028700" cy="212199"/>
          </a:xfrm>
          <a:prstGeom prst="rect">
            <a:avLst/>
          </a:prstGeom>
          <a:noFill/>
          <a:ln>
            <a:noFill/>
          </a:ln>
        </p:spPr>
      </p:pic>
      <p:sp>
        <p:nvSpPr>
          <p:cNvPr id="239" name="Google Shape;239;p27"/>
          <p:cNvSpPr txBox="1"/>
          <p:nvPr/>
        </p:nvSpPr>
        <p:spPr>
          <a:xfrm>
            <a:off x="1614493" y="1215502"/>
            <a:ext cx="5915025" cy="994172"/>
          </a:xfrm>
          <a:prstGeom prst="rect">
            <a:avLst/>
          </a:prstGeom>
          <a:noFill/>
          <a:ln>
            <a:noFill/>
          </a:ln>
        </p:spPr>
        <p:txBody>
          <a:bodyPr spcFirstLastPara="1" wrap="square" lIns="68569" tIns="34275" rIns="68569" bIns="34275" anchor="ctr" anchorCtr="0">
            <a:normAutofit/>
          </a:bodyPr>
          <a:lstStyle/>
          <a:p>
            <a:pPr algn="ctr">
              <a:lnSpc>
                <a:spcPct val="90000"/>
              </a:lnSpc>
              <a:buClr>
                <a:schemeClr val="dk1"/>
              </a:buClr>
              <a:buSzPts val="3600"/>
            </a:pPr>
            <a:r>
              <a:rPr lang="en-US" sz="2700">
                <a:solidFill>
                  <a:schemeClr val="dk1"/>
                </a:solidFill>
                <a:latin typeface="Constantia"/>
                <a:ea typeface="Constantia"/>
                <a:cs typeface="Constantia"/>
                <a:sym typeface="Constantia"/>
              </a:rPr>
              <a:t>Crowdfunding</a:t>
            </a:r>
            <a:endParaRPr sz="2700">
              <a:solidFill>
                <a:schemeClr val="dk1"/>
              </a:solidFill>
              <a:latin typeface="Constantia"/>
              <a:ea typeface="Constantia"/>
              <a:cs typeface="Constantia"/>
              <a:sym typeface="Constantia"/>
            </a:endParaRPr>
          </a:p>
        </p:txBody>
      </p:sp>
      <p:sp>
        <p:nvSpPr>
          <p:cNvPr id="240" name="Google Shape;240;p27"/>
          <p:cNvSpPr txBox="1">
            <a:spLocks noGrp="1"/>
          </p:cNvSpPr>
          <p:nvPr>
            <p:ph idx="1"/>
          </p:nvPr>
        </p:nvSpPr>
        <p:spPr>
          <a:xfrm>
            <a:off x="1614493" y="1952154"/>
            <a:ext cx="5915025" cy="2677001"/>
          </a:xfrm>
          <a:prstGeom prst="rect">
            <a:avLst/>
          </a:prstGeom>
          <a:noFill/>
          <a:ln>
            <a:noFill/>
          </a:ln>
        </p:spPr>
        <p:txBody>
          <a:bodyPr spcFirstLastPara="1" vert="horz" wrap="square" lIns="68569" tIns="34275" rIns="68569" bIns="34275" rtlCol="0" anchor="t" anchorCtr="0">
            <a:noAutofit/>
          </a:bodyPr>
          <a:lstStyle/>
          <a:p>
            <a:pPr marL="0" indent="0">
              <a:spcBef>
                <a:spcPts val="0"/>
              </a:spcBef>
              <a:buClr>
                <a:schemeClr val="dk1"/>
              </a:buClr>
              <a:buSzPts val="3000"/>
              <a:buNone/>
            </a:pPr>
            <a:r>
              <a:rPr lang="en-US" sz="2251">
                <a:latin typeface="Constantia"/>
                <a:ea typeface="Constantia"/>
                <a:cs typeface="Constantia"/>
                <a:sym typeface="Constantia"/>
              </a:rPr>
              <a:t>Some familiar platforms, some new….</a:t>
            </a:r>
            <a:endParaRPr/>
          </a:p>
          <a:p>
            <a:pPr marL="0" indent="0">
              <a:buClr>
                <a:schemeClr val="dk1"/>
              </a:buClr>
              <a:buSzPts val="3000"/>
              <a:buNone/>
            </a:pPr>
            <a:endParaRPr sz="2251">
              <a:latin typeface="Constantia"/>
              <a:ea typeface="Constantia"/>
              <a:cs typeface="Constantia"/>
              <a:sym typeface="Constantia"/>
            </a:endParaRPr>
          </a:p>
          <a:p>
            <a:pPr indent="-133347">
              <a:buClr>
                <a:schemeClr val="dk1"/>
              </a:buClr>
              <a:buSzPts val="2800"/>
            </a:pPr>
            <a:r>
              <a:rPr lang="en-US">
                <a:latin typeface="Constantia"/>
                <a:ea typeface="Constantia"/>
                <a:cs typeface="Constantia"/>
                <a:sym typeface="Constantia"/>
              </a:rPr>
              <a:t>Kickstarter</a:t>
            </a:r>
            <a:endParaRPr>
              <a:latin typeface="Constantia"/>
              <a:ea typeface="Constantia"/>
              <a:cs typeface="Constantia"/>
              <a:sym typeface="Constantia"/>
            </a:endParaRPr>
          </a:p>
          <a:p>
            <a:pPr indent="-133347">
              <a:buClr>
                <a:schemeClr val="dk1"/>
              </a:buClr>
              <a:buSzPts val="2800"/>
            </a:pPr>
            <a:r>
              <a:rPr lang="en-US">
                <a:latin typeface="Constantia"/>
                <a:ea typeface="Constantia"/>
                <a:cs typeface="Constantia"/>
                <a:sym typeface="Constantia"/>
              </a:rPr>
              <a:t>GoFundMe</a:t>
            </a:r>
            <a:endParaRPr/>
          </a:p>
          <a:p>
            <a:pPr indent="-133347">
              <a:buClr>
                <a:schemeClr val="dk1"/>
              </a:buClr>
              <a:buSzPts val="2800"/>
            </a:pPr>
            <a:r>
              <a:rPr lang="en-US">
                <a:latin typeface="Constantia"/>
                <a:ea typeface="Constantia"/>
                <a:cs typeface="Constantia"/>
                <a:sym typeface="Constantia"/>
              </a:rPr>
              <a:t>IndieGoGo</a:t>
            </a:r>
            <a:endParaRPr>
              <a:latin typeface="Constantia"/>
              <a:ea typeface="Constantia"/>
              <a:cs typeface="Constantia"/>
              <a:sym typeface="Constantia"/>
            </a:endParaRPr>
          </a:p>
          <a:p>
            <a:pPr indent="-133347">
              <a:buClr>
                <a:schemeClr val="dk1"/>
              </a:buClr>
              <a:buSzPts val="2800"/>
            </a:pPr>
            <a:r>
              <a:rPr lang="en-US">
                <a:latin typeface="Constantia"/>
                <a:ea typeface="Constantia"/>
                <a:cs typeface="Constantia"/>
                <a:sym typeface="Constantia"/>
              </a:rPr>
              <a:t>IOBY (In Our Back Yard)</a:t>
            </a:r>
            <a:endParaRPr/>
          </a:p>
          <a:p>
            <a:pPr indent="-133347">
              <a:buClr>
                <a:schemeClr val="dk1"/>
              </a:buClr>
              <a:buSzPts val="2800"/>
            </a:pPr>
            <a:r>
              <a:rPr lang="en-US">
                <a:latin typeface="Constantia"/>
                <a:ea typeface="Constantia"/>
                <a:cs typeface="Constantia"/>
                <a:sym typeface="Constantia"/>
              </a:rPr>
              <a:t>CrowdRise</a:t>
            </a:r>
            <a:endParaRPr>
              <a:latin typeface="Constantia"/>
              <a:ea typeface="Constantia"/>
              <a:cs typeface="Constantia"/>
              <a:sym typeface="Constantia"/>
            </a:endParaRPr>
          </a:p>
          <a:p>
            <a:pPr marL="0" indent="0" algn="ctr">
              <a:buClr>
                <a:schemeClr val="dk1"/>
              </a:buClr>
              <a:buSzPts val="4400"/>
              <a:buNone/>
            </a:pPr>
            <a:r>
              <a:rPr lang="en-US" sz="3300">
                <a:latin typeface="Constantia"/>
                <a:ea typeface="Constantia"/>
                <a:cs typeface="Constantia"/>
                <a:sym typeface="Constantia"/>
              </a:rPr>
              <a:t>Anyone know of other platforms/resources?</a:t>
            </a:r>
            <a:endParaRPr sz="3300">
              <a:latin typeface="Constantia"/>
              <a:ea typeface="Constantia"/>
              <a:cs typeface="Constantia"/>
              <a:sym typeface="Constantia"/>
            </a:endParaRPr>
          </a:p>
          <a:p>
            <a:pPr indent="0">
              <a:buClr>
                <a:schemeClr val="dk1"/>
              </a:buClr>
              <a:buSzPts val="3000"/>
              <a:buNone/>
            </a:pPr>
            <a:endParaRPr sz="2251">
              <a:latin typeface="Constantia"/>
              <a:ea typeface="Constantia"/>
              <a:cs typeface="Constantia"/>
              <a:sym typeface="Constantia"/>
            </a:endParaRPr>
          </a:p>
          <a:p>
            <a:pPr indent="0">
              <a:buClr>
                <a:schemeClr val="dk1"/>
              </a:buClr>
              <a:buSzPts val="3000"/>
              <a:buNone/>
            </a:pPr>
            <a:endParaRPr sz="2251">
              <a:latin typeface="Constantia"/>
              <a:ea typeface="Constantia"/>
              <a:cs typeface="Constantia"/>
              <a:sym typeface="Constantia"/>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pic>
        <p:nvPicPr>
          <p:cNvPr id="266" name="Google Shape;266;p30"/>
          <p:cNvPicPr preferRelativeResize="0"/>
          <p:nvPr/>
        </p:nvPicPr>
        <p:blipFill rotWithShape="1">
          <a:blip r:embed="rId3">
            <a:alphaModFix/>
          </a:blip>
          <a:srcRect/>
          <a:stretch/>
        </p:blipFill>
        <p:spPr>
          <a:xfrm>
            <a:off x="4057651" y="998618"/>
            <a:ext cx="1028700" cy="212199"/>
          </a:xfrm>
          <a:prstGeom prst="rect">
            <a:avLst/>
          </a:prstGeom>
          <a:noFill/>
          <a:ln>
            <a:noFill/>
          </a:ln>
        </p:spPr>
      </p:pic>
      <p:sp>
        <p:nvSpPr>
          <p:cNvPr id="267" name="Google Shape;267;p30"/>
          <p:cNvSpPr txBox="1">
            <a:spLocks noGrp="1"/>
          </p:cNvSpPr>
          <p:nvPr>
            <p:ph type="title"/>
          </p:nvPr>
        </p:nvSpPr>
        <p:spPr>
          <a:xfrm>
            <a:off x="1614493" y="1226050"/>
            <a:ext cx="5915025" cy="994172"/>
          </a:xfrm>
          <a:prstGeom prst="rect">
            <a:avLst/>
          </a:prstGeom>
          <a:noFill/>
          <a:ln>
            <a:noFill/>
          </a:ln>
        </p:spPr>
        <p:txBody>
          <a:bodyPr spcFirstLastPara="1" vert="horz" wrap="square" lIns="34256" tIns="34256" rIns="34256" bIns="34256" rtlCol="0" anchor="ctr" anchorCtr="0">
            <a:normAutofit/>
          </a:bodyPr>
          <a:lstStyle/>
          <a:p>
            <a:pPr algn="ctr">
              <a:spcBef>
                <a:spcPts val="0"/>
              </a:spcBef>
              <a:buClr>
                <a:schemeClr val="dk1"/>
              </a:buClr>
              <a:buSzPts val="4400"/>
            </a:pPr>
            <a:r>
              <a:rPr lang="en-US">
                <a:solidFill>
                  <a:schemeClr val="dk1"/>
                </a:solidFill>
                <a:latin typeface="Constantia"/>
                <a:ea typeface="Constantia"/>
                <a:cs typeface="Constantia"/>
                <a:sym typeface="Constantia"/>
              </a:rPr>
              <a:t>Office Hours</a:t>
            </a:r>
            <a:endParaRPr>
              <a:solidFill>
                <a:schemeClr val="dk1"/>
              </a:solidFill>
              <a:latin typeface="Constantia"/>
              <a:ea typeface="Constantia"/>
              <a:cs typeface="Constantia"/>
              <a:sym typeface="Constantia"/>
            </a:endParaRPr>
          </a:p>
        </p:txBody>
      </p:sp>
      <p:sp>
        <p:nvSpPr>
          <p:cNvPr id="268" name="Google Shape;268;p30"/>
          <p:cNvSpPr txBox="1">
            <a:spLocks noGrp="1"/>
          </p:cNvSpPr>
          <p:nvPr>
            <p:ph idx="1"/>
          </p:nvPr>
        </p:nvSpPr>
        <p:spPr>
          <a:xfrm>
            <a:off x="1527367" y="2882879"/>
            <a:ext cx="6366165" cy="1393576"/>
          </a:xfrm>
          <a:prstGeom prst="rect">
            <a:avLst/>
          </a:prstGeom>
          <a:noFill/>
          <a:ln>
            <a:noFill/>
          </a:ln>
        </p:spPr>
        <p:txBody>
          <a:bodyPr spcFirstLastPara="1" vert="horz" wrap="square" lIns="34256" tIns="34256" rIns="34256" bIns="34256" rtlCol="0" anchor="t" anchorCtr="0">
            <a:normAutofit/>
          </a:bodyPr>
          <a:lstStyle/>
          <a:p>
            <a:pPr marL="214308" indent="-214308">
              <a:spcBef>
                <a:spcPts val="0"/>
              </a:spcBef>
              <a:buClr>
                <a:schemeClr val="dk1"/>
              </a:buClr>
              <a:buSzPts val="4400"/>
            </a:pPr>
            <a:r>
              <a:rPr lang="en-US" sz="3300">
                <a:latin typeface="Constantia"/>
                <a:ea typeface="Constantia"/>
                <a:cs typeface="Constantia"/>
                <a:sym typeface="Constantia"/>
              </a:rPr>
              <a:t>By appointment</a:t>
            </a:r>
            <a:endParaRPr/>
          </a:p>
          <a:p>
            <a:pPr marL="214308" indent="-214308">
              <a:spcBef>
                <a:spcPts val="375"/>
              </a:spcBef>
              <a:buClr>
                <a:schemeClr val="dk1"/>
              </a:buClr>
              <a:buSzPts val="4400"/>
            </a:pPr>
            <a:r>
              <a:rPr lang="en-US" sz="3300">
                <a:latin typeface="Constantia"/>
                <a:ea typeface="Constantia"/>
                <a:cs typeface="Constantia"/>
                <a:sym typeface="Constantia"/>
              </a:rPr>
              <a:t>Call or email to schedule</a:t>
            </a:r>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pic>
        <p:nvPicPr>
          <p:cNvPr id="273" name="Google Shape;273;p31"/>
          <p:cNvPicPr preferRelativeResize="0"/>
          <p:nvPr/>
        </p:nvPicPr>
        <p:blipFill rotWithShape="1">
          <a:blip r:embed="rId3">
            <a:alphaModFix/>
          </a:blip>
          <a:srcRect/>
          <a:stretch/>
        </p:blipFill>
        <p:spPr>
          <a:xfrm>
            <a:off x="4186238" y="1606212"/>
            <a:ext cx="771525" cy="159149"/>
          </a:xfrm>
          <a:prstGeom prst="rect">
            <a:avLst/>
          </a:prstGeom>
          <a:noFill/>
          <a:ln>
            <a:noFill/>
          </a:ln>
        </p:spPr>
      </p:pic>
      <p:sp>
        <p:nvSpPr>
          <p:cNvPr id="274" name="Google Shape;274;p31"/>
          <p:cNvSpPr txBox="1">
            <a:spLocks noGrp="1"/>
          </p:cNvSpPr>
          <p:nvPr>
            <p:ph type="title"/>
          </p:nvPr>
        </p:nvSpPr>
        <p:spPr>
          <a:xfrm>
            <a:off x="2353868" y="2702617"/>
            <a:ext cx="4436269" cy="745629"/>
          </a:xfrm>
          <a:prstGeom prst="rect">
            <a:avLst/>
          </a:prstGeom>
          <a:noFill/>
          <a:ln>
            <a:noFill/>
          </a:ln>
        </p:spPr>
        <p:txBody>
          <a:bodyPr spcFirstLastPara="1" vert="horz" wrap="square" lIns="25692" tIns="25692" rIns="25692" bIns="25692" rtlCol="0" anchor="ctr" anchorCtr="0">
            <a:noAutofit/>
          </a:bodyPr>
          <a:lstStyle/>
          <a:p>
            <a:pPr algn="ctr">
              <a:spcBef>
                <a:spcPts val="0"/>
              </a:spcBef>
              <a:buClr>
                <a:schemeClr val="dk1"/>
              </a:buClr>
              <a:buSzPts val="9600"/>
            </a:pPr>
            <a:r>
              <a:rPr lang="en-US" sz="5400">
                <a:solidFill>
                  <a:schemeClr val="dk1"/>
                </a:solidFill>
                <a:latin typeface="Constantia"/>
                <a:ea typeface="Constantia"/>
                <a:cs typeface="Constantia"/>
                <a:sym typeface="Constantia"/>
              </a:rPr>
              <a:t> Break!</a:t>
            </a:r>
            <a:endParaRPr sz="5400">
              <a:solidFill>
                <a:schemeClr val="dk1"/>
              </a:solidFill>
              <a:latin typeface="Constantia"/>
              <a:ea typeface="Constantia"/>
              <a:cs typeface="Constantia"/>
              <a:sym typeface="Constantia"/>
            </a:endParaRPr>
          </a:p>
        </p:txBody>
      </p:sp>
    </p:spTree>
    <p:extLst>
      <p:ext uri="{BB962C8B-B14F-4D97-AF65-F5344CB8AC3E}">
        <p14:creationId xmlns:p14="http://schemas.microsoft.com/office/powerpoint/2010/main" val="24901955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28650" y="477666"/>
            <a:ext cx="7886700" cy="1325563"/>
          </a:xfrm>
        </p:spPr>
        <p:txBody>
          <a:bodyPr>
            <a:normAutofit/>
          </a:bodyPr>
          <a:lstStyle/>
          <a:p>
            <a:pPr algn="ctr"/>
            <a:r>
              <a:rPr lang="en-US" sz="4400" b="1" dirty="0" smtClean="0">
                <a:latin typeface="Garamond" panose="02020404030301010803" pitchFamily="18" charset="0"/>
              </a:rPr>
              <a:t>Welcome to Week 9</a:t>
            </a:r>
            <a:endParaRPr lang="en-US" sz="4400" b="1" dirty="0">
              <a:latin typeface="Garamond" panose="02020404030301010803" pitchFamily="18" charset="0"/>
            </a:endParaRPr>
          </a:p>
        </p:txBody>
      </p:sp>
      <p:sp>
        <p:nvSpPr>
          <p:cNvPr id="8" name="Content Placeholder 7"/>
          <p:cNvSpPr>
            <a:spLocks noGrp="1"/>
          </p:cNvSpPr>
          <p:nvPr>
            <p:ph idx="1"/>
          </p:nvPr>
        </p:nvSpPr>
        <p:spPr>
          <a:xfrm>
            <a:off x="317241" y="1966304"/>
            <a:ext cx="8198109" cy="4351338"/>
          </a:xfrm>
        </p:spPr>
        <p:txBody>
          <a:bodyPr>
            <a:normAutofit/>
          </a:bodyPr>
          <a:lstStyle/>
          <a:p>
            <a:pPr marL="0" indent="0" algn="just">
              <a:lnSpc>
                <a:spcPct val="150000"/>
              </a:lnSpc>
              <a:buNone/>
            </a:pPr>
            <a:r>
              <a:rPr lang="en-US" sz="2800" dirty="0" smtClean="0">
                <a:latin typeface="Garamond" panose="02020404030301010803" pitchFamily="18" charset="0"/>
              </a:rPr>
              <a:t>House Keeping</a:t>
            </a:r>
          </a:p>
          <a:p>
            <a:pPr marL="0" indent="0" algn="just">
              <a:lnSpc>
                <a:spcPct val="150000"/>
              </a:lnSpc>
              <a:buNone/>
            </a:pPr>
            <a:r>
              <a:rPr lang="en-US" sz="2800" dirty="0" smtClean="0">
                <a:latin typeface="Garamond" panose="02020404030301010803" pitchFamily="18" charset="0"/>
              </a:rPr>
              <a:t>Project </a:t>
            </a:r>
            <a:r>
              <a:rPr lang="en-US" sz="2800" dirty="0">
                <a:latin typeface="Garamond" panose="02020404030301010803" pitchFamily="18" charset="0"/>
              </a:rPr>
              <a:t>Proposal &amp; Budget</a:t>
            </a:r>
          </a:p>
          <a:p>
            <a:pPr marL="0" indent="0" algn="just">
              <a:lnSpc>
                <a:spcPct val="150000"/>
              </a:lnSpc>
              <a:buNone/>
            </a:pPr>
            <a:r>
              <a:rPr lang="en-US" sz="2800" dirty="0">
                <a:latin typeface="Garamond" panose="02020404030301010803" pitchFamily="18" charset="0"/>
              </a:rPr>
              <a:t>Fundraising/NDF Grants</a:t>
            </a:r>
          </a:p>
          <a:p>
            <a:pPr marL="0" indent="0" algn="just">
              <a:lnSpc>
                <a:spcPct val="150000"/>
              </a:lnSpc>
              <a:buNone/>
            </a:pPr>
            <a:r>
              <a:rPr lang="en-US" sz="2800" dirty="0">
                <a:latin typeface="Garamond" panose="02020404030301010803" pitchFamily="18" charset="0"/>
              </a:rPr>
              <a:t>Fiscal Sponsorship</a:t>
            </a:r>
          </a:p>
          <a:p>
            <a:pPr marL="0" indent="0" algn="just">
              <a:lnSpc>
                <a:spcPct val="150000"/>
              </a:lnSpc>
              <a:buNone/>
            </a:pPr>
            <a:r>
              <a:rPr lang="en-US" sz="2800" dirty="0" smtClean="0">
                <a:latin typeface="Garamond" panose="02020404030301010803" pitchFamily="18" charset="0"/>
              </a:rPr>
              <a:t>Project </a:t>
            </a:r>
            <a:r>
              <a:rPr lang="en-US" sz="2800" dirty="0">
                <a:latin typeface="Garamond" panose="02020404030301010803" pitchFamily="18" charset="0"/>
              </a:rPr>
              <a:t>Practice Activity</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6138" y="188485"/>
            <a:ext cx="1131723" cy="282931"/>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36354" y="2165179"/>
            <a:ext cx="4098095" cy="3073571"/>
          </a:xfrm>
          <a:prstGeom prst="rect">
            <a:avLst/>
          </a:prstGeom>
          <a:ln>
            <a:solidFill>
              <a:schemeClr val="tx1"/>
            </a:solidFill>
          </a:ln>
        </p:spPr>
      </p:pic>
    </p:spTree>
    <p:extLst>
      <p:ext uri="{BB962C8B-B14F-4D97-AF65-F5344CB8AC3E}">
        <p14:creationId xmlns:p14="http://schemas.microsoft.com/office/powerpoint/2010/main" val="1973781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pic>
        <p:nvPicPr>
          <p:cNvPr id="279" name="Google Shape;279;p32"/>
          <p:cNvPicPr preferRelativeResize="0"/>
          <p:nvPr/>
        </p:nvPicPr>
        <p:blipFill rotWithShape="1">
          <a:blip r:embed="rId3">
            <a:alphaModFix/>
          </a:blip>
          <a:srcRect/>
          <a:stretch/>
        </p:blipFill>
        <p:spPr>
          <a:xfrm>
            <a:off x="4186237" y="308354"/>
            <a:ext cx="771525" cy="159149"/>
          </a:xfrm>
          <a:prstGeom prst="rect">
            <a:avLst/>
          </a:prstGeom>
          <a:noFill/>
          <a:ln>
            <a:noFill/>
          </a:ln>
        </p:spPr>
      </p:pic>
      <p:sp>
        <p:nvSpPr>
          <p:cNvPr id="280" name="Google Shape;280;p32"/>
          <p:cNvSpPr txBox="1">
            <a:spLocks noGrp="1"/>
          </p:cNvSpPr>
          <p:nvPr>
            <p:ph type="title"/>
          </p:nvPr>
        </p:nvSpPr>
        <p:spPr>
          <a:xfrm>
            <a:off x="2353864" y="581927"/>
            <a:ext cx="4436269" cy="745629"/>
          </a:xfrm>
          <a:prstGeom prst="rect">
            <a:avLst/>
          </a:prstGeom>
          <a:noFill/>
          <a:ln>
            <a:noFill/>
          </a:ln>
        </p:spPr>
        <p:txBody>
          <a:bodyPr spcFirstLastPara="1" vert="horz" wrap="square" lIns="25692" tIns="25692" rIns="25692" bIns="25692" rtlCol="0" anchor="ctr" anchorCtr="0">
            <a:normAutofit/>
          </a:bodyPr>
          <a:lstStyle/>
          <a:p>
            <a:pPr algn="ctr">
              <a:spcBef>
                <a:spcPts val="0"/>
              </a:spcBef>
              <a:buClr>
                <a:schemeClr val="dk1"/>
              </a:buClr>
              <a:buSzPts val="4800"/>
            </a:pPr>
            <a:r>
              <a:rPr lang="en-US" sz="2700" dirty="0">
                <a:solidFill>
                  <a:schemeClr val="dk1"/>
                </a:solidFill>
                <a:latin typeface="Constantia"/>
                <a:ea typeface="Constantia"/>
                <a:cs typeface="Constantia"/>
                <a:sym typeface="Constantia"/>
              </a:rPr>
              <a:t> Project Statement</a:t>
            </a:r>
            <a:endParaRPr sz="3038" dirty="0">
              <a:solidFill>
                <a:schemeClr val="dk1"/>
              </a:solidFill>
              <a:latin typeface="Constantia"/>
              <a:ea typeface="Constantia"/>
              <a:cs typeface="Constantia"/>
              <a:sym typeface="Constantia"/>
            </a:endParaRPr>
          </a:p>
        </p:txBody>
      </p:sp>
      <p:pic>
        <p:nvPicPr>
          <p:cNvPr id="282" name="Google Shape;282;p32"/>
          <p:cNvPicPr preferRelativeResize="0"/>
          <p:nvPr/>
        </p:nvPicPr>
        <p:blipFill rotWithShape="1">
          <a:blip r:embed="rId4">
            <a:alphaModFix/>
          </a:blip>
          <a:srcRect/>
          <a:stretch/>
        </p:blipFill>
        <p:spPr>
          <a:xfrm>
            <a:off x="2538718" y="1582926"/>
            <a:ext cx="4066564" cy="4324159"/>
          </a:xfrm>
          <a:prstGeom prst="rect">
            <a:avLst/>
          </a:prstGeom>
          <a:noFill/>
          <a:ln w="9525" cap="flat" cmpd="sng">
            <a:solidFill>
              <a:schemeClr val="dk1"/>
            </a:solidFill>
            <a:prstDash val="solid"/>
            <a:round/>
            <a:headEnd type="none" w="sm" len="sm"/>
            <a:tailEnd type="none" w="sm" len="sm"/>
          </a:ln>
          <a:effectLst>
            <a:outerShdw blurRad="50800" dist="38100" dir="2700000" algn="tl" rotWithShape="0">
              <a:srgbClr val="000000">
                <a:alpha val="40000"/>
              </a:srgbClr>
            </a:outerShdw>
          </a:effectLst>
        </p:spPr>
      </p:pic>
    </p:spTree>
    <p:extLst>
      <p:ext uri="{BB962C8B-B14F-4D97-AF65-F5344CB8AC3E}">
        <p14:creationId xmlns:p14="http://schemas.microsoft.com/office/powerpoint/2010/main" val="9472840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33"/>
          <p:cNvSpPr txBox="1">
            <a:spLocks noGrp="1"/>
          </p:cNvSpPr>
          <p:nvPr>
            <p:ph type="title"/>
          </p:nvPr>
        </p:nvSpPr>
        <p:spPr>
          <a:xfrm>
            <a:off x="2353865" y="847637"/>
            <a:ext cx="4436269" cy="745629"/>
          </a:xfrm>
          <a:prstGeom prst="rect">
            <a:avLst/>
          </a:prstGeom>
          <a:noFill/>
          <a:ln>
            <a:noFill/>
          </a:ln>
        </p:spPr>
        <p:txBody>
          <a:bodyPr spcFirstLastPara="1" vert="horz" wrap="square" lIns="51427" tIns="25706" rIns="51427" bIns="25706" rtlCol="0" anchor="ctr" anchorCtr="0">
            <a:noAutofit/>
          </a:bodyPr>
          <a:lstStyle/>
          <a:p>
            <a:pPr algn="ctr">
              <a:spcBef>
                <a:spcPts val="0"/>
              </a:spcBef>
              <a:buClr>
                <a:schemeClr val="dk1"/>
              </a:buClr>
              <a:buSzPts val="1200"/>
            </a:pPr>
            <a:r>
              <a:rPr lang="en-US" sz="3200" dirty="0">
                <a:solidFill>
                  <a:schemeClr val="dk1"/>
                </a:solidFill>
                <a:latin typeface="Constantia"/>
                <a:ea typeface="Constantia"/>
                <a:cs typeface="Constantia"/>
                <a:sym typeface="Constantia"/>
              </a:rPr>
              <a:t>Project Statement</a:t>
            </a:r>
            <a:endParaRPr sz="3200" dirty="0">
              <a:solidFill>
                <a:schemeClr val="dk1"/>
              </a:solidFill>
              <a:latin typeface="Constantia"/>
              <a:ea typeface="Constantia"/>
              <a:cs typeface="Constantia"/>
              <a:sym typeface="Constantia"/>
            </a:endParaRPr>
          </a:p>
        </p:txBody>
      </p:sp>
      <p:sp>
        <p:nvSpPr>
          <p:cNvPr id="289" name="Google Shape;289;p33"/>
          <p:cNvSpPr txBox="1">
            <a:spLocks noGrp="1"/>
          </p:cNvSpPr>
          <p:nvPr>
            <p:ph idx="1"/>
          </p:nvPr>
        </p:nvSpPr>
        <p:spPr>
          <a:xfrm>
            <a:off x="2109019" y="2878106"/>
            <a:ext cx="4756329" cy="2682036"/>
          </a:xfrm>
          <a:prstGeom prst="rect">
            <a:avLst/>
          </a:prstGeom>
          <a:noFill/>
          <a:ln>
            <a:noFill/>
          </a:ln>
        </p:spPr>
        <p:txBody>
          <a:bodyPr spcFirstLastPara="1" vert="horz" wrap="square" lIns="51427" tIns="25706" rIns="51427" bIns="25706" rtlCol="0" anchor="t" anchorCtr="0">
            <a:noAutofit/>
          </a:bodyPr>
          <a:lstStyle/>
          <a:p>
            <a:pPr marL="0" indent="0" algn="ctr">
              <a:lnSpc>
                <a:spcPct val="100000"/>
              </a:lnSpc>
              <a:spcBef>
                <a:spcPts val="0"/>
              </a:spcBef>
              <a:buClr>
                <a:schemeClr val="dk1"/>
              </a:buClr>
              <a:buSzPts val="750"/>
              <a:buNone/>
            </a:pPr>
            <a:r>
              <a:rPr lang="en-US" sz="2400" b="1" i="1" dirty="0">
                <a:solidFill>
                  <a:schemeClr val="dk1"/>
                </a:solidFill>
                <a:latin typeface="Constantia"/>
                <a:ea typeface="Constantia"/>
                <a:cs typeface="Constantia"/>
                <a:sym typeface="Constantia"/>
              </a:rPr>
              <a:t>“My project is to increase access to books in 40210 by building and placing 10 Little Free Libraries this year.”</a:t>
            </a:r>
            <a:endParaRPr sz="2400" b="1" i="1" dirty="0">
              <a:solidFill>
                <a:schemeClr val="dk1"/>
              </a:solidFill>
              <a:latin typeface="Constantia"/>
              <a:ea typeface="Constantia"/>
              <a:cs typeface="Constantia"/>
              <a:sym typeface="Constantia"/>
            </a:endParaRPr>
          </a:p>
          <a:p>
            <a:pPr marL="0" indent="0" algn="ctr">
              <a:lnSpc>
                <a:spcPct val="100000"/>
              </a:lnSpc>
              <a:spcBef>
                <a:spcPts val="563"/>
              </a:spcBef>
              <a:buClr>
                <a:schemeClr val="dk1"/>
              </a:buClr>
              <a:buSzPts val="750"/>
              <a:buNone/>
            </a:pPr>
            <a:endParaRPr sz="2400" b="1" i="1" dirty="0">
              <a:solidFill>
                <a:schemeClr val="dk1"/>
              </a:solidFill>
              <a:latin typeface="Calibri"/>
              <a:ea typeface="Calibri"/>
              <a:cs typeface="Calibri"/>
              <a:sym typeface="Calibri"/>
            </a:endParaRPr>
          </a:p>
          <a:p>
            <a:pPr marL="0" indent="0" algn="ctr">
              <a:lnSpc>
                <a:spcPct val="100000"/>
              </a:lnSpc>
              <a:spcBef>
                <a:spcPts val="563"/>
              </a:spcBef>
              <a:buClr>
                <a:schemeClr val="dk1"/>
              </a:buClr>
              <a:buSzPts val="750"/>
              <a:buNone/>
            </a:pPr>
            <a:endParaRPr sz="2400" b="1" i="1" dirty="0">
              <a:solidFill>
                <a:schemeClr val="dk1"/>
              </a:solidFill>
              <a:latin typeface="Calibri"/>
              <a:ea typeface="Calibri"/>
              <a:cs typeface="Calibri"/>
              <a:sym typeface="Calibri"/>
            </a:endParaRPr>
          </a:p>
        </p:txBody>
      </p:sp>
      <p:pic>
        <p:nvPicPr>
          <p:cNvPr id="290" name="Google Shape;290;p33"/>
          <p:cNvPicPr preferRelativeResize="0"/>
          <p:nvPr/>
        </p:nvPicPr>
        <p:blipFill rotWithShape="1">
          <a:blip r:embed="rId3">
            <a:alphaModFix/>
          </a:blip>
          <a:srcRect/>
          <a:stretch/>
        </p:blipFill>
        <p:spPr>
          <a:xfrm>
            <a:off x="4186238" y="441088"/>
            <a:ext cx="771524" cy="159149"/>
          </a:xfrm>
          <a:prstGeom prst="rect">
            <a:avLst/>
          </a:prstGeom>
          <a:noFill/>
          <a:ln>
            <a:noFill/>
          </a:ln>
        </p:spPr>
      </p:pic>
    </p:spTree>
    <p:extLst>
      <p:ext uri="{BB962C8B-B14F-4D97-AF65-F5344CB8AC3E}">
        <p14:creationId xmlns:p14="http://schemas.microsoft.com/office/powerpoint/2010/main" val="30523237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34"/>
          <p:cNvSpPr txBox="1">
            <a:spLocks noGrp="1"/>
          </p:cNvSpPr>
          <p:nvPr>
            <p:ph type="title"/>
          </p:nvPr>
        </p:nvSpPr>
        <p:spPr>
          <a:xfrm>
            <a:off x="2353868" y="1776786"/>
            <a:ext cx="4436269" cy="745629"/>
          </a:xfrm>
          <a:prstGeom prst="rect">
            <a:avLst/>
          </a:prstGeom>
          <a:noFill/>
          <a:ln>
            <a:noFill/>
          </a:ln>
        </p:spPr>
        <p:txBody>
          <a:bodyPr spcFirstLastPara="1" vert="horz" wrap="square" lIns="51427" tIns="25706" rIns="51427" bIns="25706" rtlCol="0" anchor="ctr" anchorCtr="0">
            <a:noAutofit/>
          </a:bodyPr>
          <a:lstStyle/>
          <a:p>
            <a:pPr algn="ctr">
              <a:spcBef>
                <a:spcPts val="0"/>
              </a:spcBef>
              <a:buClr>
                <a:schemeClr val="dk1"/>
              </a:buClr>
              <a:buSzPts val="1200"/>
            </a:pPr>
            <a:r>
              <a:rPr lang="en-US" sz="3600" dirty="0">
                <a:solidFill>
                  <a:schemeClr val="dk1"/>
                </a:solidFill>
                <a:latin typeface="Constantia"/>
                <a:ea typeface="Constantia"/>
                <a:cs typeface="Constantia"/>
                <a:sym typeface="Constantia"/>
              </a:rPr>
              <a:t>Project Statement</a:t>
            </a:r>
            <a:endParaRPr sz="3600" dirty="0">
              <a:solidFill>
                <a:schemeClr val="dk1"/>
              </a:solidFill>
              <a:latin typeface="Constantia"/>
              <a:ea typeface="Constantia"/>
              <a:cs typeface="Constantia"/>
              <a:sym typeface="Constantia"/>
            </a:endParaRPr>
          </a:p>
        </p:txBody>
      </p:sp>
      <p:sp>
        <p:nvSpPr>
          <p:cNvPr id="297" name="Google Shape;297;p34"/>
          <p:cNvSpPr txBox="1">
            <a:spLocks noGrp="1"/>
          </p:cNvSpPr>
          <p:nvPr>
            <p:ph idx="1"/>
          </p:nvPr>
        </p:nvSpPr>
        <p:spPr>
          <a:xfrm>
            <a:off x="2353866" y="2967366"/>
            <a:ext cx="4572000" cy="1207442"/>
          </a:xfrm>
          <a:prstGeom prst="rect">
            <a:avLst/>
          </a:prstGeom>
          <a:noFill/>
          <a:ln>
            <a:noFill/>
          </a:ln>
        </p:spPr>
        <p:txBody>
          <a:bodyPr spcFirstLastPara="1" vert="horz" wrap="square" lIns="51427" tIns="25706" rIns="51427" bIns="25706" rtlCol="0" anchor="t" anchorCtr="0">
            <a:noAutofit/>
          </a:bodyPr>
          <a:lstStyle/>
          <a:p>
            <a:pPr marL="100013" indent="0">
              <a:spcBef>
                <a:spcPts val="0"/>
              </a:spcBef>
              <a:buClr>
                <a:schemeClr val="dk1"/>
              </a:buClr>
              <a:buSzPts val="4000"/>
              <a:buNone/>
            </a:pPr>
            <a:r>
              <a:rPr lang="en-US" sz="2800" u="sng" dirty="0">
                <a:latin typeface="Constantia"/>
                <a:ea typeface="Constantia"/>
                <a:cs typeface="Constantia"/>
                <a:sym typeface="Constantia"/>
              </a:rPr>
              <a:t>On an index card:</a:t>
            </a:r>
            <a:r>
              <a:rPr lang="en-US" sz="2800" dirty="0">
                <a:latin typeface="Constantia"/>
                <a:ea typeface="Constantia"/>
                <a:cs typeface="Constantia"/>
                <a:sym typeface="Constantia"/>
              </a:rPr>
              <a:t/>
            </a:r>
            <a:br>
              <a:rPr lang="en-US" sz="2800" dirty="0">
                <a:latin typeface="Constantia"/>
                <a:ea typeface="Constantia"/>
                <a:cs typeface="Constantia"/>
                <a:sym typeface="Constantia"/>
              </a:rPr>
            </a:br>
            <a:r>
              <a:rPr lang="en-US" sz="2800" dirty="0">
                <a:latin typeface="Constantia"/>
                <a:ea typeface="Constantia"/>
                <a:cs typeface="Constantia"/>
                <a:sym typeface="Constantia"/>
              </a:rPr>
              <a:t>Make a </a:t>
            </a:r>
            <a:r>
              <a:rPr lang="en-US" sz="2800" i="1" dirty="0">
                <a:latin typeface="Constantia"/>
                <a:ea typeface="Constantia"/>
                <a:cs typeface="Constantia"/>
                <a:sym typeface="Constantia"/>
              </a:rPr>
              <a:t>list of at least 3 specific things you NEED </a:t>
            </a:r>
            <a:endParaRPr sz="2800" dirty="0"/>
          </a:p>
          <a:p>
            <a:pPr marL="0" indent="0" algn="just">
              <a:lnSpc>
                <a:spcPct val="100000"/>
              </a:lnSpc>
              <a:spcBef>
                <a:spcPts val="563"/>
              </a:spcBef>
              <a:buClr>
                <a:schemeClr val="dk1"/>
              </a:buClr>
              <a:buSzPts val="600"/>
              <a:buNone/>
            </a:pPr>
            <a:endParaRPr sz="1350" b="1" i="1" dirty="0">
              <a:solidFill>
                <a:schemeClr val="dk1"/>
              </a:solidFill>
              <a:latin typeface="Calibri"/>
              <a:ea typeface="Calibri"/>
              <a:cs typeface="Calibri"/>
              <a:sym typeface="Calibri"/>
            </a:endParaRPr>
          </a:p>
          <a:p>
            <a:pPr marL="0" indent="0" algn="just">
              <a:lnSpc>
                <a:spcPct val="100000"/>
              </a:lnSpc>
              <a:spcBef>
                <a:spcPts val="563"/>
              </a:spcBef>
              <a:buClr>
                <a:schemeClr val="dk1"/>
              </a:buClr>
              <a:buSzPts val="600"/>
              <a:buNone/>
            </a:pPr>
            <a:endParaRPr sz="1350" b="1" i="1" dirty="0">
              <a:solidFill>
                <a:schemeClr val="dk1"/>
              </a:solidFill>
              <a:latin typeface="Calibri"/>
              <a:ea typeface="Calibri"/>
              <a:cs typeface="Calibri"/>
              <a:sym typeface="Calibri"/>
            </a:endParaRPr>
          </a:p>
        </p:txBody>
      </p:sp>
      <p:pic>
        <p:nvPicPr>
          <p:cNvPr id="298" name="Google Shape;298;p34"/>
          <p:cNvPicPr preferRelativeResize="0"/>
          <p:nvPr/>
        </p:nvPicPr>
        <p:blipFill rotWithShape="1">
          <a:blip r:embed="rId3">
            <a:alphaModFix/>
          </a:blip>
          <a:srcRect/>
          <a:stretch/>
        </p:blipFill>
        <p:spPr>
          <a:xfrm>
            <a:off x="4186240" y="1606210"/>
            <a:ext cx="771524" cy="159149"/>
          </a:xfrm>
          <a:prstGeom prst="rect">
            <a:avLst/>
          </a:prstGeom>
          <a:noFill/>
          <a:ln>
            <a:noFill/>
          </a:ln>
        </p:spPr>
      </p:pic>
    </p:spTree>
    <p:extLst>
      <p:ext uri="{BB962C8B-B14F-4D97-AF65-F5344CB8AC3E}">
        <p14:creationId xmlns:p14="http://schemas.microsoft.com/office/powerpoint/2010/main" val="23642551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pic>
        <p:nvPicPr>
          <p:cNvPr id="303" name="Google Shape;303;p35"/>
          <p:cNvPicPr preferRelativeResize="0"/>
          <p:nvPr/>
        </p:nvPicPr>
        <p:blipFill rotWithShape="1">
          <a:blip r:embed="rId3">
            <a:alphaModFix/>
          </a:blip>
          <a:srcRect/>
          <a:stretch/>
        </p:blipFill>
        <p:spPr>
          <a:xfrm>
            <a:off x="4186238" y="1606212"/>
            <a:ext cx="771525" cy="159149"/>
          </a:xfrm>
          <a:prstGeom prst="rect">
            <a:avLst/>
          </a:prstGeom>
          <a:noFill/>
          <a:ln>
            <a:noFill/>
          </a:ln>
        </p:spPr>
      </p:pic>
      <p:sp>
        <p:nvSpPr>
          <p:cNvPr id="304" name="Google Shape;304;p35"/>
          <p:cNvSpPr txBox="1">
            <a:spLocks noGrp="1"/>
          </p:cNvSpPr>
          <p:nvPr>
            <p:ph type="title"/>
          </p:nvPr>
        </p:nvSpPr>
        <p:spPr>
          <a:xfrm>
            <a:off x="2353868" y="1776787"/>
            <a:ext cx="4436269" cy="745629"/>
          </a:xfrm>
          <a:prstGeom prst="rect">
            <a:avLst/>
          </a:prstGeom>
          <a:noFill/>
          <a:ln>
            <a:noFill/>
          </a:ln>
        </p:spPr>
        <p:txBody>
          <a:bodyPr spcFirstLastPara="1" vert="horz" wrap="square" lIns="25692" tIns="25692" rIns="25692" bIns="25692" rtlCol="0" anchor="ctr" anchorCtr="0">
            <a:normAutofit/>
          </a:bodyPr>
          <a:lstStyle/>
          <a:p>
            <a:pPr algn="ctr">
              <a:spcBef>
                <a:spcPts val="0"/>
              </a:spcBef>
              <a:buClr>
                <a:schemeClr val="dk1"/>
              </a:buClr>
              <a:buSzPts val="4320"/>
            </a:pPr>
            <a:r>
              <a:rPr lang="en-US" sz="2430">
                <a:solidFill>
                  <a:schemeClr val="dk1"/>
                </a:solidFill>
                <a:latin typeface="Constantia"/>
                <a:ea typeface="Constantia"/>
                <a:cs typeface="Constantia"/>
                <a:sym typeface="Constantia"/>
              </a:rPr>
              <a:t> Project Confidence Check Up</a:t>
            </a:r>
            <a:endParaRPr sz="2734">
              <a:solidFill>
                <a:schemeClr val="dk1"/>
              </a:solidFill>
              <a:latin typeface="Constantia"/>
              <a:ea typeface="Constantia"/>
              <a:cs typeface="Constantia"/>
              <a:sym typeface="Constantia"/>
            </a:endParaRPr>
          </a:p>
        </p:txBody>
      </p:sp>
      <p:pic>
        <p:nvPicPr>
          <p:cNvPr id="305" name="Google Shape;305;p35"/>
          <p:cNvPicPr preferRelativeResize="0"/>
          <p:nvPr/>
        </p:nvPicPr>
        <p:blipFill rotWithShape="1">
          <a:blip r:embed="rId4">
            <a:alphaModFix/>
          </a:blip>
          <a:srcRect/>
          <a:stretch/>
        </p:blipFill>
        <p:spPr>
          <a:xfrm>
            <a:off x="1819180" y="2394465"/>
            <a:ext cx="5505639" cy="4165991"/>
          </a:xfrm>
          <a:prstGeom prst="rect">
            <a:avLst/>
          </a:prstGeom>
          <a:noFill/>
          <a:ln w="9525" cap="flat" cmpd="sng">
            <a:solidFill>
              <a:schemeClr val="dk1"/>
            </a:solidFill>
            <a:prstDash val="solid"/>
            <a:round/>
            <a:headEnd type="none" w="sm" len="sm"/>
            <a:tailEnd type="none" w="sm" len="sm"/>
          </a:ln>
          <a:effectLst>
            <a:outerShdw blurRad="50800" dist="38100" dir="2700000" algn="tl" rotWithShape="0">
              <a:srgbClr val="000000">
                <a:alpha val="40000"/>
              </a:srgbClr>
            </a:outerShdw>
          </a:effectLst>
        </p:spPr>
      </p:pic>
    </p:spTree>
    <p:extLst>
      <p:ext uri="{BB962C8B-B14F-4D97-AF65-F5344CB8AC3E}">
        <p14:creationId xmlns:p14="http://schemas.microsoft.com/office/powerpoint/2010/main" val="30688981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pic>
        <p:nvPicPr>
          <p:cNvPr id="312" name="Google Shape;312;p36"/>
          <p:cNvPicPr preferRelativeResize="0"/>
          <p:nvPr/>
        </p:nvPicPr>
        <p:blipFill rotWithShape="1">
          <a:blip r:embed="rId3">
            <a:alphaModFix/>
          </a:blip>
          <a:srcRect/>
          <a:stretch/>
        </p:blipFill>
        <p:spPr>
          <a:xfrm>
            <a:off x="1913893" y="2123378"/>
            <a:ext cx="5263792" cy="4023527"/>
          </a:xfrm>
          <a:prstGeom prst="rect">
            <a:avLst/>
          </a:prstGeom>
          <a:noFill/>
          <a:ln w="9525" cap="flat" cmpd="sng">
            <a:solidFill>
              <a:schemeClr val="dk1"/>
            </a:solidFill>
            <a:prstDash val="solid"/>
            <a:round/>
            <a:headEnd type="none" w="sm" len="sm"/>
            <a:tailEnd type="none" w="sm" len="sm"/>
          </a:ln>
          <a:effectLst>
            <a:outerShdw blurRad="50800" dist="38100" dir="2700000" algn="tl" rotWithShape="0">
              <a:srgbClr val="000000">
                <a:alpha val="40000"/>
              </a:srgbClr>
            </a:outerShdw>
          </a:effectLst>
        </p:spPr>
      </p:pic>
      <p:pic>
        <p:nvPicPr>
          <p:cNvPr id="310" name="Google Shape;310;p36"/>
          <p:cNvPicPr preferRelativeResize="0"/>
          <p:nvPr/>
        </p:nvPicPr>
        <p:blipFill rotWithShape="1">
          <a:blip r:embed="rId4">
            <a:alphaModFix/>
          </a:blip>
          <a:srcRect/>
          <a:stretch/>
        </p:blipFill>
        <p:spPr>
          <a:xfrm>
            <a:off x="4160027" y="329043"/>
            <a:ext cx="771525" cy="159149"/>
          </a:xfrm>
          <a:prstGeom prst="rect">
            <a:avLst/>
          </a:prstGeom>
          <a:noFill/>
          <a:ln>
            <a:noFill/>
          </a:ln>
        </p:spPr>
      </p:pic>
      <p:sp>
        <p:nvSpPr>
          <p:cNvPr id="311" name="Google Shape;311;p36"/>
          <p:cNvSpPr txBox="1">
            <a:spLocks noGrp="1"/>
          </p:cNvSpPr>
          <p:nvPr>
            <p:ph type="title"/>
          </p:nvPr>
        </p:nvSpPr>
        <p:spPr>
          <a:xfrm>
            <a:off x="1859104" y="1137970"/>
            <a:ext cx="5425791" cy="745629"/>
          </a:xfrm>
          <a:prstGeom prst="rect">
            <a:avLst/>
          </a:prstGeom>
          <a:noFill/>
          <a:ln>
            <a:noFill/>
          </a:ln>
        </p:spPr>
        <p:txBody>
          <a:bodyPr spcFirstLastPara="1" vert="horz" wrap="square" lIns="25692" tIns="25692" rIns="25692" bIns="25692" rtlCol="0" anchor="ctr" anchorCtr="0">
            <a:noAutofit/>
          </a:bodyPr>
          <a:lstStyle/>
          <a:p>
            <a:pPr algn="ctr">
              <a:spcBef>
                <a:spcPts val="0"/>
              </a:spcBef>
              <a:buClr>
                <a:schemeClr val="dk1"/>
              </a:buClr>
              <a:buSzPts val="4320"/>
            </a:pPr>
            <a:r>
              <a:rPr lang="en-US" sz="3200" dirty="0">
                <a:solidFill>
                  <a:schemeClr val="dk1"/>
                </a:solidFill>
                <a:latin typeface="Constantia"/>
                <a:ea typeface="Constantia"/>
                <a:cs typeface="Constantia"/>
                <a:sym typeface="Constantia"/>
              </a:rPr>
              <a:t> Project Confidence Check Up</a:t>
            </a:r>
            <a:endParaRPr sz="3200" dirty="0">
              <a:solidFill>
                <a:schemeClr val="dk1"/>
              </a:solidFill>
              <a:latin typeface="Constantia"/>
              <a:ea typeface="Constantia"/>
              <a:cs typeface="Constantia"/>
              <a:sym typeface="Constantia"/>
            </a:endParaRPr>
          </a:p>
        </p:txBody>
      </p:sp>
      <p:sp>
        <p:nvSpPr>
          <p:cNvPr id="313" name="Google Shape;313;p36"/>
          <p:cNvSpPr txBox="1"/>
          <p:nvPr/>
        </p:nvSpPr>
        <p:spPr>
          <a:xfrm>
            <a:off x="2057830" y="3828230"/>
            <a:ext cx="191045" cy="363538"/>
          </a:xfrm>
          <a:prstGeom prst="rect">
            <a:avLst/>
          </a:prstGeom>
          <a:noFill/>
          <a:ln>
            <a:noFill/>
          </a:ln>
        </p:spPr>
        <p:txBody>
          <a:bodyPr spcFirstLastPara="1" wrap="square" lIns="25706" tIns="25706" rIns="25706" bIns="25706" anchor="t" anchorCtr="0">
            <a:spAutoFit/>
          </a:bodyPr>
          <a:lstStyle/>
          <a:p>
            <a:pPr>
              <a:buClr>
                <a:srgbClr val="FF0000"/>
              </a:buClr>
              <a:buSzPts val="3600"/>
            </a:pPr>
            <a:r>
              <a:rPr lang="en-US" sz="2025" b="1" dirty="0">
                <a:solidFill>
                  <a:srgbClr val="FF0000"/>
                </a:solidFill>
                <a:latin typeface="Calibri"/>
                <a:ea typeface="Calibri"/>
                <a:cs typeface="Calibri"/>
                <a:sym typeface="Calibri"/>
              </a:rPr>
              <a:t>A</a:t>
            </a:r>
            <a:endParaRPr sz="2025" b="1" dirty="0">
              <a:solidFill>
                <a:srgbClr val="FF0000"/>
              </a:solidFill>
              <a:latin typeface="Calibri"/>
              <a:ea typeface="Calibri"/>
              <a:cs typeface="Calibri"/>
              <a:sym typeface="Calibri"/>
            </a:endParaRPr>
          </a:p>
        </p:txBody>
      </p:sp>
      <p:sp>
        <p:nvSpPr>
          <p:cNvPr id="314" name="Google Shape;314;p36"/>
          <p:cNvSpPr txBox="1"/>
          <p:nvPr/>
        </p:nvSpPr>
        <p:spPr>
          <a:xfrm>
            <a:off x="2044957" y="4382341"/>
            <a:ext cx="191045" cy="363538"/>
          </a:xfrm>
          <a:prstGeom prst="rect">
            <a:avLst/>
          </a:prstGeom>
          <a:noFill/>
          <a:ln>
            <a:noFill/>
          </a:ln>
        </p:spPr>
        <p:txBody>
          <a:bodyPr spcFirstLastPara="1" wrap="square" lIns="25706" tIns="25706" rIns="25706" bIns="25706" anchor="t" anchorCtr="0">
            <a:spAutoFit/>
          </a:bodyPr>
          <a:lstStyle/>
          <a:p>
            <a:pPr>
              <a:buClr>
                <a:srgbClr val="FF0000"/>
              </a:buClr>
              <a:buSzPts val="3600"/>
            </a:pPr>
            <a:r>
              <a:rPr lang="en-US" sz="2025" b="1" dirty="0">
                <a:solidFill>
                  <a:srgbClr val="FF0000"/>
                </a:solidFill>
                <a:latin typeface="Calibri"/>
                <a:ea typeface="Calibri"/>
                <a:cs typeface="Calibri"/>
                <a:sym typeface="Calibri"/>
              </a:rPr>
              <a:t>B</a:t>
            </a:r>
            <a:endParaRPr sz="2025" b="1" dirty="0">
              <a:solidFill>
                <a:srgbClr val="FF0000"/>
              </a:solidFill>
              <a:latin typeface="Calibri"/>
              <a:ea typeface="Calibri"/>
              <a:cs typeface="Calibri"/>
              <a:sym typeface="Calibri"/>
            </a:endParaRPr>
          </a:p>
        </p:txBody>
      </p:sp>
      <p:sp>
        <p:nvSpPr>
          <p:cNvPr id="315" name="Google Shape;315;p36"/>
          <p:cNvSpPr txBox="1"/>
          <p:nvPr/>
        </p:nvSpPr>
        <p:spPr>
          <a:xfrm>
            <a:off x="2057831" y="4865768"/>
            <a:ext cx="191045" cy="363538"/>
          </a:xfrm>
          <a:prstGeom prst="rect">
            <a:avLst/>
          </a:prstGeom>
          <a:noFill/>
          <a:ln>
            <a:noFill/>
          </a:ln>
        </p:spPr>
        <p:txBody>
          <a:bodyPr spcFirstLastPara="1" wrap="square" lIns="25706" tIns="25706" rIns="25706" bIns="25706" anchor="t" anchorCtr="0">
            <a:spAutoFit/>
          </a:bodyPr>
          <a:lstStyle/>
          <a:p>
            <a:pPr>
              <a:buClr>
                <a:srgbClr val="FF0000"/>
              </a:buClr>
              <a:buSzPts val="3600"/>
            </a:pPr>
            <a:r>
              <a:rPr lang="en-US" sz="2025" b="1">
                <a:solidFill>
                  <a:srgbClr val="FF0000"/>
                </a:solidFill>
                <a:latin typeface="Calibri"/>
                <a:ea typeface="Calibri"/>
                <a:cs typeface="Calibri"/>
                <a:sym typeface="Calibri"/>
              </a:rPr>
              <a:t>C</a:t>
            </a:r>
            <a:endParaRPr sz="2025" b="1">
              <a:solidFill>
                <a:srgbClr val="FF0000"/>
              </a:solidFill>
              <a:latin typeface="Calibri"/>
              <a:ea typeface="Calibri"/>
              <a:cs typeface="Calibri"/>
              <a:sym typeface="Calibri"/>
            </a:endParaRPr>
          </a:p>
        </p:txBody>
      </p:sp>
      <p:sp>
        <p:nvSpPr>
          <p:cNvPr id="317" name="Google Shape;317;p36"/>
          <p:cNvSpPr txBox="1"/>
          <p:nvPr/>
        </p:nvSpPr>
        <p:spPr>
          <a:xfrm>
            <a:off x="4836030" y="3231723"/>
            <a:ext cx="191045" cy="363538"/>
          </a:xfrm>
          <a:prstGeom prst="rect">
            <a:avLst/>
          </a:prstGeom>
          <a:noFill/>
          <a:ln>
            <a:noFill/>
          </a:ln>
        </p:spPr>
        <p:txBody>
          <a:bodyPr spcFirstLastPara="1" wrap="square" lIns="25706" tIns="25706" rIns="25706" bIns="25706" anchor="t" anchorCtr="0">
            <a:spAutoFit/>
          </a:bodyPr>
          <a:lstStyle/>
          <a:p>
            <a:pPr>
              <a:buClr>
                <a:srgbClr val="FF0000"/>
              </a:buClr>
              <a:buSzPts val="3600"/>
            </a:pPr>
            <a:r>
              <a:rPr lang="en-US" sz="2025" b="1" dirty="0">
                <a:solidFill>
                  <a:srgbClr val="FF0000"/>
                </a:solidFill>
                <a:latin typeface="Calibri"/>
                <a:ea typeface="Calibri"/>
                <a:cs typeface="Calibri"/>
                <a:sym typeface="Calibri"/>
              </a:rPr>
              <a:t>2</a:t>
            </a:r>
            <a:endParaRPr sz="2025" b="1" dirty="0">
              <a:solidFill>
                <a:srgbClr val="FF0000"/>
              </a:solidFill>
              <a:latin typeface="Calibri"/>
              <a:ea typeface="Calibri"/>
              <a:cs typeface="Calibri"/>
              <a:sym typeface="Calibri"/>
            </a:endParaRPr>
          </a:p>
        </p:txBody>
      </p:sp>
      <p:sp>
        <p:nvSpPr>
          <p:cNvPr id="318" name="Google Shape;318;p36"/>
          <p:cNvSpPr txBox="1"/>
          <p:nvPr/>
        </p:nvSpPr>
        <p:spPr>
          <a:xfrm>
            <a:off x="6019963" y="3231723"/>
            <a:ext cx="191045" cy="363538"/>
          </a:xfrm>
          <a:prstGeom prst="rect">
            <a:avLst/>
          </a:prstGeom>
          <a:noFill/>
          <a:ln>
            <a:noFill/>
          </a:ln>
        </p:spPr>
        <p:txBody>
          <a:bodyPr spcFirstLastPara="1" wrap="square" lIns="25706" tIns="25706" rIns="25706" bIns="25706" anchor="t" anchorCtr="0">
            <a:spAutoFit/>
          </a:bodyPr>
          <a:lstStyle/>
          <a:p>
            <a:pPr>
              <a:buClr>
                <a:srgbClr val="FF0000"/>
              </a:buClr>
              <a:buSzPts val="3600"/>
            </a:pPr>
            <a:r>
              <a:rPr lang="en-US" sz="2025" b="1" dirty="0">
                <a:solidFill>
                  <a:srgbClr val="FF0000"/>
                </a:solidFill>
                <a:latin typeface="Calibri"/>
                <a:ea typeface="Calibri"/>
                <a:cs typeface="Calibri"/>
                <a:sym typeface="Calibri"/>
              </a:rPr>
              <a:t>3</a:t>
            </a:r>
            <a:endParaRPr sz="2025" b="1" dirty="0">
              <a:solidFill>
                <a:srgbClr val="FF0000"/>
              </a:solidFill>
              <a:latin typeface="Calibri"/>
              <a:ea typeface="Calibri"/>
              <a:cs typeface="Calibri"/>
              <a:sym typeface="Calibri"/>
            </a:endParaRPr>
          </a:p>
        </p:txBody>
      </p:sp>
      <p:sp>
        <p:nvSpPr>
          <p:cNvPr id="319" name="Google Shape;319;p36"/>
          <p:cNvSpPr txBox="1"/>
          <p:nvPr/>
        </p:nvSpPr>
        <p:spPr>
          <a:xfrm>
            <a:off x="2057831" y="5349195"/>
            <a:ext cx="178171" cy="363538"/>
          </a:xfrm>
          <a:prstGeom prst="rect">
            <a:avLst/>
          </a:prstGeom>
          <a:noFill/>
          <a:ln>
            <a:noFill/>
          </a:ln>
        </p:spPr>
        <p:txBody>
          <a:bodyPr spcFirstLastPara="1" wrap="square" lIns="25706" tIns="25706" rIns="25706" bIns="25706" anchor="t" anchorCtr="0">
            <a:spAutoFit/>
          </a:bodyPr>
          <a:lstStyle/>
          <a:p>
            <a:pPr>
              <a:buClr>
                <a:srgbClr val="FF0000"/>
              </a:buClr>
              <a:buSzPts val="3600"/>
            </a:pPr>
            <a:r>
              <a:rPr lang="en-US" sz="2025" b="1" dirty="0">
                <a:solidFill>
                  <a:srgbClr val="FF0000"/>
                </a:solidFill>
                <a:latin typeface="Calibri"/>
                <a:ea typeface="Calibri"/>
                <a:cs typeface="Calibri"/>
                <a:sym typeface="Calibri"/>
              </a:rPr>
              <a:t>D</a:t>
            </a:r>
            <a:endParaRPr sz="2025" b="1" dirty="0">
              <a:solidFill>
                <a:srgbClr val="FF0000"/>
              </a:solidFill>
              <a:latin typeface="Calibri"/>
              <a:ea typeface="Calibri"/>
              <a:cs typeface="Calibri"/>
              <a:sym typeface="Calibri"/>
            </a:endParaRPr>
          </a:p>
        </p:txBody>
      </p:sp>
      <p:sp>
        <p:nvSpPr>
          <p:cNvPr id="316" name="Google Shape;316;p36"/>
          <p:cNvSpPr txBox="1"/>
          <p:nvPr/>
        </p:nvSpPr>
        <p:spPr>
          <a:xfrm>
            <a:off x="3273391" y="3231723"/>
            <a:ext cx="242480" cy="363538"/>
          </a:xfrm>
          <a:prstGeom prst="rect">
            <a:avLst/>
          </a:prstGeom>
          <a:noFill/>
          <a:ln>
            <a:noFill/>
          </a:ln>
        </p:spPr>
        <p:txBody>
          <a:bodyPr spcFirstLastPara="1" wrap="square" lIns="25706" tIns="25706" rIns="25706" bIns="25706" anchor="t" anchorCtr="0">
            <a:spAutoFit/>
          </a:bodyPr>
          <a:lstStyle/>
          <a:p>
            <a:pPr>
              <a:buClr>
                <a:srgbClr val="FF0000"/>
              </a:buClr>
              <a:buSzPts val="3600"/>
            </a:pPr>
            <a:r>
              <a:rPr lang="en-US" sz="2025" b="1" dirty="0">
                <a:solidFill>
                  <a:srgbClr val="FF0000"/>
                </a:solidFill>
                <a:latin typeface="Calibri"/>
                <a:ea typeface="Calibri"/>
                <a:cs typeface="Calibri"/>
                <a:sym typeface="Calibri"/>
              </a:rPr>
              <a:t>1</a:t>
            </a:r>
            <a:endParaRPr sz="2025"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8284516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pic>
        <p:nvPicPr>
          <p:cNvPr id="325" name="Google Shape;325;p37"/>
          <p:cNvPicPr preferRelativeResize="0"/>
          <p:nvPr/>
        </p:nvPicPr>
        <p:blipFill rotWithShape="1">
          <a:blip r:embed="rId3">
            <a:alphaModFix/>
          </a:blip>
          <a:srcRect/>
          <a:stretch/>
        </p:blipFill>
        <p:spPr>
          <a:xfrm>
            <a:off x="4186240" y="1606210"/>
            <a:ext cx="771524" cy="159149"/>
          </a:xfrm>
          <a:prstGeom prst="rect">
            <a:avLst/>
          </a:prstGeom>
          <a:noFill/>
          <a:ln>
            <a:noFill/>
          </a:ln>
        </p:spPr>
      </p:pic>
      <p:sp>
        <p:nvSpPr>
          <p:cNvPr id="326" name="Google Shape;326;p37"/>
          <p:cNvSpPr txBox="1">
            <a:spLocks noGrp="1"/>
          </p:cNvSpPr>
          <p:nvPr>
            <p:ph type="title"/>
          </p:nvPr>
        </p:nvSpPr>
        <p:spPr>
          <a:xfrm>
            <a:off x="2353868" y="1776786"/>
            <a:ext cx="4436269" cy="745629"/>
          </a:xfrm>
          <a:prstGeom prst="rect">
            <a:avLst/>
          </a:prstGeom>
          <a:noFill/>
          <a:ln>
            <a:noFill/>
          </a:ln>
        </p:spPr>
        <p:txBody>
          <a:bodyPr spcFirstLastPara="1" vert="horz" wrap="square" lIns="51427" tIns="25706" rIns="51427" bIns="25706" rtlCol="0" anchor="ctr" anchorCtr="0">
            <a:noAutofit/>
          </a:bodyPr>
          <a:lstStyle/>
          <a:p>
            <a:pPr algn="ctr">
              <a:spcBef>
                <a:spcPts val="0"/>
              </a:spcBef>
              <a:buClr>
                <a:schemeClr val="dk1"/>
              </a:buClr>
              <a:buSzPts val="900"/>
            </a:pPr>
            <a:r>
              <a:rPr lang="en-US" sz="2025">
                <a:solidFill>
                  <a:schemeClr val="dk1"/>
                </a:solidFill>
                <a:latin typeface="Constantia"/>
                <a:ea typeface="Constantia"/>
                <a:cs typeface="Constantia"/>
                <a:sym typeface="Constantia"/>
              </a:rPr>
              <a:t>Barn Raising Overview</a:t>
            </a:r>
            <a:endParaRPr sz="2025">
              <a:solidFill>
                <a:schemeClr val="dk1"/>
              </a:solidFill>
              <a:latin typeface="Constantia"/>
              <a:ea typeface="Constantia"/>
              <a:cs typeface="Constantia"/>
              <a:sym typeface="Constantia"/>
            </a:endParaRPr>
          </a:p>
        </p:txBody>
      </p:sp>
      <p:sp>
        <p:nvSpPr>
          <p:cNvPr id="327" name="Google Shape;327;p37"/>
          <p:cNvSpPr txBox="1">
            <a:spLocks noGrp="1"/>
          </p:cNvSpPr>
          <p:nvPr>
            <p:ph idx="1"/>
          </p:nvPr>
        </p:nvSpPr>
        <p:spPr>
          <a:xfrm>
            <a:off x="2244436" y="2527102"/>
            <a:ext cx="4774623" cy="2447628"/>
          </a:xfrm>
          <a:prstGeom prst="rect">
            <a:avLst/>
          </a:prstGeom>
          <a:noFill/>
          <a:ln>
            <a:noFill/>
          </a:ln>
        </p:spPr>
        <p:txBody>
          <a:bodyPr spcFirstLastPara="1" vert="horz" wrap="square" lIns="51427" tIns="25706" rIns="51427" bIns="25706" rtlCol="0" anchor="t" anchorCtr="0">
            <a:noAutofit/>
          </a:bodyPr>
          <a:lstStyle/>
          <a:p>
            <a:pPr marL="0" indent="0" algn="just">
              <a:lnSpc>
                <a:spcPct val="100000"/>
              </a:lnSpc>
              <a:spcBef>
                <a:spcPts val="0"/>
              </a:spcBef>
              <a:buClr>
                <a:schemeClr val="dk1"/>
              </a:buClr>
              <a:buSzPts val="700"/>
              <a:buNone/>
            </a:pPr>
            <a:endParaRPr sz="1575">
              <a:solidFill>
                <a:schemeClr val="dk1"/>
              </a:solidFill>
              <a:latin typeface="Calibri"/>
              <a:ea typeface="Calibri"/>
              <a:cs typeface="Calibri"/>
              <a:sym typeface="Calibri"/>
            </a:endParaRPr>
          </a:p>
          <a:p>
            <a:pPr marL="0" indent="0">
              <a:lnSpc>
                <a:spcPct val="100000"/>
              </a:lnSpc>
              <a:spcBef>
                <a:spcPts val="0"/>
              </a:spcBef>
              <a:buClr>
                <a:schemeClr val="dk1"/>
              </a:buClr>
              <a:buSzPts val="700"/>
              <a:buNone/>
            </a:pPr>
            <a:r>
              <a:rPr lang="en-US" sz="1575">
                <a:solidFill>
                  <a:schemeClr val="dk1"/>
                </a:solidFill>
                <a:latin typeface="Calibri"/>
                <a:ea typeface="Calibri"/>
                <a:cs typeface="Calibri"/>
                <a:sym typeface="Calibri"/>
              </a:rPr>
              <a:t/>
            </a:r>
            <a:br>
              <a:rPr lang="en-US" sz="1575">
                <a:solidFill>
                  <a:schemeClr val="dk1"/>
                </a:solidFill>
                <a:latin typeface="Calibri"/>
                <a:ea typeface="Calibri"/>
                <a:cs typeface="Calibri"/>
                <a:sym typeface="Calibri"/>
              </a:rPr>
            </a:br>
            <a:endParaRPr sz="1575">
              <a:solidFill>
                <a:schemeClr val="dk1"/>
              </a:solidFill>
              <a:latin typeface="Calibri"/>
              <a:ea typeface="Calibri"/>
              <a:cs typeface="Calibri"/>
              <a:sym typeface="Calibri"/>
            </a:endParaRPr>
          </a:p>
          <a:p>
            <a:pPr marL="128588" indent="-128588">
              <a:spcBef>
                <a:spcPts val="900"/>
              </a:spcBef>
              <a:buClr>
                <a:schemeClr val="dk1"/>
              </a:buClr>
              <a:buSzPts val="2800"/>
              <a:buNone/>
            </a:pPr>
            <a:endParaRPr sz="1575">
              <a:solidFill>
                <a:schemeClr val="dk1"/>
              </a:solidFill>
              <a:latin typeface="Calibri"/>
              <a:ea typeface="Calibri"/>
              <a:cs typeface="Calibri"/>
              <a:sym typeface="Calibri"/>
            </a:endParaRPr>
          </a:p>
        </p:txBody>
      </p:sp>
      <p:pic>
        <p:nvPicPr>
          <p:cNvPr id="328" name="Google Shape;328;p37"/>
          <p:cNvPicPr preferRelativeResize="0"/>
          <p:nvPr/>
        </p:nvPicPr>
        <p:blipFill rotWithShape="1">
          <a:blip r:embed="rId4">
            <a:alphaModFix/>
          </a:blip>
          <a:srcRect/>
          <a:stretch/>
        </p:blipFill>
        <p:spPr>
          <a:xfrm>
            <a:off x="2895134" y="2493267"/>
            <a:ext cx="3353730" cy="2515298"/>
          </a:xfrm>
          <a:prstGeom prst="rect">
            <a:avLst/>
          </a:prstGeom>
          <a:noFill/>
          <a:ln>
            <a:noFill/>
          </a:ln>
        </p:spPr>
      </p:pic>
    </p:spTree>
    <p:extLst>
      <p:ext uri="{BB962C8B-B14F-4D97-AF65-F5344CB8AC3E}">
        <p14:creationId xmlns:p14="http://schemas.microsoft.com/office/powerpoint/2010/main" val="19395942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pic>
        <p:nvPicPr>
          <p:cNvPr id="334" name="Google Shape;334;p38"/>
          <p:cNvPicPr preferRelativeResize="0"/>
          <p:nvPr/>
        </p:nvPicPr>
        <p:blipFill rotWithShape="1">
          <a:blip r:embed="rId3">
            <a:alphaModFix/>
          </a:blip>
          <a:srcRect/>
          <a:stretch/>
        </p:blipFill>
        <p:spPr>
          <a:xfrm>
            <a:off x="4186240" y="1606210"/>
            <a:ext cx="771524" cy="159149"/>
          </a:xfrm>
          <a:prstGeom prst="rect">
            <a:avLst/>
          </a:prstGeom>
          <a:noFill/>
          <a:ln>
            <a:noFill/>
          </a:ln>
        </p:spPr>
      </p:pic>
      <p:sp>
        <p:nvSpPr>
          <p:cNvPr id="335" name="Google Shape;335;p38"/>
          <p:cNvSpPr txBox="1">
            <a:spLocks noGrp="1"/>
          </p:cNvSpPr>
          <p:nvPr>
            <p:ph type="title"/>
          </p:nvPr>
        </p:nvSpPr>
        <p:spPr>
          <a:xfrm>
            <a:off x="2353868" y="1776786"/>
            <a:ext cx="4436269" cy="745629"/>
          </a:xfrm>
          <a:prstGeom prst="rect">
            <a:avLst/>
          </a:prstGeom>
          <a:noFill/>
          <a:ln>
            <a:noFill/>
          </a:ln>
        </p:spPr>
        <p:txBody>
          <a:bodyPr spcFirstLastPara="1" vert="horz" wrap="square" lIns="51427" tIns="25706" rIns="51427" bIns="25706" rtlCol="0" anchor="ctr" anchorCtr="0">
            <a:noAutofit/>
          </a:bodyPr>
          <a:lstStyle/>
          <a:p>
            <a:pPr algn="ctr">
              <a:spcBef>
                <a:spcPts val="0"/>
              </a:spcBef>
              <a:buClr>
                <a:schemeClr val="dk1"/>
              </a:buClr>
              <a:buSzPts val="900"/>
            </a:pPr>
            <a:r>
              <a:rPr lang="en-US" sz="3600" dirty="0">
                <a:solidFill>
                  <a:schemeClr val="dk1"/>
                </a:solidFill>
                <a:latin typeface="Constantia"/>
                <a:ea typeface="Constantia"/>
                <a:cs typeface="Constantia"/>
                <a:sym typeface="Constantia"/>
              </a:rPr>
              <a:t>Barn Raising Prep</a:t>
            </a:r>
            <a:endParaRPr sz="3600" dirty="0">
              <a:solidFill>
                <a:schemeClr val="dk1"/>
              </a:solidFill>
              <a:latin typeface="Constantia"/>
              <a:ea typeface="Constantia"/>
              <a:cs typeface="Constantia"/>
              <a:sym typeface="Constantia"/>
            </a:endParaRPr>
          </a:p>
        </p:txBody>
      </p:sp>
      <p:sp>
        <p:nvSpPr>
          <p:cNvPr id="336" name="Google Shape;336;p38"/>
          <p:cNvSpPr txBox="1">
            <a:spLocks noGrp="1"/>
          </p:cNvSpPr>
          <p:nvPr>
            <p:ph idx="1"/>
          </p:nvPr>
        </p:nvSpPr>
        <p:spPr>
          <a:xfrm>
            <a:off x="1578077" y="2909191"/>
            <a:ext cx="6297561" cy="3285131"/>
          </a:xfrm>
          <a:prstGeom prst="rect">
            <a:avLst/>
          </a:prstGeom>
          <a:noFill/>
          <a:ln>
            <a:noFill/>
          </a:ln>
        </p:spPr>
        <p:txBody>
          <a:bodyPr spcFirstLastPara="1" vert="horz" wrap="square" lIns="51427" tIns="25706" rIns="51427" bIns="25706" rtlCol="0" anchor="t" anchorCtr="0">
            <a:normAutofit/>
          </a:bodyPr>
          <a:lstStyle/>
          <a:p>
            <a:pPr indent="-107156">
              <a:spcBef>
                <a:spcPts val="0"/>
              </a:spcBef>
              <a:buClr>
                <a:schemeClr val="dk1"/>
              </a:buClr>
              <a:buSzPts val="3000"/>
            </a:pPr>
            <a:r>
              <a:rPr lang="en-US" sz="2900" dirty="0">
                <a:latin typeface="Constantia"/>
                <a:ea typeface="Constantia"/>
                <a:cs typeface="Constantia"/>
                <a:sym typeface="Constantia"/>
              </a:rPr>
              <a:t> Description of the outcome of your project</a:t>
            </a:r>
            <a:endParaRPr sz="4000" dirty="0"/>
          </a:p>
          <a:p>
            <a:pPr indent="0">
              <a:buClr>
                <a:schemeClr val="dk1"/>
              </a:buClr>
              <a:buSzPts val="3000"/>
              <a:buNone/>
            </a:pPr>
            <a:endParaRPr sz="2900" dirty="0">
              <a:latin typeface="Constantia"/>
              <a:ea typeface="Constantia"/>
              <a:cs typeface="Constantia"/>
              <a:sym typeface="Constantia"/>
            </a:endParaRPr>
          </a:p>
          <a:p>
            <a:pPr indent="-107156">
              <a:buClr>
                <a:schemeClr val="dk1"/>
              </a:buClr>
              <a:buSzPts val="3000"/>
            </a:pPr>
            <a:r>
              <a:rPr lang="en-US" sz="2900" dirty="0">
                <a:latin typeface="Constantia"/>
                <a:ea typeface="Constantia"/>
                <a:cs typeface="Constantia"/>
                <a:sym typeface="Constantia"/>
              </a:rPr>
              <a:t> Remember that list of at least 3 specific things you NEED? Bring it! </a:t>
            </a:r>
            <a:endParaRPr sz="4000" dirty="0"/>
          </a:p>
          <a:p>
            <a:pPr indent="0">
              <a:buClr>
                <a:schemeClr val="dk1"/>
              </a:buClr>
              <a:buSzPts val="3000"/>
              <a:buNone/>
            </a:pPr>
            <a:endParaRPr sz="1688" dirty="0">
              <a:latin typeface="Constantia"/>
              <a:ea typeface="Constantia"/>
              <a:cs typeface="Constantia"/>
              <a:sym typeface="Constantia"/>
            </a:endParaRPr>
          </a:p>
        </p:txBody>
      </p:sp>
    </p:spTree>
    <p:extLst>
      <p:ext uri="{BB962C8B-B14F-4D97-AF65-F5344CB8AC3E}">
        <p14:creationId xmlns:p14="http://schemas.microsoft.com/office/powerpoint/2010/main" val="32709189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pic>
        <p:nvPicPr>
          <p:cNvPr id="342" name="Google Shape;342;p39"/>
          <p:cNvPicPr preferRelativeResize="0"/>
          <p:nvPr/>
        </p:nvPicPr>
        <p:blipFill rotWithShape="1">
          <a:blip r:embed="rId3">
            <a:alphaModFix/>
          </a:blip>
          <a:srcRect/>
          <a:stretch/>
        </p:blipFill>
        <p:spPr>
          <a:xfrm>
            <a:off x="4186240" y="1606210"/>
            <a:ext cx="771524" cy="159149"/>
          </a:xfrm>
          <a:prstGeom prst="rect">
            <a:avLst/>
          </a:prstGeom>
          <a:noFill/>
          <a:ln>
            <a:noFill/>
          </a:ln>
        </p:spPr>
      </p:pic>
      <p:sp>
        <p:nvSpPr>
          <p:cNvPr id="343" name="Google Shape;343;p39"/>
          <p:cNvSpPr txBox="1">
            <a:spLocks noGrp="1"/>
          </p:cNvSpPr>
          <p:nvPr>
            <p:ph type="title"/>
          </p:nvPr>
        </p:nvSpPr>
        <p:spPr>
          <a:xfrm>
            <a:off x="2353868" y="1776786"/>
            <a:ext cx="4436269" cy="745629"/>
          </a:xfrm>
          <a:prstGeom prst="rect">
            <a:avLst/>
          </a:prstGeom>
          <a:noFill/>
          <a:ln>
            <a:noFill/>
          </a:ln>
        </p:spPr>
        <p:txBody>
          <a:bodyPr spcFirstLastPara="1" vert="horz" wrap="square" lIns="51427" tIns="25706" rIns="51427" bIns="25706" rtlCol="0" anchor="ctr" anchorCtr="0">
            <a:noAutofit/>
          </a:bodyPr>
          <a:lstStyle/>
          <a:p>
            <a:pPr algn="ctr">
              <a:spcBef>
                <a:spcPts val="0"/>
              </a:spcBef>
              <a:buClr>
                <a:schemeClr val="dk1"/>
              </a:buClr>
              <a:buSzPts val="900"/>
            </a:pPr>
            <a:r>
              <a:rPr lang="en-US" sz="3600" dirty="0">
                <a:solidFill>
                  <a:schemeClr val="dk1"/>
                </a:solidFill>
                <a:latin typeface="Constantia"/>
                <a:ea typeface="Constantia"/>
                <a:cs typeface="Constantia"/>
                <a:sym typeface="Constantia"/>
              </a:rPr>
              <a:t>Barn Raising</a:t>
            </a:r>
            <a:endParaRPr sz="3600" dirty="0">
              <a:solidFill>
                <a:schemeClr val="dk1"/>
              </a:solidFill>
              <a:latin typeface="Constantia"/>
              <a:ea typeface="Constantia"/>
              <a:cs typeface="Constantia"/>
              <a:sym typeface="Constantia"/>
            </a:endParaRPr>
          </a:p>
        </p:txBody>
      </p:sp>
      <p:sp>
        <p:nvSpPr>
          <p:cNvPr id="344" name="Google Shape;344;p39"/>
          <p:cNvSpPr txBox="1">
            <a:spLocks noGrp="1"/>
          </p:cNvSpPr>
          <p:nvPr>
            <p:ph idx="1"/>
          </p:nvPr>
        </p:nvSpPr>
        <p:spPr>
          <a:xfrm>
            <a:off x="2259131" y="3122280"/>
            <a:ext cx="4774623" cy="846790"/>
          </a:xfrm>
          <a:prstGeom prst="rect">
            <a:avLst/>
          </a:prstGeom>
          <a:noFill/>
          <a:ln>
            <a:noFill/>
          </a:ln>
        </p:spPr>
        <p:txBody>
          <a:bodyPr spcFirstLastPara="1" vert="horz" wrap="square" lIns="51427" tIns="25706" rIns="51427" bIns="25706" rtlCol="0" anchor="t" anchorCtr="0">
            <a:noAutofit/>
          </a:bodyPr>
          <a:lstStyle/>
          <a:p>
            <a:pPr marL="0" indent="0" algn="ctr">
              <a:lnSpc>
                <a:spcPct val="100000"/>
              </a:lnSpc>
              <a:spcBef>
                <a:spcPts val="0"/>
              </a:spcBef>
              <a:buClr>
                <a:schemeClr val="dk1"/>
              </a:buClr>
              <a:buSzPts val="750"/>
              <a:buNone/>
            </a:pPr>
            <a:r>
              <a:rPr lang="en-US" sz="3200" dirty="0">
                <a:latin typeface="Constantia"/>
                <a:ea typeface="Constantia"/>
                <a:cs typeface="Constantia"/>
                <a:sym typeface="Constantia"/>
              </a:rPr>
              <a:t>“This is who I am, this is what I'm trying to do, this is what I need help with.”</a:t>
            </a:r>
            <a:endParaRPr sz="3200" dirty="0">
              <a:solidFill>
                <a:schemeClr val="dk1"/>
              </a:solidFill>
              <a:latin typeface="Constantia"/>
              <a:ea typeface="Constantia"/>
              <a:cs typeface="Constantia"/>
              <a:sym typeface="Constantia"/>
            </a:endParaRPr>
          </a:p>
        </p:txBody>
      </p:sp>
    </p:spTree>
    <p:extLst>
      <p:ext uri="{BB962C8B-B14F-4D97-AF65-F5344CB8AC3E}">
        <p14:creationId xmlns:p14="http://schemas.microsoft.com/office/powerpoint/2010/main" val="70729453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pic>
        <p:nvPicPr>
          <p:cNvPr id="350" name="Google Shape;350;p40"/>
          <p:cNvPicPr preferRelativeResize="0"/>
          <p:nvPr/>
        </p:nvPicPr>
        <p:blipFill rotWithShape="1">
          <a:blip r:embed="rId3">
            <a:alphaModFix/>
          </a:blip>
          <a:srcRect/>
          <a:stretch/>
        </p:blipFill>
        <p:spPr>
          <a:xfrm>
            <a:off x="4186237" y="382094"/>
            <a:ext cx="771524" cy="159149"/>
          </a:xfrm>
          <a:prstGeom prst="rect">
            <a:avLst/>
          </a:prstGeom>
          <a:noFill/>
          <a:ln>
            <a:noFill/>
          </a:ln>
        </p:spPr>
      </p:pic>
      <p:sp>
        <p:nvSpPr>
          <p:cNvPr id="351" name="Google Shape;351;p40"/>
          <p:cNvSpPr txBox="1">
            <a:spLocks noGrp="1"/>
          </p:cNvSpPr>
          <p:nvPr>
            <p:ph type="title"/>
          </p:nvPr>
        </p:nvSpPr>
        <p:spPr>
          <a:xfrm>
            <a:off x="2353865" y="826637"/>
            <a:ext cx="4436269" cy="745629"/>
          </a:xfrm>
          <a:prstGeom prst="rect">
            <a:avLst/>
          </a:prstGeom>
          <a:noFill/>
          <a:ln>
            <a:noFill/>
          </a:ln>
        </p:spPr>
        <p:txBody>
          <a:bodyPr spcFirstLastPara="1" vert="horz" wrap="square" lIns="51427" tIns="25706" rIns="51427" bIns="25706" rtlCol="0" anchor="ctr" anchorCtr="0">
            <a:noAutofit/>
          </a:bodyPr>
          <a:lstStyle/>
          <a:p>
            <a:pPr algn="ctr">
              <a:spcBef>
                <a:spcPts val="0"/>
              </a:spcBef>
              <a:buClr>
                <a:schemeClr val="dk1"/>
              </a:buClr>
              <a:buSzPts val="900"/>
            </a:pPr>
            <a:r>
              <a:rPr lang="en-US" sz="4000" dirty="0">
                <a:solidFill>
                  <a:schemeClr val="dk1"/>
                </a:solidFill>
                <a:latin typeface="Constantia"/>
                <a:ea typeface="Constantia"/>
                <a:cs typeface="Constantia"/>
                <a:sym typeface="Constantia"/>
              </a:rPr>
              <a:t>Barn Raising</a:t>
            </a:r>
            <a:endParaRPr sz="4000" dirty="0">
              <a:solidFill>
                <a:schemeClr val="dk1"/>
              </a:solidFill>
              <a:latin typeface="Constantia"/>
              <a:ea typeface="Constantia"/>
              <a:cs typeface="Constantia"/>
              <a:sym typeface="Constantia"/>
            </a:endParaRPr>
          </a:p>
        </p:txBody>
      </p:sp>
      <p:sp>
        <p:nvSpPr>
          <p:cNvPr id="352" name="Google Shape;352;p40"/>
          <p:cNvSpPr txBox="1">
            <a:spLocks noGrp="1"/>
          </p:cNvSpPr>
          <p:nvPr>
            <p:ph idx="1"/>
          </p:nvPr>
        </p:nvSpPr>
        <p:spPr>
          <a:xfrm>
            <a:off x="294969" y="2219757"/>
            <a:ext cx="8849031" cy="4313778"/>
          </a:xfrm>
          <a:prstGeom prst="rect">
            <a:avLst/>
          </a:prstGeom>
          <a:noFill/>
          <a:ln>
            <a:noFill/>
          </a:ln>
        </p:spPr>
        <p:txBody>
          <a:bodyPr spcFirstLastPara="1" vert="horz" wrap="square" lIns="51427" tIns="25706" rIns="51427" bIns="25706" rtlCol="0" anchor="t" anchorCtr="0">
            <a:noAutofit/>
          </a:bodyPr>
          <a:lstStyle/>
          <a:p>
            <a:pPr>
              <a:spcBef>
                <a:spcPts val="0"/>
              </a:spcBef>
              <a:buClr>
                <a:schemeClr val="dk1"/>
              </a:buClr>
              <a:buSzPts val="2500"/>
            </a:pPr>
            <a:r>
              <a:rPr lang="en-US" sz="3200" dirty="0">
                <a:latin typeface="Merriweather"/>
                <a:ea typeface="Merriweather"/>
                <a:cs typeface="Merriweather"/>
                <a:sym typeface="Merriweather"/>
              </a:rPr>
              <a:t> </a:t>
            </a:r>
            <a:r>
              <a:rPr lang="en-US" sz="3200" dirty="0">
                <a:latin typeface="Constantia"/>
                <a:ea typeface="Constantia"/>
                <a:cs typeface="Constantia"/>
                <a:sym typeface="Constantia"/>
              </a:rPr>
              <a:t>Be as specific as you can about what you need.</a:t>
            </a:r>
            <a:endParaRPr sz="3200" dirty="0"/>
          </a:p>
          <a:p>
            <a:pPr>
              <a:buClr>
                <a:schemeClr val="dk1"/>
              </a:buClr>
              <a:buSzPts val="2500"/>
            </a:pPr>
            <a:r>
              <a:rPr lang="en-US" sz="3200" dirty="0">
                <a:latin typeface="Constantia"/>
                <a:ea typeface="Constantia"/>
                <a:cs typeface="Constantia"/>
                <a:sym typeface="Constantia"/>
              </a:rPr>
              <a:t> Do not offer anything you are not truly willing and able to give.</a:t>
            </a:r>
            <a:endParaRPr sz="3200" dirty="0"/>
          </a:p>
          <a:p>
            <a:pPr>
              <a:buClr>
                <a:schemeClr val="dk1"/>
              </a:buClr>
              <a:buSzPts val="2500"/>
            </a:pPr>
            <a:r>
              <a:rPr lang="en-US" sz="3200" dirty="0">
                <a:latin typeface="Constantia"/>
                <a:ea typeface="Constantia"/>
                <a:cs typeface="Constantia"/>
                <a:sym typeface="Constantia"/>
              </a:rPr>
              <a:t> If you can provide what someone else needs, or use what someone has to offer, raise your hand and give your name. Write down each other's information and get together after the formal part of the meeting is over</a:t>
            </a:r>
            <a:r>
              <a:rPr lang="en-US" sz="1800" dirty="0">
                <a:latin typeface="Constantia"/>
                <a:ea typeface="Constantia"/>
                <a:cs typeface="Constantia"/>
                <a:sym typeface="Constantia"/>
              </a:rPr>
              <a:t>.</a:t>
            </a:r>
            <a:endParaRPr sz="1800" dirty="0">
              <a:solidFill>
                <a:schemeClr val="dk1"/>
              </a:solidFill>
              <a:latin typeface="Constantia"/>
              <a:ea typeface="Constantia"/>
              <a:cs typeface="Constantia"/>
              <a:sym typeface="Constantia"/>
            </a:endParaRPr>
          </a:p>
        </p:txBody>
      </p:sp>
    </p:spTree>
    <p:extLst>
      <p:ext uri="{BB962C8B-B14F-4D97-AF65-F5344CB8AC3E}">
        <p14:creationId xmlns:p14="http://schemas.microsoft.com/office/powerpoint/2010/main" val="203140261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pic>
        <p:nvPicPr>
          <p:cNvPr id="358" name="Google Shape;358;p41"/>
          <p:cNvPicPr preferRelativeResize="0"/>
          <p:nvPr/>
        </p:nvPicPr>
        <p:blipFill rotWithShape="1">
          <a:blip r:embed="rId3">
            <a:alphaModFix/>
          </a:blip>
          <a:srcRect/>
          <a:stretch/>
        </p:blipFill>
        <p:spPr>
          <a:xfrm>
            <a:off x="4186240" y="1606210"/>
            <a:ext cx="771524" cy="159149"/>
          </a:xfrm>
          <a:prstGeom prst="rect">
            <a:avLst/>
          </a:prstGeom>
          <a:noFill/>
          <a:ln>
            <a:noFill/>
          </a:ln>
        </p:spPr>
      </p:pic>
      <p:sp>
        <p:nvSpPr>
          <p:cNvPr id="359" name="Google Shape;359;p41"/>
          <p:cNvSpPr txBox="1">
            <a:spLocks noGrp="1"/>
          </p:cNvSpPr>
          <p:nvPr>
            <p:ph type="title"/>
          </p:nvPr>
        </p:nvSpPr>
        <p:spPr>
          <a:xfrm>
            <a:off x="2353868" y="1776786"/>
            <a:ext cx="4436269" cy="745629"/>
          </a:xfrm>
          <a:prstGeom prst="rect">
            <a:avLst/>
          </a:prstGeom>
          <a:noFill/>
          <a:ln>
            <a:noFill/>
          </a:ln>
        </p:spPr>
        <p:txBody>
          <a:bodyPr spcFirstLastPara="1" vert="horz" wrap="square" lIns="51427" tIns="25706" rIns="51427" bIns="25706" rtlCol="0" anchor="ctr" anchorCtr="0">
            <a:noAutofit/>
          </a:bodyPr>
          <a:lstStyle/>
          <a:p>
            <a:pPr algn="ctr">
              <a:spcBef>
                <a:spcPts val="0"/>
              </a:spcBef>
              <a:buClr>
                <a:schemeClr val="dk1"/>
              </a:buClr>
              <a:buSzPts val="900"/>
            </a:pPr>
            <a:r>
              <a:rPr lang="en-US" sz="3200" dirty="0">
                <a:solidFill>
                  <a:schemeClr val="dk1"/>
                </a:solidFill>
                <a:latin typeface="Constantia"/>
                <a:ea typeface="Constantia"/>
                <a:cs typeface="Constantia"/>
                <a:sym typeface="Constantia"/>
              </a:rPr>
              <a:t>Barn Raising</a:t>
            </a:r>
            <a:endParaRPr sz="3200" dirty="0">
              <a:solidFill>
                <a:schemeClr val="dk1"/>
              </a:solidFill>
              <a:latin typeface="Constantia"/>
              <a:ea typeface="Constantia"/>
              <a:cs typeface="Constantia"/>
              <a:sym typeface="Constantia"/>
            </a:endParaRPr>
          </a:p>
        </p:txBody>
      </p:sp>
      <p:sp>
        <p:nvSpPr>
          <p:cNvPr id="360" name="Google Shape;360;p41"/>
          <p:cNvSpPr txBox="1">
            <a:spLocks noGrp="1"/>
          </p:cNvSpPr>
          <p:nvPr>
            <p:ph idx="1"/>
          </p:nvPr>
        </p:nvSpPr>
        <p:spPr>
          <a:xfrm>
            <a:off x="1238866" y="2990019"/>
            <a:ext cx="6946490" cy="2157168"/>
          </a:xfrm>
          <a:prstGeom prst="rect">
            <a:avLst/>
          </a:prstGeom>
          <a:noFill/>
          <a:ln>
            <a:noFill/>
          </a:ln>
        </p:spPr>
        <p:txBody>
          <a:bodyPr spcFirstLastPara="1" vert="horz" wrap="square" lIns="51427" tIns="25706" rIns="51427" bIns="25706" rtlCol="0" anchor="t" anchorCtr="0">
            <a:noAutofit/>
          </a:bodyPr>
          <a:lstStyle/>
          <a:p>
            <a:pPr indent="-128588">
              <a:spcBef>
                <a:spcPts val="0"/>
              </a:spcBef>
              <a:buClr>
                <a:schemeClr val="dk1"/>
              </a:buClr>
              <a:buSzPts val="3600"/>
            </a:pPr>
            <a:r>
              <a:rPr lang="en-US" sz="2800" dirty="0">
                <a:latin typeface="Constantia"/>
                <a:ea typeface="Constantia"/>
                <a:cs typeface="Constantia"/>
                <a:sym typeface="Constantia"/>
              </a:rPr>
              <a:t>  You will be working with those at your   </a:t>
            </a:r>
            <a:br>
              <a:rPr lang="en-US" sz="2800" dirty="0">
                <a:latin typeface="Constantia"/>
                <a:ea typeface="Constantia"/>
                <a:cs typeface="Constantia"/>
                <a:sym typeface="Constantia"/>
              </a:rPr>
            </a:br>
            <a:r>
              <a:rPr lang="en-US" sz="2800" dirty="0">
                <a:latin typeface="Constantia"/>
                <a:ea typeface="Constantia"/>
                <a:cs typeface="Constantia"/>
                <a:sym typeface="Constantia"/>
              </a:rPr>
              <a:t>   table…or close by</a:t>
            </a:r>
            <a:endParaRPr sz="2800" dirty="0">
              <a:latin typeface="Constantia"/>
              <a:ea typeface="Constantia"/>
              <a:cs typeface="Constantia"/>
              <a:sym typeface="Constantia"/>
            </a:endParaRPr>
          </a:p>
          <a:p>
            <a:pPr indent="-128588">
              <a:buClr>
                <a:schemeClr val="dk1"/>
              </a:buClr>
              <a:buSzPts val="3600"/>
            </a:pPr>
            <a:r>
              <a:rPr lang="en-US" sz="2800" dirty="0">
                <a:solidFill>
                  <a:schemeClr val="dk1"/>
                </a:solidFill>
                <a:latin typeface="Constantia"/>
                <a:ea typeface="Constantia"/>
                <a:cs typeface="Constantia"/>
                <a:sym typeface="Constantia"/>
              </a:rPr>
              <a:t> Everyone gets a turn!</a:t>
            </a:r>
            <a:endParaRPr sz="2800" dirty="0">
              <a:solidFill>
                <a:schemeClr val="dk1"/>
              </a:solidFill>
              <a:latin typeface="Constantia"/>
              <a:ea typeface="Constantia"/>
              <a:cs typeface="Constantia"/>
              <a:sym typeface="Constantia"/>
            </a:endParaRPr>
          </a:p>
          <a:p>
            <a:pPr marL="100013" indent="0">
              <a:buClr>
                <a:schemeClr val="dk1"/>
              </a:buClr>
              <a:buSzPts val="3600"/>
              <a:buNone/>
            </a:pPr>
            <a:endParaRPr sz="2025" dirty="0">
              <a:solidFill>
                <a:schemeClr val="dk1"/>
              </a:solidFill>
              <a:latin typeface="Constantia"/>
              <a:ea typeface="Constantia"/>
              <a:cs typeface="Constantia"/>
              <a:sym typeface="Constantia"/>
            </a:endParaRPr>
          </a:p>
        </p:txBody>
      </p:sp>
    </p:spTree>
    <p:extLst>
      <p:ext uri="{BB962C8B-B14F-4D97-AF65-F5344CB8AC3E}">
        <p14:creationId xmlns:p14="http://schemas.microsoft.com/office/powerpoint/2010/main" val="14935327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70" name="Google Shape;170;g63d4e21620_0_0"/>
          <p:cNvSpPr txBox="1"/>
          <p:nvPr/>
        </p:nvSpPr>
        <p:spPr>
          <a:xfrm>
            <a:off x="1614493" y="1215504"/>
            <a:ext cx="5915025" cy="994275"/>
          </a:xfrm>
          <a:prstGeom prst="rect">
            <a:avLst/>
          </a:prstGeom>
          <a:noFill/>
          <a:ln>
            <a:noFill/>
          </a:ln>
        </p:spPr>
        <p:txBody>
          <a:bodyPr spcFirstLastPara="1" wrap="square" lIns="68569" tIns="34275" rIns="68569" bIns="34275" anchor="ctr" anchorCtr="0">
            <a:noAutofit/>
          </a:bodyPr>
          <a:lstStyle/>
          <a:p>
            <a:pPr algn="ctr">
              <a:lnSpc>
                <a:spcPct val="90000"/>
              </a:lnSpc>
              <a:buClr>
                <a:schemeClr val="dk1"/>
              </a:buClr>
              <a:buSzPts val="5400"/>
            </a:pPr>
            <a:r>
              <a:rPr lang="en-US" sz="4051" dirty="0">
                <a:solidFill>
                  <a:schemeClr val="dk1"/>
                </a:solidFill>
                <a:latin typeface="+mj-lt"/>
                <a:ea typeface="Constantia"/>
                <a:cs typeface="Constantia"/>
                <a:sym typeface="Constantia"/>
              </a:rPr>
              <a:t>Fundraising</a:t>
            </a:r>
            <a:endParaRPr sz="4051" dirty="0">
              <a:solidFill>
                <a:schemeClr val="dk1"/>
              </a:solidFill>
              <a:latin typeface="+mj-lt"/>
              <a:ea typeface="Constantia"/>
              <a:cs typeface="Constantia"/>
              <a:sym typeface="Constantia"/>
            </a:endParaRPr>
          </a:p>
        </p:txBody>
      </p:sp>
      <p:sp>
        <p:nvSpPr>
          <p:cNvPr id="171" name="Google Shape;171;g63d4e21620_0_0"/>
          <p:cNvSpPr txBox="1">
            <a:spLocks noGrp="1"/>
          </p:cNvSpPr>
          <p:nvPr>
            <p:ph idx="1"/>
          </p:nvPr>
        </p:nvSpPr>
        <p:spPr>
          <a:xfrm>
            <a:off x="1614493" y="2590899"/>
            <a:ext cx="5915025" cy="2514375"/>
          </a:xfrm>
          <a:prstGeom prst="rect">
            <a:avLst/>
          </a:prstGeom>
          <a:noFill/>
          <a:ln>
            <a:noFill/>
          </a:ln>
        </p:spPr>
        <p:txBody>
          <a:bodyPr spcFirstLastPara="1" vert="horz" wrap="square" lIns="68569" tIns="34275" rIns="68569" bIns="34275" rtlCol="0" anchor="t" anchorCtr="0">
            <a:noAutofit/>
          </a:bodyPr>
          <a:lstStyle/>
          <a:p>
            <a:pPr marL="371475" indent="-342900">
              <a:lnSpc>
                <a:spcPct val="150000"/>
              </a:lnSpc>
              <a:spcBef>
                <a:spcPts val="0"/>
              </a:spcBef>
              <a:buClr>
                <a:schemeClr val="dk1"/>
              </a:buClr>
              <a:buSzPts val="3000"/>
            </a:pPr>
            <a:r>
              <a:rPr lang="en-US" sz="2251" dirty="0">
                <a:latin typeface="+mj-lt"/>
                <a:ea typeface="Constantia"/>
                <a:cs typeface="Constantia"/>
                <a:sym typeface="Constantia"/>
              </a:rPr>
              <a:t> </a:t>
            </a:r>
            <a:r>
              <a:rPr lang="en-US" sz="2800" dirty="0">
                <a:latin typeface="+mj-lt"/>
                <a:ea typeface="Constantia"/>
                <a:cs typeface="Constantia"/>
                <a:sym typeface="Constantia"/>
              </a:rPr>
              <a:t>Neighborhood Development </a:t>
            </a:r>
            <a:r>
              <a:rPr lang="en-US" sz="2800" dirty="0" smtClean="0">
                <a:latin typeface="+mj-lt"/>
                <a:ea typeface="Constantia"/>
                <a:cs typeface="Constantia"/>
                <a:sym typeface="Constantia"/>
              </a:rPr>
              <a:t>Fund</a:t>
            </a:r>
          </a:p>
          <a:p>
            <a:pPr marL="371475" indent="-342900">
              <a:lnSpc>
                <a:spcPct val="150000"/>
              </a:lnSpc>
              <a:spcBef>
                <a:spcPts val="0"/>
              </a:spcBef>
              <a:buClr>
                <a:schemeClr val="dk1"/>
              </a:buClr>
              <a:buSzPts val="3000"/>
            </a:pPr>
            <a:r>
              <a:rPr lang="en-US" sz="2800" dirty="0" smtClean="0">
                <a:latin typeface="+mj-lt"/>
                <a:ea typeface="Constantia"/>
                <a:cs typeface="Constantia"/>
                <a:sym typeface="Constantia"/>
              </a:rPr>
              <a:t>Fiscal </a:t>
            </a:r>
            <a:r>
              <a:rPr lang="en-US" sz="2800" dirty="0">
                <a:latin typeface="+mj-lt"/>
                <a:ea typeface="Constantia"/>
                <a:cs typeface="Constantia"/>
                <a:sym typeface="Constantia"/>
              </a:rPr>
              <a:t>Sponsorship</a:t>
            </a:r>
            <a:endParaRPr sz="1800" dirty="0">
              <a:latin typeface="+mj-lt"/>
            </a:endParaRPr>
          </a:p>
          <a:p>
            <a:pPr indent="-142871">
              <a:lnSpc>
                <a:spcPct val="150000"/>
              </a:lnSpc>
              <a:buClr>
                <a:schemeClr val="dk1"/>
              </a:buClr>
              <a:buSzPts val="3000"/>
            </a:pPr>
            <a:r>
              <a:rPr lang="en-US" sz="2800" dirty="0">
                <a:latin typeface="+mj-lt"/>
                <a:ea typeface="Constantia"/>
                <a:cs typeface="Constantia"/>
                <a:sym typeface="Constantia"/>
              </a:rPr>
              <a:t> </a:t>
            </a:r>
            <a:r>
              <a:rPr lang="en-US" sz="2800" dirty="0">
                <a:latin typeface="+mj-lt"/>
                <a:ea typeface="Constantia"/>
                <a:cs typeface="Constantia"/>
                <a:sym typeface="Constantia"/>
              </a:rPr>
              <a:t> </a:t>
            </a:r>
            <a:r>
              <a:rPr lang="en-US" sz="2800" dirty="0" smtClean="0">
                <a:latin typeface="+mj-lt"/>
                <a:ea typeface="Constantia"/>
                <a:cs typeface="Constantia"/>
                <a:sym typeface="Constantia"/>
              </a:rPr>
              <a:t> </a:t>
            </a:r>
            <a:r>
              <a:rPr lang="en-US" sz="2800" dirty="0" smtClean="0">
                <a:latin typeface="+mj-lt"/>
                <a:ea typeface="Constantia"/>
                <a:cs typeface="Constantia"/>
                <a:sym typeface="Constantia"/>
              </a:rPr>
              <a:t>Crowdfunding</a:t>
            </a:r>
            <a:endParaRPr sz="2800" dirty="0">
              <a:latin typeface="+mj-lt"/>
              <a:ea typeface="Constantia"/>
              <a:cs typeface="Constantia"/>
              <a:sym typeface="Constantia"/>
            </a:endParaRPr>
          </a:p>
          <a:p>
            <a:pPr indent="-142871">
              <a:lnSpc>
                <a:spcPct val="150000"/>
              </a:lnSpc>
              <a:buClr>
                <a:schemeClr val="dk1"/>
              </a:buClr>
              <a:buSzPts val="3000"/>
            </a:pPr>
            <a:endParaRPr sz="1800" dirty="0">
              <a:latin typeface="+mj-lt"/>
            </a:endParaRPr>
          </a:p>
          <a:p>
            <a:pPr indent="-28574">
              <a:buClr>
                <a:schemeClr val="dk1"/>
              </a:buClr>
              <a:buSzPts val="2100"/>
              <a:buNone/>
            </a:pPr>
            <a:endParaRPr dirty="0">
              <a:latin typeface="+mj-lt"/>
              <a:ea typeface="Constantia"/>
              <a:cs typeface="Constantia"/>
              <a:sym typeface="Constantia"/>
            </a:endParaRPr>
          </a:p>
          <a:p>
            <a:pPr indent="-28574">
              <a:buClr>
                <a:schemeClr val="dk1"/>
              </a:buClr>
              <a:buSzPts val="2100"/>
              <a:buNone/>
            </a:pPr>
            <a:endParaRPr dirty="0">
              <a:latin typeface="+mj-lt"/>
              <a:ea typeface="Constantia"/>
              <a:cs typeface="Constantia"/>
              <a:sym typeface="Constantia"/>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6138" y="188485"/>
            <a:ext cx="1131723" cy="282931"/>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42"/>
          <p:cNvSpPr txBox="1">
            <a:spLocks noGrp="1"/>
          </p:cNvSpPr>
          <p:nvPr>
            <p:ph type="title"/>
          </p:nvPr>
        </p:nvSpPr>
        <p:spPr>
          <a:xfrm>
            <a:off x="2353868" y="1776786"/>
            <a:ext cx="4436269" cy="745629"/>
          </a:xfrm>
          <a:prstGeom prst="rect">
            <a:avLst/>
          </a:prstGeom>
          <a:noFill/>
          <a:ln>
            <a:noFill/>
          </a:ln>
        </p:spPr>
        <p:txBody>
          <a:bodyPr spcFirstLastPara="1" vert="horz" wrap="square" lIns="51427" tIns="25706" rIns="51427" bIns="25706" rtlCol="0" anchor="ctr" anchorCtr="0">
            <a:noAutofit/>
          </a:bodyPr>
          <a:lstStyle/>
          <a:p>
            <a:pPr algn="ctr">
              <a:spcBef>
                <a:spcPts val="0"/>
              </a:spcBef>
              <a:buClr>
                <a:schemeClr val="dk1"/>
              </a:buClr>
              <a:buSzPts val="900"/>
            </a:pPr>
            <a:r>
              <a:rPr lang="en-US" sz="3600" dirty="0">
                <a:solidFill>
                  <a:schemeClr val="dk1"/>
                </a:solidFill>
                <a:latin typeface="Constantia"/>
                <a:ea typeface="Constantia"/>
                <a:cs typeface="Constantia"/>
                <a:sym typeface="Constantia"/>
              </a:rPr>
              <a:t>Homework: </a:t>
            </a:r>
            <a:r>
              <a:rPr lang="en-US" sz="2025" dirty="0">
                <a:solidFill>
                  <a:schemeClr val="dk1"/>
                </a:solidFill>
                <a:latin typeface="Merriweather"/>
                <a:ea typeface="Merriweather"/>
                <a:cs typeface="Merriweather"/>
                <a:sym typeface="Merriweather"/>
              </a:rPr>
              <a:t/>
            </a:r>
            <a:br>
              <a:rPr lang="en-US" sz="2025" dirty="0">
                <a:solidFill>
                  <a:schemeClr val="dk1"/>
                </a:solidFill>
                <a:latin typeface="Merriweather"/>
                <a:ea typeface="Merriweather"/>
                <a:cs typeface="Merriweather"/>
                <a:sym typeface="Merriweather"/>
              </a:rPr>
            </a:br>
            <a:endParaRPr sz="2025" dirty="0">
              <a:solidFill>
                <a:schemeClr val="dk1"/>
              </a:solidFill>
              <a:latin typeface="Merriweather"/>
              <a:ea typeface="Merriweather"/>
              <a:cs typeface="Merriweather"/>
              <a:sym typeface="Merriweather"/>
            </a:endParaRPr>
          </a:p>
        </p:txBody>
      </p:sp>
      <p:sp>
        <p:nvSpPr>
          <p:cNvPr id="367" name="Google Shape;367;p42"/>
          <p:cNvSpPr txBox="1">
            <a:spLocks noGrp="1"/>
          </p:cNvSpPr>
          <p:nvPr>
            <p:ph idx="1"/>
          </p:nvPr>
        </p:nvSpPr>
        <p:spPr>
          <a:xfrm>
            <a:off x="2353868" y="3091194"/>
            <a:ext cx="4436269" cy="745615"/>
          </a:xfrm>
          <a:prstGeom prst="rect">
            <a:avLst/>
          </a:prstGeom>
          <a:noFill/>
          <a:ln>
            <a:noFill/>
          </a:ln>
        </p:spPr>
        <p:txBody>
          <a:bodyPr spcFirstLastPara="1" vert="horz" wrap="square" lIns="51427" tIns="25706" rIns="51427" bIns="25706" rtlCol="0" anchor="t" anchorCtr="0">
            <a:noAutofit/>
          </a:bodyPr>
          <a:lstStyle/>
          <a:p>
            <a:pPr marL="0" indent="0" algn="ctr">
              <a:lnSpc>
                <a:spcPct val="100000"/>
              </a:lnSpc>
              <a:spcBef>
                <a:spcPts val="0"/>
              </a:spcBef>
              <a:buClr>
                <a:schemeClr val="dk1"/>
              </a:buClr>
              <a:buSzPts val="750"/>
              <a:buNone/>
            </a:pPr>
            <a:r>
              <a:rPr lang="en-US" sz="3200" dirty="0">
                <a:solidFill>
                  <a:schemeClr val="dk1"/>
                </a:solidFill>
                <a:latin typeface="Constantia"/>
                <a:ea typeface="Constantia"/>
                <a:cs typeface="Constantia"/>
                <a:sym typeface="Constantia"/>
              </a:rPr>
              <a:t>Follow up on resources you discovered during the Barn Raising!</a:t>
            </a:r>
            <a:endParaRPr sz="3200" dirty="0">
              <a:solidFill>
                <a:schemeClr val="dk1"/>
              </a:solidFill>
              <a:latin typeface="Constantia"/>
              <a:ea typeface="Constantia"/>
              <a:cs typeface="Constantia"/>
              <a:sym typeface="Constantia"/>
            </a:endParaRPr>
          </a:p>
        </p:txBody>
      </p:sp>
      <p:pic>
        <p:nvPicPr>
          <p:cNvPr id="368" name="Google Shape;368;p42"/>
          <p:cNvPicPr preferRelativeResize="0"/>
          <p:nvPr/>
        </p:nvPicPr>
        <p:blipFill rotWithShape="1">
          <a:blip r:embed="rId3">
            <a:alphaModFix/>
          </a:blip>
          <a:srcRect/>
          <a:stretch/>
        </p:blipFill>
        <p:spPr>
          <a:xfrm>
            <a:off x="4186240" y="1606210"/>
            <a:ext cx="771524" cy="159149"/>
          </a:xfrm>
          <a:prstGeom prst="rect">
            <a:avLst/>
          </a:prstGeom>
          <a:noFill/>
          <a:ln>
            <a:noFill/>
          </a:ln>
        </p:spPr>
      </p:pic>
    </p:spTree>
    <p:extLst>
      <p:ext uri="{BB962C8B-B14F-4D97-AF65-F5344CB8AC3E}">
        <p14:creationId xmlns:p14="http://schemas.microsoft.com/office/powerpoint/2010/main" val="39629004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pic>
        <p:nvPicPr>
          <p:cNvPr id="112" name="Google Shape;112;p5"/>
          <p:cNvPicPr preferRelativeResize="0"/>
          <p:nvPr/>
        </p:nvPicPr>
        <p:blipFill>
          <a:blip r:embed="rId3">
            <a:extLst>
              <a:ext uri="{28A0092B-C50C-407E-A947-70E740481C1C}">
                <a14:useLocalDpi xmlns:a14="http://schemas.microsoft.com/office/drawing/2010/main" val="0"/>
              </a:ext>
            </a:extLst>
          </a:blip>
          <a:stretch>
            <a:fillRect/>
          </a:stretch>
        </p:blipFill>
        <p:spPr>
          <a:xfrm>
            <a:off x="4253702" y="344970"/>
            <a:ext cx="636595" cy="159149"/>
          </a:xfrm>
          <a:prstGeom prst="rect">
            <a:avLst/>
          </a:prstGeom>
          <a:noFill/>
          <a:ln>
            <a:noFill/>
          </a:ln>
        </p:spPr>
      </p:pic>
      <p:sp>
        <p:nvSpPr>
          <p:cNvPr id="113" name="Google Shape;113;p5"/>
          <p:cNvSpPr txBox="1">
            <a:spLocks noGrp="1"/>
          </p:cNvSpPr>
          <p:nvPr>
            <p:ph type="title"/>
          </p:nvPr>
        </p:nvSpPr>
        <p:spPr>
          <a:xfrm>
            <a:off x="2353868" y="1776787"/>
            <a:ext cx="4436269" cy="745629"/>
          </a:xfrm>
          <a:prstGeom prst="rect">
            <a:avLst/>
          </a:prstGeom>
          <a:noFill/>
          <a:ln>
            <a:noFill/>
          </a:ln>
        </p:spPr>
        <p:txBody>
          <a:bodyPr spcFirstLastPara="1" vert="horz" wrap="square" lIns="25692" tIns="25692" rIns="25692" bIns="25692" rtlCol="0" anchor="ctr" anchorCtr="0">
            <a:normAutofit/>
          </a:bodyPr>
          <a:lstStyle/>
          <a:p>
            <a:pPr algn="ctr">
              <a:spcBef>
                <a:spcPts val="0"/>
              </a:spcBef>
              <a:buClr>
                <a:schemeClr val="dk1"/>
              </a:buClr>
              <a:buSzPts val="3600"/>
            </a:pPr>
            <a:r>
              <a:rPr lang="en-US" sz="3200" dirty="0" err="1">
                <a:solidFill>
                  <a:schemeClr val="dk1"/>
                </a:solidFill>
                <a:ea typeface="Constantia"/>
                <a:cs typeface="Constantia"/>
                <a:sym typeface="Constantia"/>
              </a:rPr>
              <a:t>Microgrant</a:t>
            </a:r>
            <a:r>
              <a:rPr lang="en-US" sz="3200" dirty="0">
                <a:solidFill>
                  <a:schemeClr val="dk1"/>
                </a:solidFill>
                <a:ea typeface="Constantia"/>
                <a:cs typeface="Constantia"/>
                <a:sym typeface="Constantia"/>
              </a:rPr>
              <a:t> Program</a:t>
            </a:r>
            <a:endParaRPr sz="3200" dirty="0">
              <a:solidFill>
                <a:schemeClr val="dk1"/>
              </a:solidFill>
              <a:ea typeface="Constantia"/>
              <a:cs typeface="Constantia"/>
              <a:sym typeface="Constantia"/>
            </a:endParaRPr>
          </a:p>
        </p:txBody>
      </p:sp>
      <p:sp>
        <p:nvSpPr>
          <p:cNvPr id="114" name="Google Shape;114;p5"/>
          <p:cNvSpPr txBox="1">
            <a:spLocks noGrp="1"/>
          </p:cNvSpPr>
          <p:nvPr>
            <p:ph idx="1"/>
          </p:nvPr>
        </p:nvSpPr>
        <p:spPr>
          <a:xfrm>
            <a:off x="2207697" y="2916538"/>
            <a:ext cx="4774624" cy="1434618"/>
          </a:xfrm>
          <a:prstGeom prst="rect">
            <a:avLst/>
          </a:prstGeom>
          <a:noFill/>
          <a:ln>
            <a:noFill/>
          </a:ln>
        </p:spPr>
        <p:txBody>
          <a:bodyPr spcFirstLastPara="1" vert="horz" wrap="square" lIns="25692" tIns="25692" rIns="25692" bIns="25692" rtlCol="0" anchor="t" anchorCtr="0">
            <a:normAutofit/>
          </a:bodyPr>
          <a:lstStyle/>
          <a:p>
            <a:pPr marL="160735" indent="-160735">
              <a:spcBef>
                <a:spcPts val="0"/>
              </a:spcBef>
              <a:buClr>
                <a:schemeClr val="dk1"/>
              </a:buClr>
              <a:buSzPts val="3600"/>
            </a:pPr>
            <a:r>
              <a:rPr lang="en-US" sz="2700" dirty="0">
                <a:latin typeface="+mj-lt"/>
                <a:ea typeface="Constantia"/>
                <a:cs typeface="Constantia"/>
                <a:sym typeface="Constantia"/>
              </a:rPr>
              <a:t>Not Mandatory to Apply</a:t>
            </a:r>
            <a:endParaRPr sz="1500" dirty="0">
              <a:latin typeface="+mj-lt"/>
            </a:endParaRPr>
          </a:p>
          <a:p>
            <a:pPr marL="160735" indent="-160735">
              <a:spcBef>
                <a:spcPts val="281"/>
              </a:spcBef>
              <a:buClr>
                <a:schemeClr val="dk1"/>
              </a:buClr>
              <a:buSzPts val="3600"/>
            </a:pPr>
            <a:r>
              <a:rPr lang="en-US" sz="2700" dirty="0">
                <a:latin typeface="+mj-lt"/>
                <a:ea typeface="Constantia"/>
                <a:cs typeface="Constantia"/>
                <a:sym typeface="Constantia"/>
              </a:rPr>
              <a:t>Grant Period = 7 months</a:t>
            </a:r>
            <a:endParaRPr sz="1500" dirty="0">
              <a:latin typeface="+mj-lt"/>
            </a:endParaRPr>
          </a:p>
          <a:p>
            <a:pPr marL="160735" indent="-160735">
              <a:spcBef>
                <a:spcPts val="281"/>
              </a:spcBef>
              <a:buClr>
                <a:schemeClr val="dk1"/>
              </a:buClr>
              <a:buSzPts val="3600"/>
            </a:pPr>
            <a:r>
              <a:rPr lang="en-US" sz="2700" dirty="0">
                <a:latin typeface="+mj-lt"/>
                <a:ea typeface="Constantia"/>
                <a:cs typeface="Constantia"/>
                <a:sym typeface="Constantia"/>
              </a:rPr>
              <a:t>Final Report required</a:t>
            </a:r>
            <a:endParaRPr sz="1500" dirty="0">
              <a:latin typeface="+mj-lt"/>
            </a:endParaRPr>
          </a:p>
        </p:txBody>
      </p:sp>
    </p:spTree>
    <p:extLst>
      <p:ext uri="{BB962C8B-B14F-4D97-AF65-F5344CB8AC3E}">
        <p14:creationId xmlns:p14="http://schemas.microsoft.com/office/powerpoint/2010/main" val="41890744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pic>
        <p:nvPicPr>
          <p:cNvPr id="119" name="Google Shape;119;p6"/>
          <p:cNvPicPr preferRelativeResize="0"/>
          <p:nvPr/>
        </p:nvPicPr>
        <p:blipFill rotWithShape="1">
          <a:blip r:embed="rId3">
            <a:alphaModFix/>
          </a:blip>
          <a:srcRect/>
          <a:stretch/>
        </p:blipFill>
        <p:spPr>
          <a:xfrm>
            <a:off x="4186237" y="219864"/>
            <a:ext cx="771525" cy="159149"/>
          </a:xfrm>
          <a:prstGeom prst="rect">
            <a:avLst/>
          </a:prstGeom>
          <a:noFill/>
          <a:ln>
            <a:noFill/>
          </a:ln>
        </p:spPr>
      </p:pic>
      <p:sp>
        <p:nvSpPr>
          <p:cNvPr id="120" name="Google Shape;120;p6"/>
          <p:cNvSpPr txBox="1">
            <a:spLocks noGrp="1"/>
          </p:cNvSpPr>
          <p:nvPr>
            <p:ph type="title"/>
          </p:nvPr>
        </p:nvSpPr>
        <p:spPr>
          <a:xfrm>
            <a:off x="2353864" y="733866"/>
            <a:ext cx="4436269" cy="745629"/>
          </a:xfrm>
          <a:prstGeom prst="rect">
            <a:avLst/>
          </a:prstGeom>
          <a:noFill/>
          <a:ln>
            <a:noFill/>
          </a:ln>
        </p:spPr>
        <p:txBody>
          <a:bodyPr spcFirstLastPara="1" vert="horz" wrap="square" lIns="25692" tIns="25692" rIns="25692" bIns="25692" rtlCol="0" anchor="ctr" anchorCtr="0">
            <a:normAutofit/>
          </a:bodyPr>
          <a:lstStyle/>
          <a:p>
            <a:pPr algn="ctr">
              <a:spcBef>
                <a:spcPts val="0"/>
              </a:spcBef>
              <a:buClr>
                <a:schemeClr val="dk1"/>
              </a:buClr>
              <a:buSzPts val="3600"/>
            </a:pPr>
            <a:r>
              <a:rPr lang="en-US" sz="3200" dirty="0" err="1">
                <a:solidFill>
                  <a:schemeClr val="dk1"/>
                </a:solidFill>
                <a:latin typeface="Constantia"/>
                <a:ea typeface="Constantia"/>
                <a:cs typeface="Constantia"/>
                <a:sym typeface="Constantia"/>
              </a:rPr>
              <a:t>Microgrant</a:t>
            </a:r>
            <a:r>
              <a:rPr lang="en-US" sz="3200" dirty="0">
                <a:solidFill>
                  <a:schemeClr val="dk1"/>
                </a:solidFill>
                <a:latin typeface="Constantia"/>
                <a:ea typeface="Constantia"/>
                <a:cs typeface="Constantia"/>
                <a:sym typeface="Constantia"/>
              </a:rPr>
              <a:t> Application</a:t>
            </a:r>
            <a:endParaRPr sz="3200" dirty="0">
              <a:solidFill>
                <a:schemeClr val="dk1"/>
              </a:solidFill>
              <a:latin typeface="Constantia"/>
              <a:ea typeface="Constantia"/>
              <a:cs typeface="Constantia"/>
              <a:sym typeface="Constantia"/>
            </a:endParaRPr>
          </a:p>
        </p:txBody>
      </p:sp>
      <p:pic>
        <p:nvPicPr>
          <p:cNvPr id="121" name="Google Shape;121;p6"/>
          <p:cNvPicPr preferRelativeResize="0"/>
          <p:nvPr/>
        </p:nvPicPr>
        <p:blipFill rotWithShape="1">
          <a:blip r:embed="rId4">
            <a:alphaModFix/>
          </a:blip>
          <a:srcRect/>
          <a:stretch/>
        </p:blipFill>
        <p:spPr>
          <a:xfrm>
            <a:off x="2268314" y="1479495"/>
            <a:ext cx="4607372" cy="5142531"/>
          </a:xfrm>
          <a:prstGeom prst="rect">
            <a:avLst/>
          </a:prstGeom>
          <a:noFill/>
          <a:ln w="9525" cap="flat" cmpd="sng">
            <a:solidFill>
              <a:schemeClr val="dk1"/>
            </a:solidFill>
            <a:prstDash val="solid"/>
            <a:round/>
            <a:headEnd type="none" w="sm" len="sm"/>
            <a:tailEnd type="none" w="sm" len="sm"/>
          </a:ln>
          <a:effectLst>
            <a:outerShdw blurRad="50800" dist="38100" dir="2700000" algn="tl" rotWithShape="0">
              <a:srgbClr val="000000">
                <a:alpha val="40000"/>
              </a:srgbClr>
            </a:outerShdw>
          </a:effectLst>
        </p:spPr>
      </p:pic>
    </p:spTree>
    <p:extLst>
      <p:ext uri="{BB962C8B-B14F-4D97-AF65-F5344CB8AC3E}">
        <p14:creationId xmlns:p14="http://schemas.microsoft.com/office/powerpoint/2010/main" val="2612664564"/>
      </p:ext>
    </p:extLst>
  </p:cSld>
  <p:clrMapOvr>
    <a:masterClrMapping/>
  </p:clrMapOvr>
  <mc:AlternateContent xmlns:mc="http://schemas.openxmlformats.org/markup-compatibility/2006" xmlns:p14="http://schemas.microsoft.com/office/powerpoint/2010/main">
    <mc:Choice Requires="p14">
      <p:transition p14:dur="250">
        <p:fade thruBlk="1"/>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pic>
        <p:nvPicPr>
          <p:cNvPr id="126" name="Google Shape;126;p7"/>
          <p:cNvPicPr preferRelativeResize="0"/>
          <p:nvPr/>
        </p:nvPicPr>
        <p:blipFill rotWithShape="1">
          <a:blip r:embed="rId3">
            <a:alphaModFix/>
          </a:blip>
          <a:srcRect/>
          <a:stretch/>
        </p:blipFill>
        <p:spPr>
          <a:xfrm>
            <a:off x="4186237" y="219864"/>
            <a:ext cx="771525" cy="159149"/>
          </a:xfrm>
          <a:prstGeom prst="rect">
            <a:avLst/>
          </a:prstGeom>
          <a:noFill/>
          <a:ln>
            <a:noFill/>
          </a:ln>
        </p:spPr>
      </p:pic>
      <p:sp>
        <p:nvSpPr>
          <p:cNvPr id="127" name="Google Shape;127;p7"/>
          <p:cNvSpPr txBox="1">
            <a:spLocks noGrp="1"/>
          </p:cNvSpPr>
          <p:nvPr>
            <p:ph type="title"/>
          </p:nvPr>
        </p:nvSpPr>
        <p:spPr>
          <a:xfrm>
            <a:off x="2353864" y="434242"/>
            <a:ext cx="4436269" cy="745629"/>
          </a:xfrm>
          <a:prstGeom prst="rect">
            <a:avLst/>
          </a:prstGeom>
          <a:noFill/>
          <a:ln>
            <a:noFill/>
          </a:ln>
        </p:spPr>
        <p:txBody>
          <a:bodyPr spcFirstLastPara="1" vert="horz" wrap="square" lIns="25692" tIns="25692" rIns="25692" bIns="25692" rtlCol="0" anchor="ctr" anchorCtr="0">
            <a:normAutofit/>
          </a:bodyPr>
          <a:lstStyle/>
          <a:p>
            <a:pPr algn="ctr">
              <a:spcBef>
                <a:spcPts val="0"/>
              </a:spcBef>
              <a:buClr>
                <a:schemeClr val="dk1"/>
              </a:buClr>
              <a:buSzPts val="3600"/>
            </a:pPr>
            <a:r>
              <a:rPr lang="en-US" sz="3200" dirty="0" err="1">
                <a:solidFill>
                  <a:schemeClr val="dk1"/>
                </a:solidFill>
                <a:latin typeface="Constantia"/>
                <a:ea typeface="Constantia"/>
                <a:cs typeface="Constantia"/>
                <a:sym typeface="Constantia"/>
              </a:rPr>
              <a:t>Microgrant</a:t>
            </a:r>
            <a:r>
              <a:rPr lang="en-US" sz="3200" dirty="0">
                <a:solidFill>
                  <a:schemeClr val="dk1"/>
                </a:solidFill>
                <a:latin typeface="Constantia"/>
                <a:ea typeface="Constantia"/>
                <a:cs typeface="Constantia"/>
                <a:sym typeface="Constantia"/>
              </a:rPr>
              <a:t> Application</a:t>
            </a:r>
            <a:endParaRPr sz="3200" dirty="0">
              <a:solidFill>
                <a:schemeClr val="dk1"/>
              </a:solidFill>
              <a:latin typeface="Constantia"/>
              <a:ea typeface="Constantia"/>
              <a:cs typeface="Constantia"/>
              <a:sym typeface="Constantia"/>
            </a:endParaRPr>
          </a:p>
        </p:txBody>
      </p:sp>
      <p:pic>
        <p:nvPicPr>
          <p:cNvPr id="128" name="Google Shape;128;p7"/>
          <p:cNvPicPr preferRelativeResize="0"/>
          <p:nvPr/>
        </p:nvPicPr>
        <p:blipFill rotWithShape="1">
          <a:blip r:embed="rId4">
            <a:alphaModFix/>
          </a:blip>
          <a:srcRect/>
          <a:stretch/>
        </p:blipFill>
        <p:spPr>
          <a:xfrm>
            <a:off x="2212258" y="1235100"/>
            <a:ext cx="4925962" cy="5678129"/>
          </a:xfrm>
          <a:prstGeom prst="rect">
            <a:avLst/>
          </a:prstGeom>
          <a:noFill/>
          <a:ln w="9525" cap="flat" cmpd="sng">
            <a:solidFill>
              <a:schemeClr val="dk1"/>
            </a:solidFill>
            <a:prstDash val="solid"/>
            <a:round/>
            <a:headEnd type="none" w="sm" len="sm"/>
            <a:tailEnd type="none" w="sm" len="sm"/>
          </a:ln>
          <a:effectLst>
            <a:outerShdw blurRad="50800" dist="38100" dir="2700000" algn="tl" rotWithShape="0">
              <a:srgbClr val="000000">
                <a:alpha val="40000"/>
              </a:srgbClr>
            </a:outerShdw>
          </a:effectLst>
        </p:spPr>
      </p:pic>
    </p:spTree>
    <p:extLst>
      <p:ext uri="{BB962C8B-B14F-4D97-AF65-F5344CB8AC3E}">
        <p14:creationId xmlns:p14="http://schemas.microsoft.com/office/powerpoint/2010/main" val="4253592640"/>
      </p:ext>
    </p:extLst>
  </p:cSld>
  <p:clrMapOvr>
    <a:masterClrMapping/>
  </p:clrMapOvr>
  <mc:AlternateContent xmlns:mc="http://schemas.openxmlformats.org/markup-compatibility/2006" xmlns:p14="http://schemas.microsoft.com/office/powerpoint/2010/main">
    <mc:Choice Requires="p14">
      <p:transition p14:dur="250">
        <p:fade thruBlk="1"/>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pic>
        <p:nvPicPr>
          <p:cNvPr id="133" name="Google Shape;133;p8"/>
          <p:cNvPicPr preferRelativeResize="0"/>
          <p:nvPr/>
        </p:nvPicPr>
        <p:blipFill rotWithShape="1">
          <a:blip r:embed="rId3">
            <a:alphaModFix/>
          </a:blip>
          <a:srcRect/>
          <a:stretch/>
        </p:blipFill>
        <p:spPr>
          <a:xfrm>
            <a:off x="4186237" y="249360"/>
            <a:ext cx="771525" cy="159149"/>
          </a:xfrm>
          <a:prstGeom prst="rect">
            <a:avLst/>
          </a:prstGeom>
          <a:noFill/>
          <a:ln>
            <a:noFill/>
          </a:ln>
        </p:spPr>
      </p:pic>
      <p:sp>
        <p:nvSpPr>
          <p:cNvPr id="134" name="Google Shape;134;p8"/>
          <p:cNvSpPr txBox="1">
            <a:spLocks noGrp="1"/>
          </p:cNvSpPr>
          <p:nvPr>
            <p:ph type="title"/>
          </p:nvPr>
        </p:nvSpPr>
        <p:spPr>
          <a:xfrm>
            <a:off x="2353865" y="647830"/>
            <a:ext cx="4436269" cy="745629"/>
          </a:xfrm>
          <a:prstGeom prst="rect">
            <a:avLst/>
          </a:prstGeom>
          <a:noFill/>
          <a:ln>
            <a:noFill/>
          </a:ln>
        </p:spPr>
        <p:txBody>
          <a:bodyPr spcFirstLastPara="1" vert="horz" wrap="square" lIns="25692" tIns="25692" rIns="25692" bIns="25692" rtlCol="0" anchor="ctr" anchorCtr="0">
            <a:normAutofit/>
          </a:bodyPr>
          <a:lstStyle/>
          <a:p>
            <a:pPr algn="ctr">
              <a:spcBef>
                <a:spcPts val="0"/>
              </a:spcBef>
              <a:buClr>
                <a:schemeClr val="dk1"/>
              </a:buClr>
              <a:buSzPts val="3600"/>
            </a:pPr>
            <a:r>
              <a:rPr lang="en-US" sz="3200" dirty="0" err="1">
                <a:solidFill>
                  <a:schemeClr val="dk1"/>
                </a:solidFill>
                <a:latin typeface="Constantia"/>
                <a:ea typeface="Constantia"/>
                <a:cs typeface="Constantia"/>
                <a:sym typeface="Constantia"/>
              </a:rPr>
              <a:t>Microgrant</a:t>
            </a:r>
            <a:r>
              <a:rPr lang="en-US" sz="3200" dirty="0">
                <a:solidFill>
                  <a:schemeClr val="dk1"/>
                </a:solidFill>
                <a:latin typeface="Constantia"/>
                <a:ea typeface="Constantia"/>
                <a:cs typeface="Constantia"/>
                <a:sym typeface="Constantia"/>
              </a:rPr>
              <a:t> Application</a:t>
            </a:r>
            <a:endParaRPr sz="3200" dirty="0">
              <a:solidFill>
                <a:schemeClr val="dk1"/>
              </a:solidFill>
              <a:latin typeface="Constantia"/>
              <a:ea typeface="Constantia"/>
              <a:cs typeface="Constantia"/>
              <a:sym typeface="Constantia"/>
            </a:endParaRPr>
          </a:p>
        </p:txBody>
      </p:sp>
      <p:pic>
        <p:nvPicPr>
          <p:cNvPr id="135" name="Google Shape;135;p8"/>
          <p:cNvPicPr preferRelativeResize="0"/>
          <p:nvPr/>
        </p:nvPicPr>
        <p:blipFill rotWithShape="1">
          <a:blip r:embed="rId4">
            <a:alphaModFix/>
          </a:blip>
          <a:srcRect/>
          <a:stretch/>
        </p:blipFill>
        <p:spPr>
          <a:xfrm>
            <a:off x="2575526" y="1632780"/>
            <a:ext cx="3992945" cy="4738523"/>
          </a:xfrm>
          <a:prstGeom prst="rect">
            <a:avLst/>
          </a:prstGeom>
          <a:noFill/>
          <a:ln w="9525" cap="flat" cmpd="sng">
            <a:solidFill>
              <a:schemeClr val="dk1"/>
            </a:solidFill>
            <a:prstDash val="solid"/>
            <a:round/>
            <a:headEnd type="none" w="sm" len="sm"/>
            <a:tailEnd type="none" w="sm" len="sm"/>
          </a:ln>
          <a:effectLst>
            <a:outerShdw blurRad="50800" dist="38100" dir="2700000" algn="tl" rotWithShape="0">
              <a:srgbClr val="000000">
                <a:alpha val="40000"/>
              </a:srgbClr>
            </a:outerShdw>
          </a:effectLst>
        </p:spPr>
      </p:pic>
    </p:spTree>
    <p:extLst>
      <p:ext uri="{BB962C8B-B14F-4D97-AF65-F5344CB8AC3E}">
        <p14:creationId xmlns:p14="http://schemas.microsoft.com/office/powerpoint/2010/main" val="1831008880"/>
      </p:ext>
    </p:extLst>
  </p:cSld>
  <p:clrMapOvr>
    <a:masterClrMapping/>
  </p:clrMapOvr>
  <mc:AlternateContent xmlns:mc="http://schemas.openxmlformats.org/markup-compatibility/2006" xmlns:p14="http://schemas.microsoft.com/office/powerpoint/2010/main">
    <mc:Choice Requires="p14">
      <p:transition p14:dur="250">
        <p:fade thruBlk="1"/>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pic>
        <p:nvPicPr>
          <p:cNvPr id="140" name="Google Shape;140;p9"/>
          <p:cNvPicPr preferRelativeResize="0"/>
          <p:nvPr/>
        </p:nvPicPr>
        <p:blipFill rotWithShape="1">
          <a:blip r:embed="rId3">
            <a:alphaModFix/>
          </a:blip>
          <a:srcRect/>
          <a:stretch/>
        </p:blipFill>
        <p:spPr>
          <a:xfrm>
            <a:off x="4186239" y="249360"/>
            <a:ext cx="771525" cy="159149"/>
          </a:xfrm>
          <a:prstGeom prst="rect">
            <a:avLst/>
          </a:prstGeom>
          <a:noFill/>
          <a:ln>
            <a:noFill/>
          </a:ln>
        </p:spPr>
      </p:pic>
      <p:sp>
        <p:nvSpPr>
          <p:cNvPr id="141" name="Google Shape;141;p9"/>
          <p:cNvSpPr txBox="1">
            <a:spLocks noGrp="1"/>
          </p:cNvSpPr>
          <p:nvPr>
            <p:ph type="title"/>
          </p:nvPr>
        </p:nvSpPr>
        <p:spPr>
          <a:xfrm>
            <a:off x="2457106" y="647830"/>
            <a:ext cx="4436269" cy="745629"/>
          </a:xfrm>
          <a:prstGeom prst="rect">
            <a:avLst/>
          </a:prstGeom>
          <a:noFill/>
          <a:ln>
            <a:noFill/>
          </a:ln>
        </p:spPr>
        <p:txBody>
          <a:bodyPr spcFirstLastPara="1" vert="horz" wrap="square" lIns="25692" tIns="25692" rIns="25692" bIns="25692" rtlCol="0" anchor="ctr" anchorCtr="0">
            <a:normAutofit/>
          </a:bodyPr>
          <a:lstStyle/>
          <a:p>
            <a:pPr algn="ctr">
              <a:spcBef>
                <a:spcPts val="0"/>
              </a:spcBef>
              <a:buClr>
                <a:schemeClr val="dk1"/>
              </a:buClr>
              <a:buSzPts val="3600"/>
            </a:pPr>
            <a:r>
              <a:rPr lang="en-US" sz="3200" dirty="0" err="1">
                <a:solidFill>
                  <a:schemeClr val="dk1"/>
                </a:solidFill>
                <a:latin typeface="Constantia"/>
                <a:ea typeface="Constantia"/>
                <a:cs typeface="Constantia"/>
                <a:sym typeface="Constantia"/>
              </a:rPr>
              <a:t>Microgrant</a:t>
            </a:r>
            <a:r>
              <a:rPr lang="en-US" sz="3200" dirty="0">
                <a:solidFill>
                  <a:schemeClr val="dk1"/>
                </a:solidFill>
                <a:latin typeface="Constantia"/>
                <a:ea typeface="Constantia"/>
                <a:cs typeface="Constantia"/>
                <a:sym typeface="Constantia"/>
              </a:rPr>
              <a:t> Application</a:t>
            </a:r>
            <a:endParaRPr sz="3200" dirty="0">
              <a:solidFill>
                <a:schemeClr val="dk1"/>
              </a:solidFill>
              <a:latin typeface="Constantia"/>
              <a:ea typeface="Constantia"/>
              <a:cs typeface="Constantia"/>
              <a:sym typeface="Constantia"/>
            </a:endParaRPr>
          </a:p>
        </p:txBody>
      </p:sp>
      <p:pic>
        <p:nvPicPr>
          <p:cNvPr id="142" name="Google Shape;142;p9"/>
          <p:cNvPicPr preferRelativeResize="0"/>
          <p:nvPr/>
        </p:nvPicPr>
        <p:blipFill rotWithShape="1">
          <a:blip r:embed="rId4">
            <a:alphaModFix/>
          </a:blip>
          <a:srcRect/>
          <a:stretch/>
        </p:blipFill>
        <p:spPr>
          <a:xfrm>
            <a:off x="2457106" y="1393459"/>
            <a:ext cx="3790905" cy="5184322"/>
          </a:xfrm>
          <a:prstGeom prst="rect">
            <a:avLst/>
          </a:prstGeom>
          <a:noFill/>
          <a:ln w="9525" cap="flat" cmpd="sng">
            <a:solidFill>
              <a:schemeClr val="dk1"/>
            </a:solidFill>
            <a:prstDash val="solid"/>
            <a:round/>
            <a:headEnd type="none" w="sm" len="sm"/>
            <a:tailEnd type="none" w="sm" len="sm"/>
          </a:ln>
          <a:effectLst>
            <a:outerShdw blurRad="50800" dist="38100" dir="2700000" algn="tl" rotWithShape="0">
              <a:srgbClr val="000000">
                <a:alpha val="40000"/>
              </a:srgbClr>
            </a:outerShdw>
          </a:effectLst>
        </p:spPr>
      </p:pic>
    </p:spTree>
    <p:extLst>
      <p:ext uri="{BB962C8B-B14F-4D97-AF65-F5344CB8AC3E}">
        <p14:creationId xmlns:p14="http://schemas.microsoft.com/office/powerpoint/2010/main" val="2825195140"/>
      </p:ext>
    </p:extLst>
  </p:cSld>
  <p:clrMapOvr>
    <a:masterClrMapping/>
  </p:clrMapOvr>
  <mc:AlternateContent xmlns:mc="http://schemas.openxmlformats.org/markup-compatibility/2006" xmlns:p14="http://schemas.microsoft.com/office/powerpoint/2010/main">
    <mc:Choice Requires="p14">
      <p:transition p14:dur="250">
        <p:fade thruBlk="1"/>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pic>
        <p:nvPicPr>
          <p:cNvPr id="147" name="Google Shape;147;p10"/>
          <p:cNvPicPr preferRelativeResize="0"/>
          <p:nvPr/>
        </p:nvPicPr>
        <p:blipFill rotWithShape="1">
          <a:blip r:embed="rId3">
            <a:alphaModFix/>
          </a:blip>
          <a:srcRect/>
          <a:stretch/>
        </p:blipFill>
        <p:spPr>
          <a:xfrm>
            <a:off x="4186237" y="205115"/>
            <a:ext cx="771525" cy="159149"/>
          </a:xfrm>
          <a:prstGeom prst="rect">
            <a:avLst/>
          </a:prstGeom>
          <a:noFill/>
          <a:ln>
            <a:noFill/>
          </a:ln>
        </p:spPr>
      </p:pic>
      <p:sp>
        <p:nvSpPr>
          <p:cNvPr id="148" name="Google Shape;148;p10"/>
          <p:cNvSpPr txBox="1">
            <a:spLocks noGrp="1"/>
          </p:cNvSpPr>
          <p:nvPr>
            <p:ph type="title"/>
          </p:nvPr>
        </p:nvSpPr>
        <p:spPr>
          <a:xfrm>
            <a:off x="2353864" y="610980"/>
            <a:ext cx="4436269" cy="745629"/>
          </a:xfrm>
          <a:prstGeom prst="rect">
            <a:avLst/>
          </a:prstGeom>
          <a:noFill/>
          <a:ln>
            <a:noFill/>
          </a:ln>
        </p:spPr>
        <p:txBody>
          <a:bodyPr spcFirstLastPara="1" vert="horz" wrap="square" lIns="25692" tIns="25692" rIns="25692" bIns="25692" rtlCol="0" anchor="ctr" anchorCtr="0">
            <a:normAutofit/>
          </a:bodyPr>
          <a:lstStyle/>
          <a:p>
            <a:pPr algn="ctr">
              <a:spcBef>
                <a:spcPts val="0"/>
              </a:spcBef>
              <a:buClr>
                <a:schemeClr val="dk1"/>
              </a:buClr>
              <a:buSzPts val="3600"/>
            </a:pPr>
            <a:r>
              <a:rPr lang="en-US" sz="3200" dirty="0" err="1">
                <a:solidFill>
                  <a:schemeClr val="dk1"/>
                </a:solidFill>
                <a:latin typeface="Constantia"/>
                <a:ea typeface="Constantia"/>
                <a:cs typeface="Constantia"/>
                <a:sym typeface="Constantia"/>
              </a:rPr>
              <a:t>Microgrant</a:t>
            </a:r>
            <a:r>
              <a:rPr lang="en-US" sz="3200" dirty="0">
                <a:solidFill>
                  <a:schemeClr val="dk1"/>
                </a:solidFill>
                <a:latin typeface="Constantia"/>
                <a:ea typeface="Constantia"/>
                <a:cs typeface="Constantia"/>
                <a:sym typeface="Constantia"/>
              </a:rPr>
              <a:t> Application</a:t>
            </a:r>
            <a:endParaRPr sz="3200" dirty="0">
              <a:solidFill>
                <a:schemeClr val="dk1"/>
              </a:solidFill>
              <a:latin typeface="Constantia"/>
              <a:ea typeface="Constantia"/>
              <a:cs typeface="Constantia"/>
              <a:sym typeface="Constantia"/>
            </a:endParaRPr>
          </a:p>
        </p:txBody>
      </p:sp>
      <p:pic>
        <p:nvPicPr>
          <p:cNvPr id="149" name="Google Shape;149;p10"/>
          <p:cNvPicPr preferRelativeResize="0"/>
          <p:nvPr/>
        </p:nvPicPr>
        <p:blipFill rotWithShape="1">
          <a:blip r:embed="rId4">
            <a:alphaModFix/>
          </a:blip>
          <a:srcRect t="5741" b="36848"/>
          <a:stretch/>
        </p:blipFill>
        <p:spPr>
          <a:xfrm>
            <a:off x="1578077" y="1356609"/>
            <a:ext cx="6223819" cy="5254674"/>
          </a:xfrm>
          <a:prstGeom prst="rect">
            <a:avLst/>
          </a:prstGeom>
          <a:noFill/>
          <a:ln w="9525" cap="flat" cmpd="sng">
            <a:solidFill>
              <a:schemeClr val="dk1"/>
            </a:solidFill>
            <a:prstDash val="solid"/>
            <a:round/>
            <a:headEnd type="none" w="sm" len="sm"/>
            <a:tailEnd type="none" w="sm" len="sm"/>
          </a:ln>
          <a:effectLst>
            <a:outerShdw blurRad="50800" dist="38100" dir="2700000" algn="tl" rotWithShape="0">
              <a:srgbClr val="000000">
                <a:alpha val="40000"/>
              </a:srgbClr>
            </a:outerShdw>
          </a:effectLst>
        </p:spPr>
      </p:pic>
    </p:spTree>
    <p:extLst>
      <p:ext uri="{BB962C8B-B14F-4D97-AF65-F5344CB8AC3E}">
        <p14:creationId xmlns:p14="http://schemas.microsoft.com/office/powerpoint/2010/main" val="845223171"/>
      </p:ext>
    </p:extLst>
  </p:cSld>
  <p:clrMapOvr>
    <a:masterClrMapping/>
  </p:clrMapOvr>
  <mc:AlternateContent xmlns:mc="http://schemas.openxmlformats.org/markup-compatibility/2006" xmlns:p14="http://schemas.microsoft.com/office/powerpoint/2010/main">
    <mc:Choice Requires="p14">
      <p:transition p14:dur="250">
        <p:fade thruBlk="1"/>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timing>
    <p:tnLst>
      <p:par>
        <p:cTn id="1" dur="indefinite" restart="never" nodeType="tmRoot"/>
      </p:par>
    </p:tnLst>
  </p:timing>
</p:sld>
</file>

<file path=ppt/theme/theme1.xml><?xml version="1.0" encoding="utf-8"?>
<a:theme xmlns:a="http://schemas.openxmlformats.org/drawingml/2006/main" name="NI 2">
  <a:themeElements>
    <a:clrScheme name="CFN Color scheme">
      <a:dk1>
        <a:sysClr val="windowText" lastClr="000000"/>
      </a:dk1>
      <a:lt1>
        <a:sysClr val="window" lastClr="FFFFFF"/>
      </a:lt1>
      <a:dk2>
        <a:srgbClr val="44546A"/>
      </a:dk2>
      <a:lt2>
        <a:srgbClr val="E7E6E6"/>
      </a:lt2>
      <a:accent1>
        <a:srgbClr val="47104A"/>
      </a:accent1>
      <a:accent2>
        <a:srgbClr val="64A098"/>
      </a:accent2>
      <a:accent3>
        <a:srgbClr val="EAC774"/>
      </a:accent3>
      <a:accent4>
        <a:srgbClr val="47104A"/>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I 2" id="{B7C28A20-70AA-45BC-81AC-7267EAC3E2B7}" vid="{7451B3FE-B626-4DA2-BD07-DA12D313E520}"/>
    </a:ext>
  </a:ext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NI 2</Template>
  <TotalTime>8930</TotalTime>
  <Words>544</Words>
  <Application>Microsoft Office PowerPoint</Application>
  <PresentationFormat>On-screen Show (4:3)</PresentationFormat>
  <Paragraphs>114</Paragraphs>
  <Slides>30</Slides>
  <Notes>30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Constantia</vt:lpstr>
      <vt:lpstr>Garamond</vt:lpstr>
      <vt:lpstr>Arial</vt:lpstr>
      <vt:lpstr>Merriweather</vt:lpstr>
      <vt:lpstr>Calibri Light</vt:lpstr>
      <vt:lpstr>Calibri</vt:lpstr>
      <vt:lpstr>NI 2</vt:lpstr>
      <vt:lpstr>PowerPoint Presentation</vt:lpstr>
      <vt:lpstr>Welcome to Week 9</vt:lpstr>
      <vt:lpstr>PowerPoint Presentation</vt:lpstr>
      <vt:lpstr>Microgrant Program</vt:lpstr>
      <vt:lpstr>Microgrant Application</vt:lpstr>
      <vt:lpstr>Microgrant Application</vt:lpstr>
      <vt:lpstr>Microgrant Application</vt:lpstr>
      <vt:lpstr>Microgrant Application</vt:lpstr>
      <vt:lpstr>Microgrant Application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Office Hours</vt:lpstr>
      <vt:lpstr> Break!</vt:lpstr>
      <vt:lpstr> Project Statement</vt:lpstr>
      <vt:lpstr>Project Statement</vt:lpstr>
      <vt:lpstr>Project Statement</vt:lpstr>
      <vt:lpstr> Project Confidence Check Up</vt:lpstr>
      <vt:lpstr> Project Confidence Check Up</vt:lpstr>
      <vt:lpstr>Barn Raising Overview</vt:lpstr>
      <vt:lpstr>Barn Raising Prep</vt:lpstr>
      <vt:lpstr>Barn Raising</vt:lpstr>
      <vt:lpstr>Barn Raising</vt:lpstr>
      <vt:lpstr>Barn Raising</vt:lpstr>
      <vt:lpstr>Homework: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GIS01 CFN</dc:creator>
  <cp:lastModifiedBy>Senior Liaison</cp:lastModifiedBy>
  <cp:revision>26</cp:revision>
  <cp:lastPrinted>2021-10-12T15:56:52Z</cp:lastPrinted>
  <dcterms:modified xsi:type="dcterms:W3CDTF">2022-03-22T19:51:14Z</dcterms:modified>
</cp:coreProperties>
</file>